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87"/>
  </p:notesMasterIdLst>
  <p:sldIdLst>
    <p:sldId id="256" r:id="rId2"/>
    <p:sldId id="257" r:id="rId3"/>
    <p:sldId id="448" r:id="rId4"/>
    <p:sldId id="274" r:id="rId5"/>
    <p:sldId id="297" r:id="rId6"/>
    <p:sldId id="258" r:id="rId7"/>
    <p:sldId id="378" r:id="rId8"/>
    <p:sldId id="278" r:id="rId9"/>
    <p:sldId id="379" r:id="rId10"/>
    <p:sldId id="262" r:id="rId11"/>
    <p:sldId id="260" r:id="rId12"/>
    <p:sldId id="261" r:id="rId13"/>
    <p:sldId id="294" r:id="rId14"/>
    <p:sldId id="363" r:id="rId15"/>
    <p:sldId id="276" r:id="rId16"/>
    <p:sldId id="299" r:id="rId17"/>
    <p:sldId id="284" r:id="rId18"/>
    <p:sldId id="400" r:id="rId19"/>
    <p:sldId id="271" r:id="rId20"/>
    <p:sldId id="306" r:id="rId21"/>
    <p:sldId id="409" r:id="rId22"/>
    <p:sldId id="431" r:id="rId23"/>
    <p:sldId id="429" r:id="rId24"/>
    <p:sldId id="430" r:id="rId25"/>
    <p:sldId id="259" r:id="rId26"/>
    <p:sldId id="285" r:id="rId27"/>
    <p:sldId id="277" r:id="rId28"/>
    <p:sldId id="380" r:id="rId29"/>
    <p:sldId id="272" r:id="rId30"/>
    <p:sldId id="307" r:id="rId31"/>
    <p:sldId id="364" r:id="rId32"/>
    <p:sldId id="289" r:id="rId33"/>
    <p:sldId id="290" r:id="rId34"/>
    <p:sldId id="381" r:id="rId35"/>
    <p:sldId id="264" r:id="rId36"/>
    <p:sldId id="279" r:id="rId37"/>
    <p:sldId id="286" r:id="rId38"/>
    <p:sldId id="308" r:id="rId39"/>
    <p:sldId id="433" r:id="rId40"/>
    <p:sldId id="273" r:id="rId41"/>
    <p:sldId id="314" r:id="rId42"/>
    <p:sldId id="303" r:id="rId43"/>
    <p:sldId id="281" r:id="rId44"/>
    <p:sldId id="417" r:id="rId45"/>
    <p:sldId id="304" r:id="rId46"/>
    <p:sldId id="282" r:id="rId47"/>
    <p:sldId id="366" r:id="rId48"/>
    <p:sldId id="367" r:id="rId49"/>
    <p:sldId id="288" r:id="rId50"/>
    <p:sldId id="287" r:id="rId51"/>
    <p:sldId id="391" r:id="rId52"/>
    <p:sldId id="310" r:id="rId53"/>
    <p:sldId id="291" r:id="rId54"/>
    <p:sldId id="407" r:id="rId55"/>
    <p:sldId id="280" r:id="rId56"/>
    <p:sldId id="375" r:id="rId57"/>
    <p:sldId id="368" r:id="rId58"/>
    <p:sldId id="321" r:id="rId59"/>
    <p:sldId id="263" r:id="rId60"/>
    <p:sldId id="301" r:id="rId61"/>
    <p:sldId id="371" r:id="rId62"/>
    <p:sldId id="394" r:id="rId63"/>
    <p:sldId id="376" r:id="rId64"/>
    <p:sldId id="370" r:id="rId65"/>
    <p:sldId id="405" r:id="rId66"/>
    <p:sldId id="377" r:id="rId67"/>
    <p:sldId id="389" r:id="rId68"/>
    <p:sldId id="296" r:id="rId69"/>
    <p:sldId id="447" r:id="rId70"/>
    <p:sldId id="404" r:id="rId71"/>
    <p:sldId id="384" r:id="rId72"/>
    <p:sldId id="295" r:id="rId73"/>
    <p:sldId id="385" r:id="rId74"/>
    <p:sldId id="388" r:id="rId75"/>
    <p:sldId id="292" r:id="rId76"/>
    <p:sldId id="436" r:id="rId77"/>
    <p:sldId id="416" r:id="rId78"/>
    <p:sldId id="293" r:id="rId79"/>
    <p:sldId id="369" r:id="rId80"/>
    <p:sldId id="354" r:id="rId81"/>
    <p:sldId id="305" r:id="rId82"/>
    <p:sldId id="265" r:id="rId83"/>
    <p:sldId id="437" r:id="rId84"/>
    <p:sldId id="372" r:id="rId85"/>
    <p:sldId id="266" r:id="rId86"/>
    <p:sldId id="383" r:id="rId87"/>
    <p:sldId id="439" r:id="rId88"/>
    <p:sldId id="351" r:id="rId89"/>
    <p:sldId id="269" r:id="rId90"/>
    <p:sldId id="315" r:id="rId91"/>
    <p:sldId id="387" r:id="rId92"/>
    <p:sldId id="449" r:id="rId93"/>
    <p:sldId id="390" r:id="rId94"/>
    <p:sldId id="267" r:id="rId95"/>
    <p:sldId id="374" r:id="rId96"/>
    <p:sldId id="432" r:id="rId97"/>
    <p:sldId id="365" r:id="rId98"/>
    <p:sldId id="434" r:id="rId99"/>
    <p:sldId id="440" r:id="rId100"/>
    <p:sldId id="268" r:id="rId101"/>
    <p:sldId id="402" r:id="rId102"/>
    <p:sldId id="403" r:id="rId103"/>
    <p:sldId id="438" r:id="rId104"/>
    <p:sldId id="302" r:id="rId105"/>
    <p:sldId id="395" r:id="rId106"/>
    <p:sldId id="392" r:id="rId107"/>
    <p:sldId id="326" r:id="rId108"/>
    <p:sldId id="331" r:id="rId109"/>
    <p:sldId id="330" r:id="rId110"/>
    <p:sldId id="408" r:id="rId111"/>
    <p:sldId id="425" r:id="rId112"/>
    <p:sldId id="311" r:id="rId113"/>
    <p:sldId id="446" r:id="rId114"/>
    <p:sldId id="337" r:id="rId115"/>
    <p:sldId id="399" r:id="rId116"/>
    <p:sldId id="327" r:id="rId117"/>
    <p:sldId id="328" r:id="rId118"/>
    <p:sldId id="342" r:id="rId119"/>
    <p:sldId id="412" r:id="rId120"/>
    <p:sldId id="338" r:id="rId121"/>
    <p:sldId id="426" r:id="rId122"/>
    <p:sldId id="329" r:id="rId123"/>
    <p:sldId id="361" r:id="rId124"/>
    <p:sldId id="318" r:id="rId125"/>
    <p:sldId id="413" r:id="rId126"/>
    <p:sldId id="414" r:id="rId127"/>
    <p:sldId id="312" r:id="rId128"/>
    <p:sldId id="415" r:id="rId129"/>
    <p:sldId id="420" r:id="rId130"/>
    <p:sldId id="348" r:id="rId131"/>
    <p:sldId id="450" r:id="rId132"/>
    <p:sldId id="332" r:id="rId133"/>
    <p:sldId id="401" r:id="rId134"/>
    <p:sldId id="339" r:id="rId135"/>
    <p:sldId id="349" r:id="rId136"/>
    <p:sldId id="352" r:id="rId137"/>
    <p:sldId id="357" r:id="rId138"/>
    <p:sldId id="353" r:id="rId139"/>
    <p:sldId id="356" r:id="rId140"/>
    <p:sldId id="421" r:id="rId141"/>
    <p:sldId id="444" r:id="rId142"/>
    <p:sldId id="443" r:id="rId143"/>
    <p:sldId id="445" r:id="rId144"/>
    <p:sldId id="422" r:id="rId145"/>
    <p:sldId id="423" r:id="rId146"/>
    <p:sldId id="424" r:id="rId147"/>
    <p:sldId id="427" r:id="rId148"/>
    <p:sldId id="345" r:id="rId149"/>
    <p:sldId id="346" r:id="rId150"/>
    <p:sldId id="347" r:id="rId151"/>
    <p:sldId id="393" r:id="rId152"/>
    <p:sldId id="360" r:id="rId153"/>
    <p:sldId id="359" r:id="rId154"/>
    <p:sldId id="406" r:id="rId155"/>
    <p:sldId id="320" r:id="rId156"/>
    <p:sldId id="322" r:id="rId157"/>
    <p:sldId id="323" r:id="rId158"/>
    <p:sldId id="324" r:id="rId159"/>
    <p:sldId id="442" r:id="rId160"/>
    <p:sldId id="325" r:id="rId161"/>
    <p:sldId id="373" r:id="rId162"/>
    <p:sldId id="336" r:id="rId163"/>
    <p:sldId id="350" r:id="rId164"/>
    <p:sldId id="341" r:id="rId165"/>
    <p:sldId id="410" r:id="rId166"/>
    <p:sldId id="411" r:id="rId167"/>
    <p:sldId id="428" r:id="rId168"/>
    <p:sldId id="340" r:id="rId169"/>
    <p:sldId id="418" r:id="rId170"/>
    <p:sldId id="386" r:id="rId171"/>
    <p:sldId id="344" r:id="rId172"/>
    <p:sldId id="343" r:id="rId173"/>
    <p:sldId id="355" r:id="rId174"/>
    <p:sldId id="398" r:id="rId175"/>
    <p:sldId id="397" r:id="rId176"/>
    <p:sldId id="435" r:id="rId177"/>
    <p:sldId id="334" r:id="rId178"/>
    <p:sldId id="441" r:id="rId179"/>
    <p:sldId id="316" r:id="rId180"/>
    <p:sldId id="319" r:id="rId181"/>
    <p:sldId id="283" r:id="rId182"/>
    <p:sldId id="382" r:id="rId183"/>
    <p:sldId id="313" r:id="rId184"/>
    <p:sldId id="362" r:id="rId185"/>
    <p:sldId id="396" r:id="rId18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3950"/>
    <p:restoredTop sz="70612"/>
  </p:normalViewPr>
  <p:slideViewPr>
    <p:cSldViewPr snapToGrid="0" snapToObjects="1">
      <p:cViewPr varScale="1">
        <p:scale>
          <a:sx n="88" d="100"/>
          <a:sy n="88" d="100"/>
        </p:scale>
        <p:origin x="1488"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tableStyles" Target="tableStyles.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slide" Target="slides/slide181.xml"/><Relationship Id="rId6" Type="http://schemas.openxmlformats.org/officeDocument/2006/relationships/slide" Target="slides/slide5.xml"/><Relationship Id="rId23" Type="http://schemas.openxmlformats.org/officeDocument/2006/relationships/slide" Target="slides/slide22.xml"/><Relationship Id="rId119" Type="http://schemas.openxmlformats.org/officeDocument/2006/relationships/slide" Target="slides/slide118.xml"/><Relationship Id="rId44" Type="http://schemas.openxmlformats.org/officeDocument/2006/relationships/slide" Target="slides/slide43.xml"/><Relationship Id="rId65" Type="http://schemas.openxmlformats.org/officeDocument/2006/relationships/slide" Target="slides/slide64.xml"/><Relationship Id="rId86" Type="http://schemas.openxmlformats.org/officeDocument/2006/relationships/slide" Target="slides/slide85.xml"/><Relationship Id="rId130" Type="http://schemas.openxmlformats.org/officeDocument/2006/relationships/slide" Target="slides/slide129.xml"/><Relationship Id="rId151" Type="http://schemas.openxmlformats.org/officeDocument/2006/relationships/slide" Target="slides/slide150.xml"/><Relationship Id="rId172" Type="http://schemas.openxmlformats.org/officeDocument/2006/relationships/slide" Target="slides/slide171.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slide" Target="slides/slide182.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viewProps" Target="viewProps.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0" Type="http://schemas.openxmlformats.org/officeDocument/2006/relationships/theme" Target="theme/theme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notesMaster" Target="notesMasters/notesMaster1.xml"/><Relationship Id="rId1" Type="http://schemas.openxmlformats.org/officeDocument/2006/relationships/slideMaster" Target="slideMasters/slideMaster1.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3D0BF8D-1DB5-7341-A384-113DC03E2D98}" type="datetimeFigureOut">
              <a:rPr lang="en-US" smtClean="0"/>
              <a:t>9/1/25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741A61A-74B6-D548-8F66-DDC3192B23D6}" type="slidenum">
              <a:rPr lang="en-US" smtClean="0"/>
              <a:t>‹#›</a:t>
            </a:fld>
            <a:endParaRPr lang="en-US"/>
          </a:p>
        </p:txBody>
      </p:sp>
    </p:spTree>
    <p:extLst>
      <p:ext uri="{BB962C8B-B14F-4D97-AF65-F5344CB8AC3E}">
        <p14:creationId xmlns:p14="http://schemas.microsoft.com/office/powerpoint/2010/main" val="35634160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erj.ersjournals.com/content/51/3/1702531#ref-27"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3" Type="http://schemas.openxmlformats.org/officeDocument/2006/relationships/hyperlink" Target="https://www.atsjournals.org/doi/full/10.1513/AnnalsATS.201508-562OT" TargetMode="External"/><Relationship Id="rId2" Type="http://schemas.openxmlformats.org/officeDocument/2006/relationships/slide" Target="../slides/slide114.xml"/><Relationship Id="rId1" Type="http://schemas.openxmlformats.org/officeDocument/2006/relationships/notesMaster" Target="../notesMasters/notesMaster1.xml"/><Relationship Id="rId4" Type="http://schemas.openxmlformats.org/officeDocument/2006/relationships/hyperlink" Target="https://www.atsjournals.org/doi/full/10.1513/AnnalsATS.202005-425RL" TargetMode="Externa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3" Type="http://schemas.openxmlformats.org/officeDocument/2006/relationships/hyperlink" Target="https://www.atsjournals.org/doi/full/10.1513/AnnalsATS.201711-888WS" TargetMode="External"/><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3" Type="http://schemas.openxmlformats.org/officeDocument/2006/relationships/hyperlink" Target="https://www.ncbi.nlm.nih.gov/pmc/articles/PMC4210766/#R4" TargetMode="External"/><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3" Type="http://schemas.openxmlformats.org/officeDocument/2006/relationships/hyperlink" Target="https://www.nejm.org/doi/full/10.1056/NEJMoa2013219" TargetMode="External"/><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3" Type="http://schemas.openxmlformats.org/officeDocument/2006/relationships/hyperlink" Target="https://www.acpjournals.org/doi/abs/10.7326/0003-4819-76-2-173?casa_token=4DFyRtD5YrEAAAAA%3AKTFniRMXSNx6qjIElfcLr1ecT20DDhdfyMdVNNqma3MmrAIcgOrxW8ADYOB-TSaCtPHn5pDDPp9a&amp;" TargetMode="External"/><Relationship Id="rId2" Type="http://schemas.openxmlformats.org/officeDocument/2006/relationships/slide" Target="../slides/slide149.xml"/><Relationship Id="rId1" Type="http://schemas.openxmlformats.org/officeDocument/2006/relationships/notesMaster" Target="../notesMasters/notesMaster1.xml"/><Relationship Id="rId4" Type="http://schemas.openxmlformats.org/officeDocument/2006/relationships/hyperlink" Target="https://doi.org/10.7326/0003-4819-76-2-173" TargetMode="Externa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3" Type="http://schemas.openxmlformats.org/officeDocument/2006/relationships/hyperlink" Target="https://www.sciencedirect.com/science/article/pii/S156990480800044X?casa_token=EZeI9smCg58AAAAA:Sl6ABarEWl2ZGgPfRwc1Q7ZD3fDpomBNukfs9DHVb247k4FF189lsKE3zn_o-9Vv_sL6LvYKsQ#bib76" TargetMode="External"/><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3" Type="http://schemas.openxmlformats.org/officeDocument/2006/relationships/hyperlink" Target="https://www.atsjournals.org/doi/full/10.1513/AnnalsATS.201508-562OT" TargetMode="External"/><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3" Type="http://schemas.openxmlformats.org/officeDocument/2006/relationships/hyperlink" Target="https://www.sciencedirect.com/science/article/pii/S0954611116300130?via%3Dihub" TargetMode="External"/><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3" Type="http://schemas.openxmlformats.org/officeDocument/2006/relationships/hyperlink" Target="https://www.atsjournals.org/doi/full/10.1513/AnnalsATS.201508-562OT" TargetMode="External"/><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3" Type="http://schemas.openxmlformats.org/officeDocument/2006/relationships/hyperlink" Target="https://www.sciencedirect.com/science/article/pii/S0002934303005655?via%3Dihub#BIB23" TargetMode="External"/><Relationship Id="rId2" Type="http://schemas.openxmlformats.org/officeDocument/2006/relationships/slide" Target="../slides/slide183.xml"/><Relationship Id="rId1" Type="http://schemas.openxmlformats.org/officeDocument/2006/relationships/notesMaster" Target="../notesMasters/notesMaster1.xml"/><Relationship Id="rId4" Type="http://schemas.openxmlformats.org/officeDocument/2006/relationships/hyperlink" Target="https://www.sciencedirect.com/science/article/pii/S0002934303005655?via%3Dihub#BIB24" TargetMode="Externa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8" Type="http://schemas.openxmlformats.org/officeDocument/2006/relationships/hyperlink" Target="http://scholar.google.com/scholar_lookup?hl=en&amp;volume=195&amp;publication_year=2017&amp;pages=1033-1042&amp;author=J+Doorduin&amp;author=JL+Nollet&amp;author=LH+Roesthuis&amp;author=HW+van+Hees&amp;author=LJ+Brochard&amp;author=CA+Sinderby&amp;title=Partial+neuromuscular+blockade+during+partial+ventilatory+support+in+sedated+patients+with+high+tidal+volumes" TargetMode="External"/><Relationship Id="rId13" Type="http://schemas.openxmlformats.org/officeDocument/2006/relationships/hyperlink" Target="https://www.atsjournals.org/servlet/linkout?suffix=bib55&amp;dbid=8&amp;doi=10.1164%2Frccm.201903-0596SO&amp;key=8222689" TargetMode="External"/><Relationship Id="rId18" Type="http://schemas.openxmlformats.org/officeDocument/2006/relationships/hyperlink" Target="https://www.atsjournals.org/servlet/linkout?suffix=bib57&amp;dbid=16&amp;doi=10.1164%2Frccm.201903-0596SO&amp;key=10.1152%2Fjapplphysiol.00950.2013" TargetMode="External"/><Relationship Id="rId3" Type="http://schemas.openxmlformats.org/officeDocument/2006/relationships/hyperlink" Target="https://www.atsjournals.org/doi/10.1164/arrd.1980.122.2.191" TargetMode="External"/><Relationship Id="rId7" Type="http://schemas.openxmlformats.org/officeDocument/2006/relationships/hyperlink" Target="https://www.atsjournals.org/servlet/linkout?suffix=bib53&amp;dbid=8&amp;doi=10.1164%2Frccm.201903-0596SO&amp;key=27748627" TargetMode="External"/><Relationship Id="rId12" Type="http://schemas.openxmlformats.org/officeDocument/2006/relationships/hyperlink" Target="https://www.atsjournals.org/servlet/linkout?suffix=bib55&amp;dbid=16&amp;doi=10.1164%2Frccm.201903-0596SO&amp;key=10.1097%2F00003246-199311000-00022" TargetMode="External"/><Relationship Id="rId17" Type="http://schemas.openxmlformats.org/officeDocument/2006/relationships/hyperlink" Target="http://scholar.google.com/scholar_lookup?hl=en&amp;volume=122&amp;publication_year=2000&amp;pages=45-60&amp;author=SH+Moosavi&amp;author=GP+Topulos&amp;author=A+Hafer&amp;author=RW+Lansing&amp;author=L+Adams&amp;author=R+Brown&amp;title=Acute+partial+paralysis+alters+perceptions+of+air+hunger%2C+work+and+effort+at+constant+PCO2+and+V.E" TargetMode="External"/><Relationship Id="rId2" Type="http://schemas.openxmlformats.org/officeDocument/2006/relationships/slide" Target="../slides/slide27.xml"/><Relationship Id="rId16" Type="http://schemas.openxmlformats.org/officeDocument/2006/relationships/hyperlink" Target="https://www.atsjournals.org/servlet/linkout?suffix=bib56&amp;dbid=8&amp;doi=10.1164%2Frccm.201903-0596SO&amp;key=10936600" TargetMode="External"/><Relationship Id="rId20" Type="http://schemas.openxmlformats.org/officeDocument/2006/relationships/hyperlink" Target="http://scholar.google.com/scholar_lookup?hl=en&amp;volume=116&amp;publication_year=2014&amp;pages=570-581&amp;author=CT+Mendonca&amp;author=MR+Schaeffer&amp;author=P+Riley&amp;author=D+Jensen&amp;title=Physiological+mechanisms+of+dyspnea+during+exercise+with+external+thoracic+restriction%3A+role+of+increased+neural+respiratory+drive" TargetMode="External"/><Relationship Id="rId1" Type="http://schemas.openxmlformats.org/officeDocument/2006/relationships/notesMaster" Target="../notesMasters/notesMaster1.xml"/><Relationship Id="rId6" Type="http://schemas.openxmlformats.org/officeDocument/2006/relationships/hyperlink" Target="https://www.atsjournals.org/doi/10.1164/rccm.201605-1016OC" TargetMode="External"/><Relationship Id="rId11" Type="http://schemas.openxmlformats.org/officeDocument/2006/relationships/hyperlink" Target="http://scholar.google.com/scholar_lookup?hl=en&amp;volume=57&amp;publication_year=1984&amp;pages=1150-1157&amp;author=RH+Holle&amp;author=RB+Schoene&amp;author=EJ+Pavlin&amp;title=Effect+of+respiratory+muscle+weakness+on+P0.1+induced+by+partial+curarization" TargetMode="External"/><Relationship Id="rId5" Type="http://schemas.openxmlformats.org/officeDocument/2006/relationships/hyperlink" Target="http://scholar.google.com/scholar_lookup?hl=en&amp;volume=122&amp;publication_year=1980&amp;pages=191-199&amp;author=M+Aubier&amp;author=D+Murciano&amp;author=M+Fournier&amp;author=J+Milic-Emili&amp;author=R+Pariente&amp;author=JP+Derenne&amp;title=Central+respiratory+drive+in+acute+respiratory+failure+of+patients+with+chronic+obstructive+pulmonary+disease" TargetMode="External"/><Relationship Id="rId15" Type="http://schemas.openxmlformats.org/officeDocument/2006/relationships/hyperlink" Target="https://www.atsjournals.org/servlet/linkout?suffix=bib56&amp;dbid=16&amp;doi=10.1164%2Frccm.201903-0596SO&amp;key=10.1016%2FS0034-5687%2800%2900135-3" TargetMode="External"/><Relationship Id="rId10" Type="http://schemas.openxmlformats.org/officeDocument/2006/relationships/hyperlink" Target="https://www.atsjournals.org/servlet/linkout?suffix=bib54&amp;dbid=8&amp;doi=10.1164%2Frccm.201903-0596SO&amp;key=6438029" TargetMode="External"/><Relationship Id="rId19" Type="http://schemas.openxmlformats.org/officeDocument/2006/relationships/hyperlink" Target="https://www.atsjournals.org/servlet/linkout?suffix=bib57&amp;dbid=8&amp;doi=10.1164%2Frccm.201903-0596SO&amp;key=24356524" TargetMode="External"/><Relationship Id="rId4" Type="http://schemas.openxmlformats.org/officeDocument/2006/relationships/hyperlink" Target="https://www.atsjournals.org/servlet/linkout?suffix=bib52&amp;dbid=8&amp;doi=10.1164%2Frccm.201903-0596SO&amp;key=6774639" TargetMode="External"/><Relationship Id="rId9" Type="http://schemas.openxmlformats.org/officeDocument/2006/relationships/hyperlink" Target="https://www.atsjournals.org/servlet/linkout?suffix=bib54&amp;dbid=16&amp;doi=10.1164%2Frccm.201903-0596SO&amp;key=10.1152%2Fjappl.1984.57.4.1150" TargetMode="External"/><Relationship Id="rId14" Type="http://schemas.openxmlformats.org/officeDocument/2006/relationships/hyperlink" Target="http://scholar.google.com/scholar_lookup?hl=en&amp;volume=21&amp;publication_year=1993&amp;pages=1717-1726&amp;author=CO+Borel&amp;author=JS+Teitelbaum&amp;author=DF+Hanley&amp;title=Ventilatory+drive+and+carbon+dioxide+response+in+ventilatory+failure+due+to+myasthenia+gravis+and+Guillain-Barr%C3%A9+syndrome" TargetMode="Externa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www.atsjournals.org/doi/full/10.1164/rccm.201903-0596SO"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www.ncbi.nlm.nih.gov/pmc/articles/PMC3889173/#R34" TargetMode="External"/><Relationship Id="rId2" Type="http://schemas.openxmlformats.org/officeDocument/2006/relationships/slide" Target="../slides/slide31.xml"/><Relationship Id="rId1" Type="http://schemas.openxmlformats.org/officeDocument/2006/relationships/notesMaster" Target="../notesMasters/notesMaster1.xml"/><Relationship Id="rId4" Type="http://schemas.openxmlformats.org/officeDocument/2006/relationships/hyperlink" Target="https://www.ncbi.nlm.nih.gov/pmc/articles/PMC3889173/#R108" TargetMode="Externa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physoc.onlinelibrary.wiley.com/doi/full/10.1113/JP276206#tjp13067-bib-0030" TargetMode="External"/><Relationship Id="rId2" Type="http://schemas.openxmlformats.org/officeDocument/2006/relationships/slide" Target="../slides/slide32.xml"/><Relationship Id="rId1" Type="http://schemas.openxmlformats.org/officeDocument/2006/relationships/notesMaster" Target="../notesMasters/notesMaster1.xml"/><Relationship Id="rId4" Type="http://schemas.openxmlformats.org/officeDocument/2006/relationships/hyperlink" Target="https://physoc.onlinelibrary.wiley.com/doi/full/10.1113/JP276206#tjp13067-fig-0002" TargetMode="Externa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ncbi.nlm.nih.gov/pmc/articles/PMC3889173/#R149" TargetMode="External"/><Relationship Id="rId2" Type="http://schemas.openxmlformats.org/officeDocument/2006/relationships/slide" Target="../slides/slide5.xml"/><Relationship Id="rId1" Type="http://schemas.openxmlformats.org/officeDocument/2006/relationships/notesMaster" Target="../notesMasters/notesMaster1.xml"/><Relationship Id="rId4" Type="http://schemas.openxmlformats.org/officeDocument/2006/relationships/hyperlink" Target="https://www.ncbi.nlm.nih.gov/pmc/articles/PMC3889173/#R27" TargetMode="External"/></Relationships>
</file>

<file path=ppt/notesSlides/_rels/notesSlide30.xml.rels><?xml version="1.0" encoding="UTF-8" standalone="yes"?>
<Relationships xmlns="http://schemas.openxmlformats.org/package/2006/relationships"><Relationship Id="rId8" Type="http://schemas.openxmlformats.org/officeDocument/2006/relationships/hyperlink" Target="https://www.frontiersin.org/articles/10.3389/fneur.2018.00896/full#B66" TargetMode="External"/><Relationship Id="rId3" Type="http://schemas.openxmlformats.org/officeDocument/2006/relationships/hyperlink" Target="https://www.frontiersin.org/articles/10.3389/fneur.2018.00896/full" TargetMode="External"/><Relationship Id="rId7" Type="http://schemas.openxmlformats.org/officeDocument/2006/relationships/hyperlink" Target="https://www.frontiersin.org/articles/10.3389/fneur.2018.00896/full#B65" TargetMode="External"/><Relationship Id="rId2" Type="http://schemas.openxmlformats.org/officeDocument/2006/relationships/slide" Target="../slides/slide33.xml"/><Relationship Id="rId1" Type="http://schemas.openxmlformats.org/officeDocument/2006/relationships/notesMaster" Target="../notesMasters/notesMaster1.xml"/><Relationship Id="rId6" Type="http://schemas.openxmlformats.org/officeDocument/2006/relationships/hyperlink" Target="https://www.frontiersin.org/articles/10.3389/fneur.2018.00896/full#B44" TargetMode="External"/><Relationship Id="rId5" Type="http://schemas.openxmlformats.org/officeDocument/2006/relationships/hyperlink" Target="https://www.frontiersin.org/articles/10.3389/fneur.2018.00896/full#B13" TargetMode="External"/><Relationship Id="rId4" Type="http://schemas.openxmlformats.org/officeDocument/2006/relationships/hyperlink" Target="https://www.frontiersin.org/articles/10.3389/fneur.2018.00896/full#B12" TargetMode="External"/></Relationships>
</file>

<file path=ppt/notesSlides/_rels/notesSlide31.xml.rels><?xml version="1.0" encoding="UTF-8" standalone="yes"?>
<Relationships xmlns="http://schemas.openxmlformats.org/package/2006/relationships"><Relationship Id="rId8" Type="http://schemas.openxmlformats.org/officeDocument/2006/relationships/hyperlink" Target="https://www.atsjournals.org/servlet/linkout?suffix=bib70&amp;dbid=8&amp;doi=10.1513%2FAnnalsATS.202011-1376CME&amp;key=7784757" TargetMode="External"/><Relationship Id="rId3" Type="http://schemas.openxmlformats.org/officeDocument/2006/relationships/hyperlink" Target="https://www.atsjournals.org/doi/full/10.1513/AnnalsATS.202011-1376CME" TargetMode="External"/><Relationship Id="rId7" Type="http://schemas.openxmlformats.org/officeDocument/2006/relationships/hyperlink" Target="https://www.atsjournals.org/servlet/linkout?suffix=bib70&amp;dbid=16&amp;doi=10.1513%2FAnnalsATS.202011-1376CME&amp;key=10.2165%2F00007256-199519030-00003" TargetMode="External"/><Relationship Id="rId2" Type="http://schemas.openxmlformats.org/officeDocument/2006/relationships/slide" Target="../slides/slide34.xml"/><Relationship Id="rId1" Type="http://schemas.openxmlformats.org/officeDocument/2006/relationships/notesMaster" Target="../notesMasters/notesMaster1.xml"/><Relationship Id="rId6" Type="http://schemas.openxmlformats.org/officeDocument/2006/relationships/hyperlink" Target="http://scholar.google.com/scholar_lookup?hl=en&amp;volume=78&amp;publication_year=1995&amp;pages=377-383&amp;author=ER+Swenson&amp;author=TB+Duncan&amp;author=SV+Goldberg&amp;author=G+Ramirez&amp;author=S+Ahmad&amp;author=RB+Schoene&amp;title=Diuretic+effect+of+acute+hypoxia+in+humans%3A+relationship+to+hypoxic+ventilatory+responsiveness+and+renal+hormones" TargetMode="External"/><Relationship Id="rId5" Type="http://schemas.openxmlformats.org/officeDocument/2006/relationships/hyperlink" Target="https://www.atsjournals.org/servlet/linkout?suffix=bib69&amp;dbid=8&amp;doi=10.1513%2FAnnalsATS.202011-1376CME&amp;key=7759405" TargetMode="External"/><Relationship Id="rId4" Type="http://schemas.openxmlformats.org/officeDocument/2006/relationships/hyperlink" Target="https://www.atsjournals.org/servlet/linkout?suffix=bib69&amp;dbid=16&amp;doi=10.1513%2FAnnalsATS.202011-1376CME&amp;key=10.1152%2Fjappl.1995.78.2.377" TargetMode="External"/><Relationship Id="rId9" Type="http://schemas.openxmlformats.org/officeDocument/2006/relationships/hyperlink" Target="http://scholar.google.com/scholar_lookup?hl=en&amp;volume=19&amp;publication_year=1995&amp;pages=173-183&amp;author=SP+McGurk&amp;author=BA+Blanksby&amp;author=MJ+Anderson&amp;title=The+relationship+of+hypercapnic+ventilatory+responses+to+age%2C+gender+and+athleticism" TargetMode="Externa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3" Type="http://schemas.openxmlformats.org/officeDocument/2006/relationships/hyperlink" Target="https://doi.org/10.1152/jappl.2000.88.1.257" TargetMode="External"/><Relationship Id="rId2" Type="http://schemas.openxmlformats.org/officeDocument/2006/relationships/slide" Target="../slides/slide50.xml"/><Relationship Id="rId1" Type="http://schemas.openxmlformats.org/officeDocument/2006/relationships/notesMaster" Target="../notesMasters/notesMaster1.xml"/><Relationship Id="rId4" Type="http://schemas.openxmlformats.org/officeDocument/2006/relationships/hyperlink" Target="https://www.ncbi.nlm.nih.gov/pmc/articles/PMC4336771/#R10" TargetMode="Externa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3" Type="http://schemas.openxmlformats.org/officeDocument/2006/relationships/hyperlink" Target="https://journals.physiology.org/doi/full/10.1152/japplphysiol.00502.2005#R4" TargetMode="External"/><Relationship Id="rId2" Type="http://schemas.openxmlformats.org/officeDocument/2006/relationships/slide" Target="../slides/slide53.xml"/><Relationship Id="rId1" Type="http://schemas.openxmlformats.org/officeDocument/2006/relationships/notesMaster" Target="../notesMasters/notesMaster1.xml"/><Relationship Id="rId5" Type="http://schemas.openxmlformats.org/officeDocument/2006/relationships/hyperlink" Target="https://journals.physiology.org/doi/full/10.1152/japplphysiol.00502.2005#R1" TargetMode="External"/><Relationship Id="rId4" Type="http://schemas.openxmlformats.org/officeDocument/2006/relationships/hyperlink" Target="https://journals.physiology.org/doi/full/10.1152/japplphysiol.00502.2005#R3" TargetMode="Externa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3" Type="http://schemas.openxmlformats.org/officeDocument/2006/relationships/hyperlink" Target="https://www.frontiersin.org/articles/10.3389/fneur.2018.00896/full#B47" TargetMode="External"/><Relationship Id="rId2" Type="http://schemas.openxmlformats.org/officeDocument/2006/relationships/slide" Target="../slides/slide55.xml"/><Relationship Id="rId1" Type="http://schemas.openxmlformats.org/officeDocument/2006/relationships/notesMaster" Target="../notesMasters/notesMaster1.xml"/><Relationship Id="rId4" Type="http://schemas.openxmlformats.org/officeDocument/2006/relationships/hyperlink" Target="https://www.frontiersin.org/articles/10.3389/fneur.2018.00896/full#B55"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3" Type="http://schemas.openxmlformats.org/officeDocument/2006/relationships/hyperlink" Target="https://physoc.onlinelibrary.wiley.com/doi/10.1113/JP277491#tjp13406-bib-0003" TargetMode="External"/><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3" Type="http://schemas.openxmlformats.org/officeDocument/2006/relationships/hyperlink" Target="https://www.atsjournals.org/doi/full/10.1513/AnnalsATS.201701-016FR" TargetMode="External"/><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3" Type="http://schemas.openxmlformats.org/officeDocument/2006/relationships/hyperlink" Target="https://onlinelibrary.wiley.com/doi/full/10.1111/j.1440-1843.2011.02096.x#b2" TargetMode="External"/><Relationship Id="rId2" Type="http://schemas.openxmlformats.org/officeDocument/2006/relationships/slide" Target="../slides/slide68.xml"/><Relationship Id="rId1" Type="http://schemas.openxmlformats.org/officeDocument/2006/relationships/notesMaster" Target="../notesMasters/notesMaster1.xml"/><Relationship Id="rId4" Type="http://schemas.openxmlformats.org/officeDocument/2006/relationships/hyperlink" Target="https://onlinelibrary.wiley.com/doi/full/10.1111/j.1440-1843.2011.02096.x#b5" TargetMode="Externa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3" Type="http://schemas.openxmlformats.org/officeDocument/2006/relationships/hyperlink" Target="https://www.ncbi.nlm.nih.gov/pmc/articles/PMC4336771/#R105" TargetMode="External"/><Relationship Id="rId7" Type="http://schemas.openxmlformats.org/officeDocument/2006/relationships/hyperlink" Target="https://www.ncbi.nlm.nih.gov/pmc/articles/PMC4336771/#R16" TargetMode="External"/><Relationship Id="rId2" Type="http://schemas.openxmlformats.org/officeDocument/2006/relationships/slide" Target="../slides/slide72.xml"/><Relationship Id="rId1" Type="http://schemas.openxmlformats.org/officeDocument/2006/relationships/notesMaster" Target="../notesMasters/notesMaster1.xml"/><Relationship Id="rId6" Type="http://schemas.openxmlformats.org/officeDocument/2006/relationships/hyperlink" Target="https://www.ncbi.nlm.nih.gov/pmc/articles/PMC4336771/#R132" TargetMode="External"/><Relationship Id="rId5" Type="http://schemas.openxmlformats.org/officeDocument/2006/relationships/hyperlink" Target="https://www.ncbi.nlm.nih.gov/pmc/articles/PMC4336771/#R93" TargetMode="External"/><Relationship Id="rId4" Type="http://schemas.openxmlformats.org/officeDocument/2006/relationships/hyperlink" Target="https://www.ncbi.nlm.nih.gov/pmc/articles/PMC4336771/#R81" TargetMode="Externa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3" Type="http://schemas.openxmlformats.org/officeDocument/2006/relationships/hyperlink" Target="https://www.atsjournals.org/doi/full/10.1513/AnnalsATS.201701-016FR" TargetMode="External"/><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3" Type="http://schemas.openxmlformats.org/officeDocument/2006/relationships/hyperlink" Target="https://doi.org/10.5664/jcsm.7318" TargetMode="External"/><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3" Type="http://schemas.openxmlformats.org/officeDocument/2006/relationships/hyperlink" Target="https://www.atsjournals.org/doi/10.1513/AnnalsATS.201911-859ED" TargetMode="External"/><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3" Type="http://schemas.openxmlformats.org/officeDocument/2006/relationships/hyperlink" Target="https://onlinelibrary.wiley.com/doi/full/10.1111/resp.12376#resp12376-bib-0055" TargetMode="External"/><Relationship Id="rId2" Type="http://schemas.openxmlformats.org/officeDocument/2006/relationships/slide" Target="../slides/slide88.xml"/><Relationship Id="rId1" Type="http://schemas.openxmlformats.org/officeDocument/2006/relationships/notesMaster" Target="../notesMasters/notesMaster1.xml"/><Relationship Id="rId4" Type="http://schemas.openxmlformats.org/officeDocument/2006/relationships/hyperlink" Target="https://onlinelibrary.wiley.com/doi/full/10.1111/resp.12376#resp12376-bib-0056" TargetMode="Externa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achievable as the bicarbonate buffering system functionally increases the amount of CO2 that can be </a:t>
            </a:r>
            <a:r>
              <a:rPr lang="en-US" dirty="0" err="1"/>
              <a:t>seqeuestered</a:t>
            </a:r>
            <a:r>
              <a:rPr lang="en-US" dirty="0"/>
              <a:t> in the blood, in comparison to soda which relies on increased pressure (~3 atm) to dissolve CO2)</a:t>
            </a:r>
          </a:p>
        </p:txBody>
      </p:sp>
      <p:sp>
        <p:nvSpPr>
          <p:cNvPr id="4" name="Slide Number Placeholder 3"/>
          <p:cNvSpPr>
            <a:spLocks noGrp="1"/>
          </p:cNvSpPr>
          <p:nvPr>
            <p:ph type="sldNum" sz="quarter" idx="5"/>
          </p:nvPr>
        </p:nvSpPr>
        <p:spPr/>
        <p:txBody>
          <a:bodyPr/>
          <a:lstStyle/>
          <a:p>
            <a:fld id="{6741A61A-74B6-D548-8F66-DDC3192B23D6}" type="slidenum">
              <a:rPr lang="en-US" smtClean="0"/>
              <a:t>3</a:t>
            </a:fld>
            <a:endParaRPr lang="en-US"/>
          </a:p>
        </p:txBody>
      </p:sp>
    </p:spTree>
    <p:extLst>
      <p:ext uri="{BB962C8B-B14F-4D97-AF65-F5344CB8AC3E}">
        <p14:creationId xmlns:p14="http://schemas.microsoft.com/office/powerpoint/2010/main" val="16311176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This diagram demonstrates how opiates can induce </a:t>
            </a:r>
            <a:r>
              <a:rPr lang="en-US" sz="1200" b="0" i="0" kern="1200" dirty="0" err="1">
                <a:solidFill>
                  <a:schemeClr val="tx1"/>
                </a:solidFill>
                <a:effectLst/>
                <a:latin typeface="+mn-lt"/>
                <a:ea typeface="+mn-ea"/>
                <a:cs typeface="+mn-cs"/>
              </a:rPr>
              <a:t>apnoea</a:t>
            </a:r>
            <a:r>
              <a:rPr lang="en-US" sz="1200" b="0" i="0" kern="1200" dirty="0">
                <a:solidFill>
                  <a:schemeClr val="tx1"/>
                </a:solidFill>
                <a:effectLst/>
                <a:latin typeface="+mn-lt"/>
                <a:ea typeface="+mn-ea"/>
                <a:cs typeface="+mn-cs"/>
              </a:rPr>
              <a:t> at the same arterial carbon dioxide tension (</a:t>
            </a:r>
            <a:r>
              <a:rPr lang="en-US" sz="1200" b="0" i="1" kern="1200" dirty="0">
                <a:solidFill>
                  <a:schemeClr val="tx1"/>
                </a:solidFill>
                <a:effectLst/>
                <a:latin typeface="+mn-lt"/>
                <a:ea typeface="+mn-ea"/>
                <a:cs typeface="+mn-cs"/>
              </a:rPr>
              <a:t>P</a:t>
            </a:r>
            <a:r>
              <a:rPr lang="en-US" sz="1200" b="0" i="0" kern="1200" baseline="-25000" dirty="0">
                <a:solidFill>
                  <a:schemeClr val="tx1"/>
                </a:solidFill>
                <a:effectLst/>
                <a:latin typeface="+mn-lt"/>
                <a:ea typeface="+mn-ea"/>
                <a:cs typeface="+mn-cs"/>
              </a:rPr>
              <a:t>aCO2</a:t>
            </a:r>
            <a:r>
              <a:rPr lang="en-US" sz="1200" b="0" i="0" kern="1200" dirty="0">
                <a:solidFill>
                  <a:schemeClr val="tx1"/>
                </a:solidFill>
                <a:effectLst/>
                <a:latin typeface="+mn-lt"/>
                <a:ea typeface="+mn-ea"/>
                <a:cs typeface="+mn-cs"/>
              </a:rPr>
              <a:t>) as before opioid administration (dotted line) and also demonstrates that significant reductions in the hypercapnic ventilatory response (HCVR) only cause small changes in steady-state </a:t>
            </a:r>
            <a:r>
              <a:rPr lang="en-US" sz="1200" b="0" i="1" kern="1200" dirty="0">
                <a:solidFill>
                  <a:schemeClr val="tx1"/>
                </a:solidFill>
                <a:effectLst/>
                <a:latin typeface="+mn-lt"/>
                <a:ea typeface="+mn-ea"/>
                <a:cs typeface="+mn-cs"/>
              </a:rPr>
              <a:t>P</a:t>
            </a:r>
            <a:r>
              <a:rPr lang="en-US" sz="1200" b="0" i="0" kern="1200" baseline="-25000" dirty="0">
                <a:solidFill>
                  <a:schemeClr val="tx1"/>
                </a:solidFill>
                <a:effectLst/>
                <a:latin typeface="+mn-lt"/>
                <a:ea typeface="+mn-ea"/>
                <a:cs typeface="+mn-cs"/>
              </a:rPr>
              <a:t>aCO2</a:t>
            </a:r>
            <a:r>
              <a:rPr lang="en-US" sz="1200" b="0" i="0" kern="1200" dirty="0">
                <a:solidFill>
                  <a:schemeClr val="tx1"/>
                </a:solidFill>
                <a:effectLst/>
                <a:latin typeface="+mn-lt"/>
                <a:ea typeface="+mn-ea"/>
                <a:cs typeface="+mn-cs"/>
              </a:rPr>
              <a:t>. Curve A represents the normal ventilatory response to CO</a:t>
            </a:r>
            <a:r>
              <a:rPr lang="en-US" sz="1200" b="0" i="0" kern="1200" baseline="-25000" dirty="0">
                <a:solidFill>
                  <a:schemeClr val="tx1"/>
                </a:solidFill>
                <a:effectLst/>
                <a:latin typeface="+mn-lt"/>
                <a:ea typeface="+mn-ea"/>
                <a:cs typeface="+mn-cs"/>
              </a:rPr>
              <a:t>2</a:t>
            </a:r>
            <a:r>
              <a:rPr lang="en-US" sz="1200" b="0" i="0" kern="1200" dirty="0">
                <a:solidFill>
                  <a:schemeClr val="tx1"/>
                </a:solidFill>
                <a:effectLst/>
                <a:latin typeface="+mn-lt"/>
                <a:ea typeface="+mn-ea"/>
                <a:cs typeface="+mn-cs"/>
              </a:rPr>
              <a:t> in an awake individual, demonstrating that ventilation is maintained at very low </a:t>
            </a:r>
            <a:r>
              <a:rPr lang="en-US" sz="1200" b="0" i="1" kern="1200" dirty="0">
                <a:solidFill>
                  <a:schemeClr val="tx1"/>
                </a:solidFill>
                <a:effectLst/>
                <a:latin typeface="+mn-lt"/>
                <a:ea typeface="+mn-ea"/>
                <a:cs typeface="+mn-cs"/>
              </a:rPr>
              <a:t>P</a:t>
            </a:r>
            <a:r>
              <a:rPr lang="en-US" sz="1200" b="0" i="0" kern="1200" baseline="-25000" dirty="0">
                <a:solidFill>
                  <a:schemeClr val="tx1"/>
                </a:solidFill>
                <a:effectLst/>
                <a:latin typeface="+mn-lt"/>
                <a:ea typeface="+mn-ea"/>
                <a:cs typeface="+mn-cs"/>
              </a:rPr>
              <a:t>aCO2</a:t>
            </a:r>
            <a:r>
              <a:rPr lang="en-US" sz="1200" b="0" i="0" kern="1200" dirty="0">
                <a:solidFill>
                  <a:schemeClr val="tx1"/>
                </a:solidFill>
                <a:effectLst/>
                <a:latin typeface="+mn-lt"/>
                <a:ea typeface="+mn-ea"/>
                <a:cs typeface="+mn-cs"/>
              </a:rPr>
              <a:t> levels and that </a:t>
            </a:r>
            <a:r>
              <a:rPr lang="en-US" sz="1200" b="0" i="0" kern="1200" dirty="0" err="1">
                <a:solidFill>
                  <a:schemeClr val="tx1"/>
                </a:solidFill>
                <a:effectLst/>
                <a:latin typeface="+mn-lt"/>
                <a:ea typeface="+mn-ea"/>
                <a:cs typeface="+mn-cs"/>
              </a:rPr>
              <a:t>apnoea</a:t>
            </a:r>
            <a:r>
              <a:rPr lang="en-US" sz="1200" b="0" i="0" kern="1200" dirty="0">
                <a:solidFill>
                  <a:schemeClr val="tx1"/>
                </a:solidFill>
                <a:effectLst/>
                <a:latin typeface="+mn-lt"/>
                <a:ea typeface="+mn-ea"/>
                <a:cs typeface="+mn-cs"/>
              </a:rPr>
              <a:t> does not occur. Line B represents a 50% depression of the HCVR caused by opioid administration. A notable difference between curve A and line B is that in B, </a:t>
            </a:r>
            <a:r>
              <a:rPr lang="en-US" sz="1200" b="0" i="0" kern="1200" dirty="0" err="1">
                <a:solidFill>
                  <a:schemeClr val="tx1"/>
                </a:solidFill>
                <a:effectLst/>
                <a:latin typeface="+mn-lt"/>
                <a:ea typeface="+mn-ea"/>
                <a:cs typeface="+mn-cs"/>
              </a:rPr>
              <a:t>apnoea</a:t>
            </a:r>
            <a:r>
              <a:rPr lang="en-US" sz="1200" b="0" i="0" kern="1200" dirty="0">
                <a:solidFill>
                  <a:schemeClr val="tx1"/>
                </a:solidFill>
                <a:effectLst/>
                <a:latin typeface="+mn-lt"/>
                <a:ea typeface="+mn-ea"/>
                <a:cs typeface="+mn-cs"/>
              </a:rPr>
              <a:t> can occur. Note also that in this case, </a:t>
            </a:r>
            <a:r>
              <a:rPr lang="en-US" sz="1200" b="0" i="1" kern="1200" dirty="0">
                <a:solidFill>
                  <a:schemeClr val="tx1"/>
                </a:solidFill>
                <a:effectLst/>
                <a:latin typeface="+mn-lt"/>
                <a:ea typeface="+mn-ea"/>
                <a:cs typeface="+mn-cs"/>
              </a:rPr>
              <a:t>P</a:t>
            </a:r>
            <a:r>
              <a:rPr lang="en-US" sz="1200" b="0" i="0" kern="1200" baseline="-25000" dirty="0">
                <a:solidFill>
                  <a:schemeClr val="tx1"/>
                </a:solidFill>
                <a:effectLst/>
                <a:latin typeface="+mn-lt"/>
                <a:ea typeface="+mn-ea"/>
                <a:cs typeface="+mn-cs"/>
              </a:rPr>
              <a:t>aCO2</a:t>
            </a:r>
            <a:r>
              <a:rPr lang="en-US" sz="1200" b="0" i="0" kern="1200" dirty="0">
                <a:solidFill>
                  <a:schemeClr val="tx1"/>
                </a:solidFill>
                <a:effectLst/>
                <a:latin typeface="+mn-lt"/>
                <a:ea typeface="+mn-ea"/>
                <a:cs typeface="+mn-cs"/>
              </a:rPr>
              <a:t> must rise to steady-state values (</a:t>
            </a:r>
            <a:r>
              <a:rPr lang="en-US" sz="1200" b="0" i="1" kern="1200" dirty="0">
                <a:solidFill>
                  <a:schemeClr val="tx1"/>
                </a:solidFill>
                <a:effectLst/>
                <a:latin typeface="+mn-lt"/>
                <a:ea typeface="+mn-ea"/>
                <a:cs typeface="+mn-cs"/>
              </a:rPr>
              <a:t>i.e.</a:t>
            </a:r>
            <a:r>
              <a:rPr lang="en-US" sz="1200" b="0" i="0" kern="1200" dirty="0">
                <a:solidFill>
                  <a:schemeClr val="tx1"/>
                </a:solidFill>
                <a:effectLst/>
                <a:latin typeface="+mn-lt"/>
                <a:ea typeface="+mn-ea"/>
                <a:cs typeface="+mn-cs"/>
              </a:rPr>
              <a:t> along the </a:t>
            </a:r>
            <a:r>
              <a:rPr lang="en-US" sz="1200" b="0" i="1" kern="1200" dirty="0">
                <a:solidFill>
                  <a:schemeClr val="tx1"/>
                </a:solidFill>
                <a:effectLst/>
                <a:latin typeface="+mn-lt"/>
                <a:ea typeface="+mn-ea"/>
                <a:cs typeface="+mn-cs"/>
              </a:rPr>
              <a:t>x</a:t>
            </a:r>
            <a:r>
              <a:rPr lang="en-US" sz="1200" b="0" i="0" kern="1200" dirty="0">
                <a:solidFill>
                  <a:schemeClr val="tx1"/>
                </a:solidFill>
                <a:effectLst/>
                <a:latin typeface="+mn-lt"/>
                <a:ea typeface="+mn-ea"/>
                <a:cs typeface="+mn-cs"/>
              </a:rPr>
              <a:t>-axis) for breathing to recommence (line B′). Curve C represents the CO</a:t>
            </a:r>
            <a:r>
              <a:rPr lang="en-US" sz="1200" b="0" i="0" kern="1200" baseline="-25000" dirty="0">
                <a:solidFill>
                  <a:schemeClr val="tx1"/>
                </a:solidFill>
                <a:effectLst/>
                <a:latin typeface="+mn-lt"/>
                <a:ea typeface="+mn-ea"/>
                <a:cs typeface="+mn-cs"/>
              </a:rPr>
              <a:t>2</a:t>
            </a:r>
            <a:r>
              <a:rPr lang="en-US" sz="1200" b="0" i="0" kern="1200" dirty="0">
                <a:solidFill>
                  <a:schemeClr val="tx1"/>
                </a:solidFill>
                <a:effectLst/>
                <a:latin typeface="+mn-lt"/>
                <a:ea typeface="+mn-ea"/>
                <a:cs typeface="+mn-cs"/>
              </a:rPr>
              <a:t> excretion hyperbola and demonstrates how changes in ventilation affect </a:t>
            </a:r>
            <a:r>
              <a:rPr lang="en-US" sz="1200" b="0" i="1" kern="1200" dirty="0">
                <a:solidFill>
                  <a:schemeClr val="tx1"/>
                </a:solidFill>
                <a:effectLst/>
                <a:latin typeface="+mn-lt"/>
                <a:ea typeface="+mn-ea"/>
                <a:cs typeface="+mn-cs"/>
              </a:rPr>
              <a:t>P</a:t>
            </a:r>
            <a:r>
              <a:rPr lang="en-US" sz="1200" b="0" i="0" kern="1200" baseline="-25000" dirty="0">
                <a:solidFill>
                  <a:schemeClr val="tx1"/>
                </a:solidFill>
                <a:effectLst/>
                <a:latin typeface="+mn-lt"/>
                <a:ea typeface="+mn-ea"/>
                <a:cs typeface="+mn-cs"/>
              </a:rPr>
              <a:t>aCO2</a:t>
            </a:r>
            <a:r>
              <a:rPr lang="en-US" sz="1200" b="0" i="0" kern="1200" dirty="0">
                <a:solidFill>
                  <a:schemeClr val="tx1"/>
                </a:solidFill>
                <a:effectLst/>
                <a:latin typeface="+mn-lt"/>
                <a:ea typeface="+mn-ea"/>
                <a:cs typeface="+mn-cs"/>
              </a:rPr>
              <a:t>. Point X represents the awake state and point Y represents opioid-depressed breathing. Despite a 50% depression of the HCVR, the CO</a:t>
            </a:r>
            <a:r>
              <a:rPr lang="en-US" sz="1200" b="0" i="0" kern="1200" baseline="-25000" dirty="0">
                <a:solidFill>
                  <a:schemeClr val="tx1"/>
                </a:solidFill>
                <a:effectLst/>
                <a:latin typeface="+mn-lt"/>
                <a:ea typeface="+mn-ea"/>
                <a:cs typeface="+mn-cs"/>
              </a:rPr>
              <a:t>2</a:t>
            </a:r>
            <a:r>
              <a:rPr lang="en-US" sz="1200" b="0" i="0" kern="1200" dirty="0">
                <a:solidFill>
                  <a:schemeClr val="tx1"/>
                </a:solidFill>
                <a:effectLst/>
                <a:latin typeface="+mn-lt"/>
                <a:ea typeface="+mn-ea"/>
                <a:cs typeface="+mn-cs"/>
              </a:rPr>
              <a:t> changes only relatively modestly, illustrating the limited utility of single measurements of CO</a:t>
            </a:r>
            <a:r>
              <a:rPr lang="en-US" sz="1200" b="0" i="0" kern="1200" baseline="-25000" dirty="0">
                <a:solidFill>
                  <a:schemeClr val="tx1"/>
                </a:solidFill>
                <a:effectLst/>
                <a:latin typeface="+mn-lt"/>
                <a:ea typeface="+mn-ea"/>
                <a:cs typeface="+mn-cs"/>
              </a:rPr>
              <a:t>2</a:t>
            </a:r>
            <a:r>
              <a:rPr lang="en-US" sz="1200" b="0" i="0" kern="1200" dirty="0">
                <a:solidFill>
                  <a:schemeClr val="tx1"/>
                </a:solidFill>
                <a:effectLst/>
                <a:latin typeface="+mn-lt"/>
                <a:ea typeface="+mn-ea"/>
                <a:cs typeface="+mn-cs"/>
              </a:rPr>
              <a:t> in assessing respiratory depression. Reproduced and modified from [</a:t>
            </a:r>
            <a:r>
              <a:rPr lang="en-US" sz="1200" b="1" i="0" u="none" strike="noStrike" kern="1200" dirty="0">
                <a:solidFill>
                  <a:schemeClr val="tx1"/>
                </a:solidFill>
                <a:effectLst/>
                <a:latin typeface="+mn-lt"/>
                <a:ea typeface="+mn-ea"/>
                <a:cs typeface="+mn-cs"/>
                <a:hlinkClick r:id="rId3"/>
              </a:rPr>
              <a:t>27</a:t>
            </a:r>
            <a:r>
              <a:rPr lang="en-US" sz="1200" b="0" i="0" kern="1200" dirty="0">
                <a:solidFill>
                  <a:schemeClr val="tx1"/>
                </a:solidFill>
                <a:effectLst/>
                <a:latin typeface="+mn-lt"/>
                <a:ea typeface="+mn-ea"/>
                <a:cs typeface="+mn-cs"/>
              </a:rPr>
              <a:t>] with permission from the publisher.</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From https://</a:t>
            </a:r>
            <a:r>
              <a:rPr lang="en-US" sz="1200" b="0" i="0" kern="1200" dirty="0" err="1">
                <a:solidFill>
                  <a:schemeClr val="tx1"/>
                </a:solidFill>
                <a:effectLst/>
                <a:latin typeface="+mn-lt"/>
                <a:ea typeface="+mn-ea"/>
                <a:cs typeface="+mn-cs"/>
              </a:rPr>
              <a:t>erj.ersjournals.com</a:t>
            </a:r>
            <a:r>
              <a:rPr lang="en-US" sz="1200" b="0" i="0" kern="1200" dirty="0">
                <a:solidFill>
                  <a:schemeClr val="tx1"/>
                </a:solidFill>
                <a:effectLst/>
                <a:latin typeface="+mn-lt"/>
                <a:ea typeface="+mn-ea"/>
                <a:cs typeface="+mn-cs"/>
              </a:rPr>
              <a:t>/content/51/3/1702531#ref-8</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Note: in this case, the opiate only caused a ~7 mmHg increase in PaCO2 despite a 50% reduction in sensitivity of the </a:t>
            </a:r>
            <a:r>
              <a:rPr lang="en-US" sz="1200" b="0" i="0" kern="1200" dirty="0" err="1">
                <a:solidFill>
                  <a:schemeClr val="tx1"/>
                </a:solidFill>
                <a:effectLst/>
                <a:latin typeface="+mn-lt"/>
                <a:ea typeface="+mn-ea"/>
                <a:cs typeface="+mn-cs"/>
              </a:rPr>
              <a:t>hypercapneic</a:t>
            </a:r>
            <a:r>
              <a:rPr lang="en-US" sz="1200" b="0" i="0" kern="1200" dirty="0">
                <a:solidFill>
                  <a:schemeClr val="tx1"/>
                </a:solidFill>
                <a:effectLst/>
                <a:latin typeface="+mn-lt"/>
                <a:ea typeface="+mn-ea"/>
                <a:cs typeface="+mn-cs"/>
              </a:rPr>
              <a:t> ventilatory response. </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That is not always true. </a:t>
            </a:r>
            <a:endParaRPr lang="en-US" dirty="0"/>
          </a:p>
        </p:txBody>
      </p:sp>
      <p:sp>
        <p:nvSpPr>
          <p:cNvPr id="4" name="Slide Number Placeholder 3"/>
          <p:cNvSpPr>
            <a:spLocks noGrp="1"/>
          </p:cNvSpPr>
          <p:nvPr>
            <p:ph type="sldNum" sz="quarter" idx="5"/>
          </p:nvPr>
        </p:nvSpPr>
        <p:spPr/>
        <p:txBody>
          <a:bodyPr/>
          <a:lstStyle/>
          <a:p>
            <a:fld id="{6741A61A-74B6-D548-8F66-DDC3192B23D6}" type="slidenum">
              <a:rPr lang="en-US" smtClean="0"/>
              <a:t>13</a:t>
            </a:fld>
            <a:endParaRPr lang="en-US"/>
          </a:p>
        </p:txBody>
      </p:sp>
    </p:spTree>
    <p:extLst>
      <p:ext uri="{BB962C8B-B14F-4D97-AF65-F5344CB8AC3E}">
        <p14:creationId xmlns:p14="http://schemas.microsoft.com/office/powerpoint/2010/main" val="487184089"/>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Bariatric surgery screening for OHS: </a:t>
            </a:r>
          </a:p>
          <a:p>
            <a:r>
              <a:rPr lang="en-US" sz="1200" kern="1200" dirty="0">
                <a:solidFill>
                  <a:schemeClr val="tx1"/>
                </a:solidFill>
                <a:effectLst/>
                <a:latin typeface="+mn-lt"/>
                <a:ea typeface="+mn-ea"/>
                <a:cs typeface="+mn-cs"/>
              </a:rPr>
              <a:t>Tran, Wang, </a:t>
            </a:r>
            <a:r>
              <a:rPr lang="en-US" sz="1200" kern="1200" dirty="0" err="1">
                <a:solidFill>
                  <a:schemeClr val="tx1"/>
                </a:solidFill>
                <a:effectLst/>
                <a:latin typeface="+mn-lt"/>
                <a:ea typeface="+mn-ea"/>
                <a:cs typeface="+mn-cs"/>
              </a:rPr>
              <a:t>Gharaibeh</a:t>
            </a:r>
            <a:r>
              <a:rPr lang="en-US" sz="1200" kern="1200" dirty="0">
                <a:solidFill>
                  <a:schemeClr val="tx1"/>
                </a:solidFill>
                <a:effectLst/>
                <a:latin typeface="+mn-lt"/>
                <a:ea typeface="+mn-ea"/>
                <a:cs typeface="+mn-cs"/>
              </a:rPr>
              <a:t>, et al.: Bariatric Surgery Risk in Obesity Hypoventilation - A total of 1,718 patients undergoing polysomnography with end-tidal CO2 monitoring prior to bariatric surgery at Cleveland Clinic from September 2011 to September 2018 were included.”</a:t>
            </a:r>
          </a:p>
          <a:p>
            <a:r>
              <a:rPr lang="en-US" sz="1200" kern="1200" dirty="0">
                <a:solidFill>
                  <a:schemeClr val="tx1"/>
                </a:solidFill>
                <a:effectLst/>
                <a:latin typeface="+mn-lt"/>
                <a:ea typeface="+mn-ea"/>
                <a:cs typeface="+mn-cs"/>
              </a:rPr>
              <a:t>Key Findings: “OHS prevalence was 68.4%. Unadjusted analyses revealed a 1.5% increased odds of OHS (1.01; 1.00-1.03) per 1-unit BMI increase, 1.7% (1.02; 1.01-1.02) per 1% increase in sleep time Sa</a:t>
            </a:r>
            <a:r>
              <a:rPr lang="en-US" sz="1200" kern="1200" baseline="-25000" dirty="0">
                <a:solidFill>
                  <a:schemeClr val="tx1"/>
                </a:solidFill>
                <a:effectLst/>
                <a:latin typeface="+mn-lt"/>
                <a:ea typeface="+mn-ea"/>
                <a:cs typeface="+mn-cs"/>
              </a:rPr>
              <a:t>O2</a:t>
            </a:r>
            <a:r>
              <a:rPr lang="en-US" sz="1200" kern="1200" dirty="0">
                <a:solidFill>
                  <a:schemeClr val="tx1"/>
                </a:solidFill>
                <a:effectLst/>
                <a:latin typeface="+mn-lt"/>
                <a:ea typeface="+mn-ea"/>
                <a:cs typeface="+mn-cs"/>
              </a:rPr>
              <a:t> &lt; 90%, 12% increase (1.12; 1.03-1.22) per 1-U increase in hemoglobin A1c, and 3.4% increased odds (1.03; 1.02-1.05) per 5-U increase in apnea-hypopnea index. The association of apnea-hypopnea index with OHS persisted after adjustment for age, sex, race, and BMI and its comorbidities (1.02; 1.01-1.04)”</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“In a single-center retrospective study of morbidly obese patients admitted to the intensive care unit because of hypercapnic respiratory failure due to obesity hypoventilation, 75% had been erroneously diagnosed and treated for COPD, and 86% were being treated for congestive heart failure (</a:t>
            </a:r>
            <a:r>
              <a:rPr lang="en-US" sz="1200" u="sng" kern="1200" dirty="0">
                <a:solidFill>
                  <a:schemeClr val="tx1"/>
                </a:solidFill>
                <a:effectLst/>
                <a:latin typeface="+mn-lt"/>
                <a:ea typeface="+mn-ea"/>
                <a:cs typeface="+mn-cs"/>
                <a:hlinkClick r:id="rId3"/>
              </a:rPr>
              <a:t>36</a:t>
            </a:r>
            <a:r>
              <a:rPr lang="en-US" sz="1200" kern="1200" dirty="0">
                <a:solidFill>
                  <a:schemeClr val="tx1"/>
                </a:solidFill>
                <a:effectLst/>
                <a:latin typeface="+mn-lt"/>
                <a:ea typeface="+mn-ea"/>
                <a:cs typeface="+mn-cs"/>
              </a:rPr>
              <a:t>).”</a:t>
            </a:r>
          </a:p>
          <a:p>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Marik</a:t>
            </a:r>
            <a:r>
              <a:rPr lang="en-US" sz="1200" kern="1200" dirty="0">
                <a:solidFill>
                  <a:schemeClr val="tx1"/>
                </a:solidFill>
                <a:effectLst/>
                <a:latin typeface="+mn-lt"/>
                <a:ea typeface="+mn-ea"/>
                <a:cs typeface="+mn-cs"/>
              </a:rPr>
              <a:t> and Desai reported that 8% of all admissions to a general ICU with acute-on-chronic hypercapnic respiratory failure met diagnostic criteria for OHS (</a:t>
            </a:r>
            <a:r>
              <a:rPr lang="en-US" sz="1200" u="sng" kern="1200" dirty="0">
                <a:solidFill>
                  <a:schemeClr val="tx1"/>
                </a:solidFill>
                <a:effectLst/>
                <a:latin typeface="+mn-lt"/>
                <a:ea typeface="+mn-ea"/>
                <a:cs typeface="+mn-cs"/>
                <a:hlinkClick r:id="rId4"/>
              </a:rPr>
              <a:t>22</a:t>
            </a:r>
            <a:r>
              <a:rPr lang="en-US" sz="1200" kern="1200" dirty="0">
                <a:solidFill>
                  <a:schemeClr val="tx1"/>
                </a:solidFill>
                <a:effectLst/>
                <a:latin typeface="+mn-lt"/>
                <a:ea typeface="+mn-ea"/>
                <a:cs typeface="+mn-cs"/>
              </a:rPr>
              <a:t>). “</a:t>
            </a:r>
          </a:p>
          <a:p>
            <a:r>
              <a:rPr lang="en-US" sz="1200" kern="1200" dirty="0" err="1">
                <a:solidFill>
                  <a:schemeClr val="tx1"/>
                </a:solidFill>
                <a:effectLst/>
                <a:latin typeface="+mn-lt"/>
                <a:ea typeface="+mn-ea"/>
                <a:cs typeface="+mn-cs"/>
              </a:rPr>
              <a:t>Marik</a:t>
            </a:r>
            <a:r>
              <a:rPr lang="en-US" sz="1200" kern="1200" dirty="0">
                <a:solidFill>
                  <a:schemeClr val="tx1"/>
                </a:solidFill>
                <a:effectLst/>
                <a:latin typeface="+mn-lt"/>
                <a:ea typeface="+mn-ea"/>
                <a:cs typeface="+mn-cs"/>
              </a:rPr>
              <a:t> PE, Desai H. Characteristics of patients with the “malignant obesity hypoventilation syndrome” admitted to an ICU. J Intensive Care Med 2013;28:124–130.</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BMI over 50+ - high rates</a:t>
            </a:r>
          </a:p>
          <a:p>
            <a:r>
              <a:rPr lang="en-US" sz="1200" kern="1200" dirty="0">
                <a:solidFill>
                  <a:schemeClr val="tx1"/>
                </a:solidFill>
                <a:effectLst/>
                <a:latin typeface="+mn-lt"/>
                <a:ea typeface="+mn-ea"/>
                <a:cs typeface="+mn-cs"/>
              </a:rPr>
              <a:t>Kaw R, </a:t>
            </a:r>
            <a:r>
              <a:rPr lang="en-US" sz="1200" kern="1200" dirty="0" err="1">
                <a:solidFill>
                  <a:schemeClr val="tx1"/>
                </a:solidFill>
                <a:effectLst/>
                <a:latin typeface="+mn-lt"/>
                <a:ea typeface="+mn-ea"/>
                <a:cs typeface="+mn-cs"/>
              </a:rPr>
              <a:t>Bhateja</a:t>
            </a:r>
            <a:r>
              <a:rPr lang="en-US" sz="1200" kern="1200" dirty="0">
                <a:solidFill>
                  <a:schemeClr val="tx1"/>
                </a:solidFill>
                <a:effectLst/>
                <a:latin typeface="+mn-lt"/>
                <a:ea typeface="+mn-ea"/>
                <a:cs typeface="+mn-cs"/>
              </a:rPr>
              <a:t> P, Paz y Mar H, et al. Postoperative complication in patients with unrecognized obesity hypoventilation syndrome undergoing elective noncardiac surgery. Chest 2015; </a:t>
            </a:r>
            <a:r>
              <a:rPr lang="en-US" sz="1200" kern="1200" dirty="0" err="1">
                <a:solidFill>
                  <a:schemeClr val="tx1"/>
                </a:solidFill>
                <a:effectLst/>
                <a:latin typeface="+mn-lt"/>
                <a:ea typeface="+mn-ea"/>
                <a:cs typeface="+mn-cs"/>
              </a:rPr>
              <a:t>doi</a:t>
            </a:r>
            <a:r>
              <a:rPr lang="en-US" sz="1200" kern="1200" dirty="0">
                <a:solidFill>
                  <a:schemeClr val="tx1"/>
                </a:solidFill>
                <a:effectLst/>
                <a:latin typeface="+mn-lt"/>
                <a:ea typeface="+mn-ea"/>
                <a:cs typeface="+mn-cs"/>
              </a:rPr>
              <a:t>: 10.1378/chest.14-3216. [</a:t>
            </a:r>
            <a:r>
              <a:rPr lang="en-US" sz="1200" kern="1200" dirty="0" err="1">
                <a:solidFill>
                  <a:schemeClr val="tx1"/>
                </a:solidFill>
                <a:effectLst/>
                <a:latin typeface="+mn-lt"/>
                <a:ea typeface="+mn-ea"/>
                <a:cs typeface="+mn-cs"/>
              </a:rPr>
              <a:t>Epub</a:t>
            </a:r>
            <a:r>
              <a:rPr lang="en-US" sz="1200" kern="1200" dirty="0">
                <a:solidFill>
                  <a:schemeClr val="tx1"/>
                </a:solidFill>
                <a:effectLst/>
                <a:latin typeface="+mn-lt"/>
                <a:ea typeface="+mn-ea"/>
                <a:cs typeface="+mn-cs"/>
              </a:rPr>
              <a:t> ahead of print].</a:t>
            </a:r>
          </a:p>
          <a:p>
            <a:r>
              <a:rPr lang="en-US" sz="1200" kern="1200" dirty="0">
                <a:solidFill>
                  <a:schemeClr val="tx1"/>
                </a:solidFill>
                <a:effectLst/>
                <a:latin typeface="+mn-lt"/>
                <a:ea typeface="+mn-ea"/>
                <a:cs typeface="+mn-cs"/>
              </a:rPr>
              <a:t> </a:t>
            </a:r>
          </a:p>
          <a:p>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CDC estimated that 7.6% of the adult U.S. population has a BMI ≥40 kg/m</a:t>
            </a:r>
            <a:r>
              <a:rPr lang="en-US" baseline="30000" dirty="0"/>
              <a:t>2</a:t>
            </a:r>
            <a:r>
              <a:rPr lang="en-US" dirty="0"/>
              <a:t> (https://</a:t>
            </a:r>
            <a:r>
              <a:rPr lang="en-US" dirty="0" err="1"/>
              <a:t>pubmed.ncbi.nlm.nih.gov</a:t>
            </a:r>
            <a:r>
              <a:rPr lang="en-US" dirty="0"/>
              <a:t>/29922829/). </a:t>
            </a:r>
          </a:p>
          <a:p>
            <a:endParaRPr lang="en-US" dirty="0"/>
          </a:p>
          <a:p>
            <a:endParaRPr lang="en-US" dirty="0"/>
          </a:p>
        </p:txBody>
      </p:sp>
      <p:sp>
        <p:nvSpPr>
          <p:cNvPr id="4" name="Slide Number Placeholder 3"/>
          <p:cNvSpPr>
            <a:spLocks noGrp="1"/>
          </p:cNvSpPr>
          <p:nvPr>
            <p:ph type="sldNum" sz="quarter" idx="5"/>
          </p:nvPr>
        </p:nvSpPr>
        <p:spPr/>
        <p:txBody>
          <a:bodyPr/>
          <a:lstStyle/>
          <a:p>
            <a:fld id="{6741A61A-74B6-D548-8F66-DDC3192B23D6}" type="slidenum">
              <a:rPr lang="en-US" smtClean="0"/>
              <a:t>114</a:t>
            </a:fld>
            <a:endParaRPr lang="en-US"/>
          </a:p>
        </p:txBody>
      </p:sp>
    </p:spTree>
    <p:extLst>
      <p:ext uri="{BB962C8B-B14F-4D97-AF65-F5344CB8AC3E}">
        <p14:creationId xmlns:p14="http://schemas.microsoft.com/office/powerpoint/2010/main" val="4060747154"/>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741A61A-74B6-D548-8F66-DDC3192B23D6}" type="slidenum">
              <a:rPr lang="en-US" smtClean="0"/>
              <a:t>115</a:t>
            </a:fld>
            <a:endParaRPr lang="en-US"/>
          </a:p>
        </p:txBody>
      </p:sp>
    </p:spTree>
    <p:extLst>
      <p:ext uri="{BB962C8B-B14F-4D97-AF65-F5344CB8AC3E}">
        <p14:creationId xmlns:p14="http://schemas.microsoft.com/office/powerpoint/2010/main" val="979742461"/>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From https://</a:t>
            </a:r>
            <a:r>
              <a:rPr lang="en-US" sz="1200" kern="1200" dirty="0" err="1">
                <a:solidFill>
                  <a:schemeClr val="tx1"/>
                </a:solidFill>
                <a:effectLst/>
                <a:latin typeface="+mn-lt"/>
                <a:ea typeface="+mn-ea"/>
                <a:cs typeface="+mn-cs"/>
              </a:rPr>
              <a:t>www.atsjournals.org</a:t>
            </a: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doi</a:t>
            </a:r>
            <a:r>
              <a:rPr lang="en-US" sz="1200" kern="1200" dirty="0">
                <a:solidFill>
                  <a:schemeClr val="tx1"/>
                </a:solidFill>
                <a:effectLst/>
                <a:latin typeface="+mn-lt"/>
                <a:ea typeface="+mn-ea"/>
                <a:cs typeface="+mn-cs"/>
              </a:rPr>
              <a:t>/full/10.1513/AnnalsATS.201711-888WS</a:t>
            </a:r>
          </a:p>
          <a:p>
            <a:r>
              <a:rPr lang="en-US" sz="1200" kern="1200" dirty="0">
                <a:solidFill>
                  <a:schemeClr val="tx1"/>
                </a:solidFill>
                <a:effectLst/>
                <a:latin typeface="+mn-lt"/>
                <a:ea typeface="+mn-ea"/>
                <a:cs typeface="+mn-cs"/>
              </a:rPr>
              <a:t>“To be diagnosed with OHS, the patient should have a body mass index of 30 kg/m2 or greater an arterial partial pressure of carbon dioxide of 45 mm Hg or greater during wakefulness, and exclusion of other causes of hypercapnia (</a:t>
            </a:r>
            <a:r>
              <a:rPr lang="en-US" sz="1200" kern="1200" dirty="0">
                <a:solidFill>
                  <a:schemeClr val="tx1"/>
                </a:solidFill>
                <a:effectLst/>
                <a:latin typeface="+mn-lt"/>
                <a:ea typeface="+mn-ea"/>
                <a:cs typeface="+mn-cs"/>
                <a:hlinkClick r:id="rId3"/>
              </a:rPr>
              <a:t>44</a:t>
            </a:r>
            <a:r>
              <a:rPr lang="en-US" sz="1200" kern="1200" dirty="0">
                <a:solidFill>
                  <a:schemeClr val="tx1"/>
                </a:solidFill>
                <a:effectLst/>
                <a:latin typeface="+mn-lt"/>
                <a:ea typeface="+mn-ea"/>
                <a:cs typeface="+mn-cs"/>
              </a:rPr>
              <a:t>). Approximately 90% of patients with OHS have concomitant OSA (</a:t>
            </a:r>
            <a:r>
              <a:rPr lang="en-US" sz="1200" kern="1200" dirty="0">
                <a:solidFill>
                  <a:schemeClr val="tx1"/>
                </a:solidFill>
                <a:effectLst/>
                <a:latin typeface="+mn-lt"/>
                <a:ea typeface="+mn-ea"/>
                <a:cs typeface="+mn-cs"/>
                <a:hlinkClick r:id="rId3"/>
              </a:rPr>
              <a:t>45</a:t>
            </a:r>
            <a:r>
              <a:rPr lang="en-US" sz="1200" kern="1200" dirty="0">
                <a:solidFill>
                  <a:schemeClr val="tx1"/>
                </a:solidFill>
                <a:effectLst/>
                <a:latin typeface="+mn-lt"/>
                <a:ea typeface="+mn-ea"/>
                <a:cs typeface="+mn-cs"/>
              </a:rPr>
              <a:t>). OHS is estimated to occur in 1/160 adults (</a:t>
            </a:r>
            <a:r>
              <a:rPr lang="en-US" sz="1200" kern="1200" dirty="0">
                <a:solidFill>
                  <a:schemeClr val="tx1"/>
                </a:solidFill>
                <a:effectLst/>
                <a:latin typeface="+mn-lt"/>
                <a:ea typeface="+mn-ea"/>
                <a:cs typeface="+mn-cs"/>
                <a:hlinkClick r:id="rId3"/>
              </a:rPr>
              <a:t>46</a:t>
            </a:r>
            <a:r>
              <a:rPr lang="en-US" sz="1200" kern="1200" dirty="0">
                <a:solidFill>
                  <a:schemeClr val="tx1"/>
                </a:solidFill>
                <a:effectLst/>
                <a:latin typeface="+mn-lt"/>
                <a:ea typeface="+mn-ea"/>
                <a:cs typeface="+mn-cs"/>
              </a:rPr>
              <a:t>). OHS should be suspected in very obese patients (</a:t>
            </a:r>
            <a:r>
              <a:rPr lang="en-US" sz="1200" kern="1200" dirty="0">
                <a:solidFill>
                  <a:schemeClr val="tx1"/>
                </a:solidFill>
                <a:effectLst/>
                <a:latin typeface="+mn-lt"/>
                <a:ea typeface="+mn-ea"/>
                <a:cs typeface="+mn-cs"/>
                <a:hlinkClick r:id="rId3"/>
              </a:rPr>
              <a:t>46</a:t>
            </a:r>
            <a:r>
              <a:rPr lang="en-US" sz="1200" kern="1200" dirty="0">
                <a:solidFill>
                  <a:schemeClr val="tx1"/>
                </a:solidFill>
                <a:effectLst/>
                <a:latin typeface="+mn-lt"/>
                <a:ea typeface="+mn-ea"/>
                <a:cs typeface="+mn-cs"/>
              </a:rPr>
              <a:t>), obese patients with an increased serum bicarbonate (≥27 </a:t>
            </a:r>
            <a:r>
              <a:rPr lang="en-US" sz="1200" kern="1200" dirty="0" err="1">
                <a:solidFill>
                  <a:schemeClr val="tx1"/>
                </a:solidFill>
                <a:effectLst/>
                <a:latin typeface="+mn-lt"/>
                <a:ea typeface="+mn-ea"/>
                <a:cs typeface="+mn-cs"/>
              </a:rPr>
              <a:t>mEq</a:t>
            </a:r>
            <a:r>
              <a:rPr lang="en-US" sz="1200" kern="1200" dirty="0">
                <a:solidFill>
                  <a:schemeClr val="tx1"/>
                </a:solidFill>
                <a:effectLst/>
                <a:latin typeface="+mn-lt"/>
                <a:ea typeface="+mn-ea"/>
                <a:cs typeface="+mn-cs"/>
              </a:rPr>
              <a:t>/L) (</a:t>
            </a:r>
            <a:r>
              <a:rPr lang="en-US" sz="1200" kern="1200" dirty="0">
                <a:solidFill>
                  <a:schemeClr val="tx1"/>
                </a:solidFill>
                <a:effectLst/>
                <a:latin typeface="+mn-lt"/>
                <a:ea typeface="+mn-ea"/>
                <a:cs typeface="+mn-cs"/>
                <a:hlinkClick r:id="rId3"/>
              </a:rPr>
              <a:t>47</a:t>
            </a:r>
            <a:r>
              <a:rPr lang="en-US" sz="1200" kern="1200" dirty="0">
                <a:solidFill>
                  <a:schemeClr val="tx1"/>
                </a:solidFill>
                <a:effectLst/>
                <a:latin typeface="+mn-lt"/>
                <a:ea typeface="+mn-ea"/>
                <a:cs typeface="+mn-cs"/>
              </a:rPr>
              <a:t>), room air hypoxemia while resting, persistent hypoxemia during PSG, or when a restrictive ventilatory defect is present. An elevated serum bicarbonate or base excess may be a better marker of prolonged hypoventilation as opposed to daytime arterial blood gases (patients may hyperventilate during the sampling) (</a:t>
            </a:r>
            <a:r>
              <a:rPr lang="en-US" sz="1200" kern="1200" dirty="0">
                <a:solidFill>
                  <a:schemeClr val="tx1"/>
                </a:solidFill>
                <a:effectLst/>
                <a:latin typeface="+mn-lt"/>
                <a:ea typeface="+mn-ea"/>
                <a:cs typeface="+mn-cs"/>
                <a:hlinkClick r:id="rId3"/>
              </a:rPr>
              <a:t>48</a:t>
            </a:r>
            <a:r>
              <a:rPr lang="en-US" sz="1200" kern="1200" dirty="0">
                <a:solidFill>
                  <a:schemeClr val="tx1"/>
                </a:solidFill>
                <a:effectLst/>
                <a:latin typeface="+mn-lt"/>
                <a:ea typeface="+mn-ea"/>
                <a:cs typeface="+mn-cs"/>
              </a:rPr>
              <a:t>). The use of serum bicarbonate in addition to the STOP-Bang questionnaire may identify potential patients with OHS (</a:t>
            </a:r>
            <a:r>
              <a:rPr lang="en-US" sz="1200" kern="1200" dirty="0">
                <a:solidFill>
                  <a:schemeClr val="tx1"/>
                </a:solidFill>
                <a:effectLst/>
                <a:latin typeface="+mn-lt"/>
                <a:ea typeface="+mn-ea"/>
                <a:cs typeface="+mn-cs"/>
                <a:hlinkClick r:id="rId3"/>
              </a:rPr>
              <a:t>49</a:t>
            </a:r>
            <a:r>
              <a:rPr lang="en-US" sz="1200" kern="1200" dirty="0">
                <a:solidFill>
                  <a:schemeClr val="tx1"/>
                </a:solidFill>
                <a:effectLst/>
                <a:latin typeface="+mn-lt"/>
                <a:ea typeface="+mn-ea"/>
                <a:cs typeface="+mn-cs"/>
              </a:rPr>
              <a:t>).”</a:t>
            </a:r>
          </a:p>
          <a:p>
            <a:r>
              <a:rPr lang="en-US" sz="1200" kern="1200" dirty="0">
                <a:solidFill>
                  <a:schemeClr val="tx1"/>
                </a:solidFill>
                <a:effectLst/>
                <a:latin typeface="+mn-lt"/>
                <a:ea typeface="+mn-ea"/>
                <a:cs typeface="+mn-cs"/>
                <a:sym typeface="Wingdings" pitchFamily="2" charset="2"/>
              </a:rPr>
              <a:t></a:t>
            </a:r>
            <a:r>
              <a:rPr lang="en-US" sz="1200" kern="1200" dirty="0">
                <a:solidFill>
                  <a:schemeClr val="tx1"/>
                </a:solidFill>
                <a:effectLst/>
                <a:latin typeface="+mn-lt"/>
                <a:ea typeface="+mn-ea"/>
                <a:cs typeface="+mn-cs"/>
              </a:rPr>
              <a:t>The diagnosis of OHS (‘exclusion of other causes’) is interesting, as it implies overlap syndromes cannot exist – yet presumably whatever physiology drives OHS can also be present in someone with coexisting factors</a:t>
            </a:r>
          </a:p>
          <a:p>
            <a:endParaRPr lang="en-US" dirty="0"/>
          </a:p>
        </p:txBody>
      </p:sp>
      <p:sp>
        <p:nvSpPr>
          <p:cNvPr id="4" name="Slide Number Placeholder 3"/>
          <p:cNvSpPr>
            <a:spLocks noGrp="1"/>
          </p:cNvSpPr>
          <p:nvPr>
            <p:ph type="sldNum" sz="quarter" idx="5"/>
          </p:nvPr>
        </p:nvSpPr>
        <p:spPr/>
        <p:txBody>
          <a:bodyPr/>
          <a:lstStyle/>
          <a:p>
            <a:fld id="{6741A61A-74B6-D548-8F66-DDC3192B23D6}" type="slidenum">
              <a:rPr lang="en-US" smtClean="0"/>
              <a:t>116</a:t>
            </a:fld>
            <a:endParaRPr lang="en-US"/>
          </a:p>
        </p:txBody>
      </p:sp>
    </p:spTree>
    <p:extLst>
      <p:ext uri="{BB962C8B-B14F-4D97-AF65-F5344CB8AC3E}">
        <p14:creationId xmlns:p14="http://schemas.microsoft.com/office/powerpoint/2010/main" val="4095813754"/>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Study 4: simultaneous transcutaneous capnography vs blood gas in ICU? Does the delta between them vary by whether there is sedation on board? </a:t>
            </a:r>
          </a:p>
          <a:p>
            <a:endParaRPr lang="en-US" dirty="0"/>
          </a:p>
          <a:p>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 Multiple authors have argued for expanding OHS diagnostic criteria to include calculated serum bicarbonate values of greater than 27 </a:t>
            </a:r>
            <a:r>
              <a:rPr lang="en-US" sz="1200" kern="1200" dirty="0" err="1">
                <a:solidFill>
                  <a:schemeClr val="tx1"/>
                </a:solidFill>
                <a:effectLst/>
                <a:latin typeface="+mn-lt"/>
                <a:ea typeface="+mn-ea"/>
                <a:cs typeface="+mn-cs"/>
              </a:rPr>
              <a:t>mEq</a:t>
            </a:r>
            <a:r>
              <a:rPr lang="en-US" sz="1200" kern="1200" dirty="0">
                <a:solidFill>
                  <a:schemeClr val="tx1"/>
                </a:solidFill>
                <a:effectLst/>
                <a:latin typeface="+mn-lt"/>
                <a:ea typeface="+mn-ea"/>
                <a:cs typeface="+mn-cs"/>
              </a:rPr>
              <a:t>/l from arterial blood gas readings and/or calculated base excess of greater than 2 mmol/l </a:t>
            </a:r>
            <a:r>
              <a:rPr lang="en-US" sz="1200" kern="1200" baseline="30000" dirty="0">
                <a:solidFill>
                  <a:schemeClr val="tx1"/>
                </a:solidFill>
                <a:effectLst/>
                <a:latin typeface="+mn-lt"/>
                <a:ea typeface="+mn-ea"/>
                <a:cs typeface="+mn-cs"/>
              </a:rPr>
              <a:t>[20▪▪,21–23]</a:t>
            </a:r>
            <a:r>
              <a:rPr lang="en-US" sz="1200" kern="1200" dirty="0">
                <a:solidFill>
                  <a:schemeClr val="tx1"/>
                </a:solidFill>
                <a:effectLst/>
                <a:latin typeface="+mn-lt"/>
                <a:ea typeface="+mn-ea"/>
                <a:cs typeface="+mn-cs"/>
              </a:rPr>
              <a:t>. Not only are bicarbonate and base excess longer term measures of exposure to elevated levels of PaCO</a:t>
            </a:r>
            <a:r>
              <a:rPr lang="en-US" sz="1200" kern="1200" baseline="-25000" dirty="0">
                <a:solidFill>
                  <a:schemeClr val="tx1"/>
                </a:solidFill>
                <a:effectLst/>
                <a:latin typeface="+mn-lt"/>
                <a:ea typeface="+mn-ea"/>
                <a:cs typeface="+mn-cs"/>
              </a:rPr>
              <a:t>2</a:t>
            </a:r>
            <a:r>
              <a:rPr lang="en-US" sz="1200" kern="1200" dirty="0">
                <a:solidFill>
                  <a:schemeClr val="tx1"/>
                </a:solidFill>
                <a:effectLst/>
                <a:latin typeface="+mn-lt"/>
                <a:ea typeface="+mn-ea"/>
                <a:cs typeface="+mn-cs"/>
              </a:rPr>
              <a:t>, these metrics are also less sensitive to the transient changes in PaCO</a:t>
            </a:r>
            <a:r>
              <a:rPr lang="en-US" sz="1200" kern="1200" baseline="-25000" dirty="0">
                <a:solidFill>
                  <a:schemeClr val="tx1"/>
                </a:solidFill>
                <a:effectLst/>
                <a:latin typeface="+mn-lt"/>
                <a:ea typeface="+mn-ea"/>
                <a:cs typeface="+mn-cs"/>
              </a:rPr>
              <a:t>2</a:t>
            </a:r>
            <a:r>
              <a:rPr lang="en-US" sz="1200" kern="1200" dirty="0">
                <a:solidFill>
                  <a:schemeClr val="tx1"/>
                </a:solidFill>
                <a:effectLst/>
                <a:latin typeface="+mn-lt"/>
                <a:ea typeface="+mn-ea"/>
                <a:cs typeface="+mn-cs"/>
              </a:rPr>
              <a:t> and PaO</a:t>
            </a:r>
            <a:r>
              <a:rPr lang="en-US" sz="1200" kern="1200" baseline="-25000" dirty="0">
                <a:solidFill>
                  <a:schemeClr val="tx1"/>
                </a:solidFill>
                <a:effectLst/>
                <a:latin typeface="+mn-lt"/>
                <a:ea typeface="+mn-ea"/>
                <a:cs typeface="+mn-cs"/>
              </a:rPr>
              <a:t>2</a:t>
            </a:r>
            <a:r>
              <a:rPr lang="en-US" sz="1200" kern="1200" dirty="0">
                <a:solidFill>
                  <a:schemeClr val="tx1"/>
                </a:solidFill>
                <a:effectLst/>
                <a:latin typeface="+mn-lt"/>
                <a:ea typeface="+mn-ea"/>
                <a:cs typeface="+mn-cs"/>
              </a:rPr>
              <a:t> often engendered by the anxiety and pain that accompany arterial puncture. Not surprisingly, opinions are mixed and many have legitimate concerns about using calculated bicarbonate values derived from arterial blood draws. Using cutoff values of greater than 27 </a:t>
            </a:r>
            <a:r>
              <a:rPr lang="en-US" sz="1200" kern="1200" dirty="0" err="1">
                <a:solidFill>
                  <a:schemeClr val="tx1"/>
                </a:solidFill>
                <a:effectLst/>
                <a:latin typeface="+mn-lt"/>
                <a:ea typeface="+mn-ea"/>
                <a:cs typeface="+mn-cs"/>
              </a:rPr>
              <a:t>mEq</a:t>
            </a:r>
            <a:r>
              <a:rPr lang="en-US" sz="1200" kern="1200" dirty="0">
                <a:solidFill>
                  <a:schemeClr val="tx1"/>
                </a:solidFill>
                <a:effectLst/>
                <a:latin typeface="+mn-lt"/>
                <a:ea typeface="+mn-ea"/>
                <a:cs typeface="+mn-cs"/>
              </a:rPr>
              <a:t>/l, calculated bicarbonate from arterial blood gases has 90% sensitivity but perhaps only 50% specificity for making a diagnosis of OHS </a:t>
            </a:r>
            <a:r>
              <a:rPr lang="en-US" sz="1200" kern="1200" baseline="30000" dirty="0">
                <a:solidFill>
                  <a:schemeClr val="tx1"/>
                </a:solidFill>
                <a:effectLst/>
                <a:latin typeface="+mn-lt"/>
                <a:ea typeface="+mn-ea"/>
                <a:cs typeface="+mn-cs"/>
              </a:rPr>
              <a:t>[24]</a:t>
            </a:r>
            <a:r>
              <a:rPr lang="en-US" sz="1200" kern="1200" dirty="0">
                <a:solidFill>
                  <a:schemeClr val="tx1"/>
                </a:solidFill>
                <a:effectLst/>
                <a:latin typeface="+mn-lt"/>
                <a:ea typeface="+mn-ea"/>
                <a:cs typeface="+mn-cs"/>
              </a:rPr>
              <a:t>, </a:t>
            </a:r>
          </a:p>
          <a:p>
            <a:endParaRPr lang="en-US" dirty="0"/>
          </a:p>
          <a:p>
            <a:endParaRPr lang="en-US" dirty="0"/>
          </a:p>
          <a:p>
            <a:endParaRPr lang="en-US" dirty="0"/>
          </a:p>
          <a:p>
            <a:r>
              <a:rPr lang="en-US" dirty="0"/>
              <a:t>Patients with OHS have higher healthcare utilization than comparable </a:t>
            </a:r>
            <a:r>
              <a:rPr lang="en-US" dirty="0" err="1"/>
              <a:t>eucapnic</a:t>
            </a:r>
            <a:r>
              <a:rPr lang="en-US" dirty="0"/>
              <a:t> obese patients - </a:t>
            </a:r>
            <a:r>
              <a:rPr lang="en-US" sz="1200" b="0" i="0" kern="1200" dirty="0">
                <a:solidFill>
                  <a:schemeClr val="tx1"/>
                </a:solidFill>
                <a:effectLst/>
                <a:latin typeface="+mn-lt"/>
                <a:ea typeface="+mn-ea"/>
                <a:cs typeface="+mn-cs"/>
              </a:rPr>
              <a:t>The use of health-care resources in obesity-hypoventilation </a:t>
            </a:r>
            <a:r>
              <a:rPr lang="en-US" sz="1200" b="0" i="0" kern="1200" dirty="0" err="1">
                <a:solidFill>
                  <a:schemeClr val="tx1"/>
                </a:solidFill>
                <a:effectLst/>
                <a:latin typeface="+mn-lt"/>
                <a:ea typeface="+mn-ea"/>
                <a:cs typeface="+mn-cs"/>
              </a:rPr>
              <a:t>syndrome.</a:t>
            </a:r>
            <a:r>
              <a:rPr lang="en-US" sz="1200" b="0" i="1" kern="1200" dirty="0" err="1">
                <a:solidFill>
                  <a:schemeClr val="tx1"/>
                </a:solidFill>
                <a:effectLst/>
                <a:latin typeface="+mn-lt"/>
                <a:ea typeface="+mn-ea"/>
                <a:cs typeface="+mn-cs"/>
              </a:rPr>
              <a:t>Berg</a:t>
            </a:r>
            <a:r>
              <a:rPr lang="en-US" sz="1200" b="0" i="1" kern="1200" dirty="0">
                <a:solidFill>
                  <a:schemeClr val="tx1"/>
                </a:solidFill>
                <a:effectLst/>
                <a:latin typeface="+mn-lt"/>
                <a:ea typeface="+mn-ea"/>
                <a:cs typeface="+mn-cs"/>
              </a:rPr>
              <a:t> G, </a:t>
            </a:r>
            <a:r>
              <a:rPr lang="en-US" sz="1200" b="0" i="1" kern="1200" dirty="0" err="1">
                <a:solidFill>
                  <a:schemeClr val="tx1"/>
                </a:solidFill>
                <a:effectLst/>
                <a:latin typeface="+mn-lt"/>
                <a:ea typeface="+mn-ea"/>
                <a:cs typeface="+mn-cs"/>
              </a:rPr>
              <a:t>Delaive</a:t>
            </a:r>
            <a:r>
              <a:rPr lang="en-US" sz="1200" b="0" i="1" kern="1200" dirty="0">
                <a:solidFill>
                  <a:schemeClr val="tx1"/>
                </a:solidFill>
                <a:effectLst/>
                <a:latin typeface="+mn-lt"/>
                <a:ea typeface="+mn-ea"/>
                <a:cs typeface="+mn-cs"/>
              </a:rPr>
              <a:t> K, </a:t>
            </a:r>
            <a:r>
              <a:rPr lang="en-US" sz="1200" b="0" i="1" kern="1200" dirty="0" err="1">
                <a:solidFill>
                  <a:schemeClr val="tx1"/>
                </a:solidFill>
                <a:effectLst/>
                <a:latin typeface="+mn-lt"/>
                <a:ea typeface="+mn-ea"/>
                <a:cs typeface="+mn-cs"/>
              </a:rPr>
              <a:t>Manfreda</a:t>
            </a:r>
            <a:r>
              <a:rPr lang="en-US" sz="1200" b="0" i="1" kern="1200" dirty="0">
                <a:solidFill>
                  <a:schemeClr val="tx1"/>
                </a:solidFill>
                <a:effectLst/>
                <a:latin typeface="+mn-lt"/>
                <a:ea typeface="+mn-ea"/>
                <a:cs typeface="+mn-cs"/>
              </a:rPr>
              <a:t> J, </a:t>
            </a:r>
            <a:r>
              <a:rPr lang="en-US" sz="1200" b="0" i="1" kern="1200" dirty="0" err="1">
                <a:solidFill>
                  <a:schemeClr val="tx1"/>
                </a:solidFill>
                <a:effectLst/>
                <a:latin typeface="+mn-lt"/>
                <a:ea typeface="+mn-ea"/>
                <a:cs typeface="+mn-cs"/>
              </a:rPr>
              <a:t>Walld</a:t>
            </a:r>
            <a:r>
              <a:rPr lang="en-US" sz="1200" b="0" i="1" kern="1200" dirty="0">
                <a:solidFill>
                  <a:schemeClr val="tx1"/>
                </a:solidFill>
                <a:effectLst/>
                <a:latin typeface="+mn-lt"/>
                <a:ea typeface="+mn-ea"/>
                <a:cs typeface="+mn-cs"/>
              </a:rPr>
              <a:t> R, </a:t>
            </a:r>
            <a:r>
              <a:rPr lang="en-US" sz="1200" b="0" i="1" kern="1200" dirty="0" err="1">
                <a:solidFill>
                  <a:schemeClr val="tx1"/>
                </a:solidFill>
                <a:effectLst/>
                <a:latin typeface="+mn-lt"/>
                <a:ea typeface="+mn-ea"/>
                <a:cs typeface="+mn-cs"/>
              </a:rPr>
              <a:t>Kryger</a:t>
            </a:r>
            <a:r>
              <a:rPr lang="en-US" sz="1200" b="0" i="1" kern="1200" dirty="0">
                <a:solidFill>
                  <a:schemeClr val="tx1"/>
                </a:solidFill>
                <a:effectLst/>
                <a:latin typeface="+mn-lt"/>
                <a:ea typeface="+mn-ea"/>
                <a:cs typeface="+mn-cs"/>
              </a:rPr>
              <a:t> MH Chest. 2001 Aug; 120(2):377-83.</a:t>
            </a:r>
          </a:p>
          <a:p>
            <a:endParaRPr lang="en-US" dirty="0"/>
          </a:p>
        </p:txBody>
      </p:sp>
      <p:sp>
        <p:nvSpPr>
          <p:cNvPr id="4" name="Slide Number Placeholder 3"/>
          <p:cNvSpPr>
            <a:spLocks noGrp="1"/>
          </p:cNvSpPr>
          <p:nvPr>
            <p:ph type="sldNum" sz="quarter" idx="5"/>
          </p:nvPr>
        </p:nvSpPr>
        <p:spPr/>
        <p:txBody>
          <a:bodyPr/>
          <a:lstStyle/>
          <a:p>
            <a:fld id="{6741A61A-74B6-D548-8F66-DDC3192B23D6}" type="slidenum">
              <a:rPr lang="en-US" smtClean="0"/>
              <a:t>117</a:t>
            </a:fld>
            <a:endParaRPr lang="en-US"/>
          </a:p>
        </p:txBody>
      </p:sp>
    </p:spTree>
    <p:extLst>
      <p:ext uri="{BB962C8B-B14F-4D97-AF65-F5344CB8AC3E}">
        <p14:creationId xmlns:p14="http://schemas.microsoft.com/office/powerpoint/2010/main" val="3482763638"/>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Of note, not known if SpO2 can be used to augment this</a:t>
            </a:r>
          </a:p>
        </p:txBody>
      </p:sp>
      <p:sp>
        <p:nvSpPr>
          <p:cNvPr id="4" name="Slide Number Placeholder 3"/>
          <p:cNvSpPr>
            <a:spLocks noGrp="1"/>
          </p:cNvSpPr>
          <p:nvPr>
            <p:ph type="sldNum" sz="quarter" idx="5"/>
          </p:nvPr>
        </p:nvSpPr>
        <p:spPr/>
        <p:txBody>
          <a:bodyPr/>
          <a:lstStyle/>
          <a:p>
            <a:fld id="{6741A61A-74B6-D548-8F66-DDC3192B23D6}" type="slidenum">
              <a:rPr lang="en-US" smtClean="0"/>
              <a:t>119</a:t>
            </a:fld>
            <a:endParaRPr lang="en-US"/>
          </a:p>
        </p:txBody>
      </p:sp>
    </p:spTree>
    <p:extLst>
      <p:ext uri="{BB962C8B-B14F-4D97-AF65-F5344CB8AC3E}">
        <p14:creationId xmlns:p14="http://schemas.microsoft.com/office/powerpoint/2010/main" val="1599725316"/>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30 </a:t>
            </a:r>
            <a:r>
              <a:rPr lang="en-US" sz="1200" kern="1200" dirty="0" err="1">
                <a:solidFill>
                  <a:schemeClr val="tx1"/>
                </a:solidFill>
                <a:effectLst/>
                <a:latin typeface="+mn-lt"/>
                <a:ea typeface="+mn-ea"/>
                <a:cs typeface="+mn-cs"/>
              </a:rPr>
              <a:t>Nowbar</a:t>
            </a:r>
            <a:r>
              <a:rPr lang="en-US" sz="1200" kern="1200" dirty="0">
                <a:solidFill>
                  <a:schemeClr val="tx1"/>
                </a:solidFill>
                <a:effectLst/>
                <a:latin typeface="+mn-lt"/>
                <a:ea typeface="+mn-ea"/>
                <a:cs typeface="+mn-cs"/>
              </a:rPr>
              <a:t> S, Burkart KM, Gonzales R et al. Obesity-associated hypoventilation in hospitalized patients: prevalence, effects, and outcome. Am J Med 2004;116:1-7</a:t>
            </a:r>
          </a:p>
          <a:p>
            <a:r>
              <a:rPr lang="en-US" sz="1200" kern="1200" dirty="0">
                <a:solidFill>
                  <a:schemeClr val="tx1"/>
                </a:solidFill>
                <a:effectLst/>
                <a:latin typeface="+mn-lt"/>
                <a:ea typeface="+mn-ea"/>
                <a:cs typeface="+mn-cs"/>
              </a:rPr>
              <a:t> </a:t>
            </a:r>
          </a:p>
          <a:p>
            <a:r>
              <a:rPr lang="en-US" sz="1200" kern="1200" dirty="0" err="1">
                <a:solidFill>
                  <a:schemeClr val="tx1"/>
                </a:solidFill>
                <a:effectLst/>
                <a:latin typeface="+mn-lt"/>
                <a:ea typeface="+mn-ea"/>
                <a:cs typeface="+mn-cs"/>
              </a:rPr>
              <a:t>Nowbar</a:t>
            </a:r>
            <a:r>
              <a:rPr lang="en-US" sz="1200" kern="1200" dirty="0">
                <a:solidFill>
                  <a:schemeClr val="tx1"/>
                </a:solidFill>
                <a:effectLst/>
                <a:latin typeface="+mn-lt"/>
                <a:ea typeface="+mn-ea"/>
                <a:cs typeface="+mn-cs"/>
              </a:rPr>
              <a:t>: Of 277 patients with a BMI ≥35 kg/m</a:t>
            </a:r>
            <a:r>
              <a:rPr lang="en-US" sz="1200" kern="1200" baseline="30000" dirty="0">
                <a:solidFill>
                  <a:schemeClr val="tx1"/>
                </a:solidFill>
                <a:effectLst/>
                <a:latin typeface="+mn-lt"/>
                <a:ea typeface="+mn-ea"/>
                <a:cs typeface="+mn-cs"/>
              </a:rPr>
              <a:t>2</a:t>
            </a:r>
            <a:r>
              <a:rPr lang="en-US" sz="1200" kern="1200" dirty="0">
                <a:solidFill>
                  <a:schemeClr val="tx1"/>
                </a:solidFill>
                <a:effectLst/>
                <a:latin typeface="+mn-lt"/>
                <a:ea typeface="+mn-ea"/>
                <a:cs typeface="+mn-cs"/>
              </a:rPr>
              <a:t> admitted to an inpatient medical service, </a:t>
            </a:r>
            <a:r>
              <a:rPr lang="en-US" sz="1200" kern="1200" dirty="0" err="1">
                <a:solidFill>
                  <a:schemeClr val="tx1"/>
                </a:solidFill>
                <a:effectLst/>
                <a:latin typeface="+mn-lt"/>
                <a:ea typeface="+mn-ea"/>
                <a:cs typeface="+mn-cs"/>
              </a:rPr>
              <a:t>Nowbar</a:t>
            </a:r>
            <a:r>
              <a:rPr lang="en-US" sz="1200" kern="1200" dirty="0">
                <a:solidFill>
                  <a:schemeClr val="tx1"/>
                </a:solidFill>
                <a:effectLst/>
                <a:latin typeface="+mn-lt"/>
                <a:ea typeface="+mn-ea"/>
                <a:cs typeface="+mn-cs"/>
              </a:rPr>
              <a:t> and colleagues</a:t>
            </a:r>
            <a:r>
              <a:rPr lang="en-US" sz="1200" u="sng" kern="1200" baseline="30000" dirty="0">
                <a:solidFill>
                  <a:schemeClr val="tx1"/>
                </a:solidFill>
                <a:effectLst/>
                <a:latin typeface="+mn-lt"/>
                <a:ea typeface="+mn-ea"/>
                <a:cs typeface="+mn-cs"/>
                <a:hlinkClick r:id="rId3"/>
              </a:rPr>
              <a:t>4</a:t>
            </a:r>
            <a:r>
              <a:rPr lang="en-US" sz="1200" kern="1200" dirty="0">
                <a:solidFill>
                  <a:schemeClr val="tx1"/>
                </a:solidFill>
                <a:effectLst/>
                <a:latin typeface="+mn-lt"/>
                <a:ea typeface="+mn-ea"/>
                <a:cs typeface="+mn-cs"/>
              </a:rPr>
              <a:t> found that 31% met criteria for OHS.  when a subgroup of patients with BMI greater than 50 kg/m</a:t>
            </a:r>
            <a:r>
              <a:rPr lang="en-US" sz="1200" kern="1200" baseline="30000" dirty="0">
                <a:solidFill>
                  <a:schemeClr val="tx1"/>
                </a:solidFill>
                <a:effectLst/>
                <a:latin typeface="+mn-lt"/>
                <a:ea typeface="+mn-ea"/>
                <a:cs typeface="+mn-cs"/>
              </a:rPr>
              <a:t>2</a:t>
            </a:r>
            <a:r>
              <a:rPr lang="en-US" sz="1200" kern="1200" dirty="0">
                <a:solidFill>
                  <a:schemeClr val="tx1"/>
                </a:solidFill>
                <a:effectLst/>
                <a:latin typeface="+mn-lt"/>
                <a:ea typeface="+mn-ea"/>
                <a:cs typeface="+mn-cs"/>
              </a:rPr>
              <a:t> was examined, OHS was found in 48%. Of particular concern, (though likely representative of many hospitals), effective therapy for hypoventilation was only instituted in 13% of these patients.</a:t>
            </a:r>
          </a:p>
          <a:p>
            <a:endParaRPr lang="en-US" dirty="0"/>
          </a:p>
        </p:txBody>
      </p:sp>
      <p:sp>
        <p:nvSpPr>
          <p:cNvPr id="4" name="Slide Number Placeholder 3"/>
          <p:cNvSpPr>
            <a:spLocks noGrp="1"/>
          </p:cNvSpPr>
          <p:nvPr>
            <p:ph type="sldNum" sz="quarter" idx="5"/>
          </p:nvPr>
        </p:nvSpPr>
        <p:spPr/>
        <p:txBody>
          <a:bodyPr/>
          <a:lstStyle/>
          <a:p>
            <a:fld id="{6741A61A-74B6-D548-8F66-DDC3192B23D6}" type="slidenum">
              <a:rPr lang="en-US" smtClean="0"/>
              <a:t>120</a:t>
            </a:fld>
            <a:endParaRPr lang="en-US"/>
          </a:p>
        </p:txBody>
      </p:sp>
    </p:spTree>
    <p:extLst>
      <p:ext uri="{BB962C8B-B14F-4D97-AF65-F5344CB8AC3E}">
        <p14:creationId xmlns:p14="http://schemas.microsoft.com/office/powerpoint/2010/main" val="2212371443"/>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10 - Martinez CH, </a:t>
            </a:r>
            <a:r>
              <a:rPr lang="en-US" sz="1200" b="0" i="0" kern="1200" dirty="0" err="1">
                <a:solidFill>
                  <a:schemeClr val="tx1"/>
                </a:solidFill>
                <a:effectLst/>
                <a:latin typeface="+mn-lt"/>
                <a:ea typeface="+mn-ea"/>
                <a:cs typeface="+mn-cs"/>
              </a:rPr>
              <a:t>Mannino</a:t>
            </a:r>
            <a:r>
              <a:rPr lang="en-US" sz="1200" b="0" i="0" kern="1200" dirty="0">
                <a:solidFill>
                  <a:schemeClr val="tx1"/>
                </a:solidFill>
                <a:effectLst/>
                <a:latin typeface="+mn-lt"/>
                <a:ea typeface="+mn-ea"/>
                <a:cs typeface="+mn-cs"/>
              </a:rPr>
              <a:t> DM, </a:t>
            </a:r>
            <a:r>
              <a:rPr lang="en-US" sz="1200" b="0" i="0" kern="1200" dirty="0" err="1">
                <a:solidFill>
                  <a:schemeClr val="tx1"/>
                </a:solidFill>
                <a:effectLst/>
                <a:latin typeface="+mn-lt"/>
                <a:ea typeface="+mn-ea"/>
                <a:cs typeface="+mn-cs"/>
              </a:rPr>
              <a:t>Jaimes</a:t>
            </a:r>
            <a:r>
              <a:rPr lang="en-US" sz="1200" b="0" i="0" kern="1200" dirty="0">
                <a:solidFill>
                  <a:schemeClr val="tx1"/>
                </a:solidFill>
                <a:effectLst/>
                <a:latin typeface="+mn-lt"/>
                <a:ea typeface="+mn-ea"/>
                <a:cs typeface="+mn-cs"/>
              </a:rPr>
              <a:t> FA, Curtis JL, Han MK, Hansel NN, </a:t>
            </a:r>
            <a:r>
              <a:rPr lang="en-US" sz="1200" b="0" i="1" kern="1200" dirty="0">
                <a:solidFill>
                  <a:schemeClr val="tx1"/>
                </a:solidFill>
                <a:effectLst/>
                <a:latin typeface="+mn-lt"/>
                <a:ea typeface="+mn-ea"/>
                <a:cs typeface="+mn-cs"/>
              </a:rPr>
              <a:t>et al</a:t>
            </a:r>
            <a:r>
              <a:rPr lang="en-US" sz="1200" b="0" i="0" kern="1200" dirty="0">
                <a:solidFill>
                  <a:schemeClr val="tx1"/>
                </a:solidFill>
                <a:effectLst/>
                <a:latin typeface="+mn-lt"/>
                <a:ea typeface="+mn-ea"/>
                <a:cs typeface="+mn-cs"/>
              </a:rPr>
              <a:t>. Undiagnosed obstructive lung disease in the United States: associated factors and long-term mortality. </a:t>
            </a:r>
            <a:r>
              <a:rPr lang="en-US" sz="1200" b="0" i="1" kern="1200" dirty="0">
                <a:solidFill>
                  <a:schemeClr val="tx1"/>
                </a:solidFill>
                <a:effectLst/>
                <a:latin typeface="+mn-lt"/>
                <a:ea typeface="+mn-ea"/>
                <a:cs typeface="+mn-cs"/>
              </a:rPr>
              <a:t>Ann Am </a:t>
            </a:r>
            <a:r>
              <a:rPr lang="en-US" sz="1200" b="0" i="1" kern="1200" dirty="0" err="1">
                <a:solidFill>
                  <a:schemeClr val="tx1"/>
                </a:solidFill>
                <a:effectLst/>
                <a:latin typeface="+mn-lt"/>
                <a:ea typeface="+mn-ea"/>
                <a:cs typeface="+mn-cs"/>
              </a:rPr>
              <a:t>Thorac</a:t>
            </a:r>
            <a:r>
              <a:rPr lang="en-US" sz="1200" b="0" i="1" kern="1200" dirty="0">
                <a:solidFill>
                  <a:schemeClr val="tx1"/>
                </a:solidFill>
                <a:effectLst/>
                <a:latin typeface="+mn-lt"/>
                <a:ea typeface="+mn-ea"/>
                <a:cs typeface="+mn-cs"/>
              </a:rPr>
              <a:t> Soc</a:t>
            </a:r>
            <a:r>
              <a:rPr lang="en-US" sz="1200" b="0" i="0" kern="1200" dirty="0">
                <a:solidFill>
                  <a:schemeClr val="tx1"/>
                </a:solidFill>
                <a:effectLst/>
                <a:latin typeface="+mn-lt"/>
                <a:ea typeface="+mn-ea"/>
                <a:cs typeface="+mn-cs"/>
              </a:rPr>
              <a:t> 2015;12:1788–1795.</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Narrative review - https://</a:t>
            </a:r>
            <a:r>
              <a:rPr lang="en-US" sz="1200" b="0" i="0" kern="1200" dirty="0" err="1">
                <a:solidFill>
                  <a:schemeClr val="tx1"/>
                </a:solidFill>
                <a:effectLst/>
                <a:latin typeface="+mn-lt"/>
                <a:ea typeface="+mn-ea"/>
                <a:cs typeface="+mn-cs"/>
              </a:rPr>
              <a:t>www.atsjournals.org</a:t>
            </a:r>
            <a:r>
              <a:rPr lang="en-US" sz="1200" b="0" i="0" kern="1200" dirty="0">
                <a:solidFill>
                  <a:schemeClr val="tx1"/>
                </a:solidFill>
                <a:effectLst/>
                <a:latin typeface="+mn-lt"/>
                <a:ea typeface="+mn-ea"/>
                <a:cs typeface="+mn-cs"/>
              </a:rPr>
              <a:t>/</a:t>
            </a:r>
            <a:r>
              <a:rPr lang="en-US" sz="1200" b="0" i="0" kern="1200" dirty="0" err="1">
                <a:solidFill>
                  <a:schemeClr val="tx1"/>
                </a:solidFill>
                <a:effectLst/>
                <a:latin typeface="+mn-lt"/>
                <a:ea typeface="+mn-ea"/>
                <a:cs typeface="+mn-cs"/>
              </a:rPr>
              <a:t>doi</a:t>
            </a:r>
            <a:r>
              <a:rPr lang="en-US" sz="1200" b="0" i="0" kern="1200" dirty="0">
                <a:solidFill>
                  <a:schemeClr val="tx1"/>
                </a:solidFill>
                <a:effectLst/>
                <a:latin typeface="+mn-lt"/>
                <a:ea typeface="+mn-ea"/>
                <a:cs typeface="+mn-cs"/>
              </a:rPr>
              <a:t>/10.1164/rccm.201804-0621CI</a:t>
            </a:r>
          </a:p>
          <a:p>
            <a:endParaRPr lang="en-US" sz="1200" b="0" i="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Scoping review of missed diagnosed of COPD appendix summarizing - https://</a:t>
            </a:r>
            <a:r>
              <a:rPr lang="en-US" sz="1200" b="0" i="0" kern="1200" dirty="0" err="1">
                <a:solidFill>
                  <a:schemeClr val="tx1"/>
                </a:solidFill>
                <a:effectLst/>
                <a:latin typeface="+mn-lt"/>
                <a:ea typeface="+mn-ea"/>
                <a:cs typeface="+mn-cs"/>
              </a:rPr>
              <a:t>www.resmedjournal.com</a:t>
            </a:r>
            <a:r>
              <a:rPr lang="en-US" sz="1200" b="0" i="0" kern="1200" dirty="0">
                <a:solidFill>
                  <a:schemeClr val="tx1"/>
                </a:solidFill>
                <a:effectLst/>
                <a:latin typeface="+mn-lt"/>
                <a:ea typeface="+mn-ea"/>
                <a:cs typeface="+mn-cs"/>
              </a:rPr>
              <a:t>/action/</a:t>
            </a:r>
            <a:r>
              <a:rPr lang="en-US" sz="1200" b="0" i="0" kern="1200" dirty="0" err="1">
                <a:solidFill>
                  <a:schemeClr val="tx1"/>
                </a:solidFill>
                <a:effectLst/>
                <a:latin typeface="+mn-lt"/>
                <a:ea typeface="+mn-ea"/>
                <a:cs typeface="+mn-cs"/>
              </a:rPr>
              <a:t>showFullTableHTML?isHtml</a:t>
            </a:r>
            <a:r>
              <a:rPr lang="en-US" sz="1200" b="0" i="0" kern="1200" dirty="0">
                <a:solidFill>
                  <a:schemeClr val="tx1"/>
                </a:solidFill>
                <a:effectLst/>
                <a:latin typeface="+mn-lt"/>
                <a:ea typeface="+mn-ea"/>
                <a:cs typeface="+mn-cs"/>
              </a:rPr>
              <a:t>=</a:t>
            </a:r>
            <a:r>
              <a:rPr lang="en-US" sz="1200" b="0" i="0" kern="1200" dirty="0" err="1">
                <a:solidFill>
                  <a:schemeClr val="tx1"/>
                </a:solidFill>
                <a:effectLst/>
                <a:latin typeface="+mn-lt"/>
                <a:ea typeface="+mn-ea"/>
                <a:cs typeface="+mn-cs"/>
              </a:rPr>
              <a:t>true&amp;tableId</a:t>
            </a:r>
            <a:r>
              <a:rPr lang="en-US" sz="1200" b="0" i="0" kern="1200" dirty="0">
                <a:solidFill>
                  <a:schemeClr val="tx1"/>
                </a:solidFill>
                <a:effectLst/>
                <a:latin typeface="+mn-lt"/>
                <a:ea typeface="+mn-ea"/>
                <a:cs typeface="+mn-cs"/>
              </a:rPr>
              <a:t>=undtbl1&amp;pii=S0954-6111%2817%2930157-9</a:t>
            </a:r>
            <a:endParaRPr lang="en-US" dirty="0"/>
          </a:p>
        </p:txBody>
      </p:sp>
      <p:sp>
        <p:nvSpPr>
          <p:cNvPr id="4" name="Slide Number Placeholder 3"/>
          <p:cNvSpPr>
            <a:spLocks noGrp="1"/>
          </p:cNvSpPr>
          <p:nvPr>
            <p:ph type="sldNum" sz="quarter" idx="5"/>
          </p:nvPr>
        </p:nvSpPr>
        <p:spPr/>
        <p:txBody>
          <a:bodyPr/>
          <a:lstStyle/>
          <a:p>
            <a:fld id="{6741A61A-74B6-D548-8F66-DDC3192B23D6}" type="slidenum">
              <a:rPr lang="en-US" smtClean="0"/>
              <a:t>121</a:t>
            </a:fld>
            <a:endParaRPr lang="en-US"/>
          </a:p>
        </p:txBody>
      </p:sp>
    </p:spTree>
    <p:extLst>
      <p:ext uri="{BB962C8B-B14F-4D97-AF65-F5344CB8AC3E}">
        <p14:creationId xmlns:p14="http://schemas.microsoft.com/office/powerpoint/2010/main" val="2572790434"/>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Develop methods to identify these patients in clinical data: develop EMR phenotypes (= algorithms to identify patients) who have conditions that cause </a:t>
            </a:r>
            <a:r>
              <a:rPr lang="en-US" sz="1200" kern="1200" dirty="0" err="1">
                <a:solidFill>
                  <a:schemeClr val="tx1"/>
                </a:solidFill>
                <a:effectLst/>
                <a:latin typeface="+mn-lt"/>
                <a:ea typeface="+mn-ea"/>
                <a:cs typeface="+mn-cs"/>
              </a:rPr>
              <a:t>hypercapneic</a:t>
            </a:r>
            <a:r>
              <a:rPr lang="en-US" sz="1200" kern="1200" dirty="0">
                <a:solidFill>
                  <a:schemeClr val="tx1"/>
                </a:solidFill>
                <a:effectLst/>
                <a:latin typeface="+mn-lt"/>
                <a:ea typeface="+mn-ea"/>
                <a:cs typeface="+mn-cs"/>
              </a:rPr>
              <a:t> respiratory failure, starting with obesity hypoventilation (due to high likelihood of inaccurate and missed diagnoses by virtue of the need for follow-up testing), followed-by COPD/OSA overlap. This would involve developing an algorithm (likely rule based, though natural language processing could be considered) to identify cases and performing a limited manual chart review to establish its accuracy. </a:t>
            </a:r>
          </a:p>
          <a:p>
            <a:endParaRPr lang="en-US" dirty="0"/>
          </a:p>
          <a:p>
            <a:endParaRPr lang="en-US" dirty="0"/>
          </a:p>
          <a:p>
            <a:endParaRPr lang="en-US" dirty="0"/>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 ] look in to informatics literature - different EMR computable phenotypes (“</a:t>
            </a:r>
            <a:r>
              <a:rPr lang="en-US" sz="1200" kern="1200" dirty="0">
                <a:solidFill>
                  <a:schemeClr val="tx1"/>
                </a:solidFill>
                <a:effectLst/>
                <a:latin typeface="+mn-lt"/>
                <a:ea typeface="+mn-ea"/>
                <a:cs typeface="+mn-cs"/>
              </a:rPr>
              <a:t>These can also be referred to as </a:t>
            </a:r>
            <a:r>
              <a:rPr lang="en-US" sz="1200" i="1" kern="1200" dirty="0">
                <a:solidFill>
                  <a:schemeClr val="tx1"/>
                </a:solidFill>
                <a:effectLst/>
                <a:latin typeface="+mn-lt"/>
                <a:ea typeface="+mn-ea"/>
                <a:cs typeface="+mn-cs"/>
              </a:rPr>
              <a:t>EHR condition definitions</a:t>
            </a:r>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EHR-based phenotype definitions</a:t>
            </a:r>
            <a:r>
              <a:rPr lang="en-US" sz="1200" kern="1200" dirty="0">
                <a:solidFill>
                  <a:schemeClr val="tx1"/>
                </a:solidFill>
                <a:effectLst/>
                <a:latin typeface="+mn-lt"/>
                <a:ea typeface="+mn-ea"/>
                <a:cs typeface="+mn-cs"/>
              </a:rPr>
              <a:t>, or simply </a:t>
            </a:r>
            <a:r>
              <a:rPr lang="en-US" sz="1200" i="1" kern="1200" dirty="0">
                <a:solidFill>
                  <a:schemeClr val="tx1"/>
                </a:solidFill>
                <a:effectLst/>
                <a:latin typeface="+mn-lt"/>
                <a:ea typeface="+mn-ea"/>
                <a:cs typeface="+mn-cs"/>
              </a:rPr>
              <a:t>phenotypes</a:t>
            </a:r>
            <a:r>
              <a:rPr lang="en-US" sz="1200" kern="1200" dirty="0">
                <a:solidFill>
                  <a:schemeClr val="tx1"/>
                </a:solidFill>
                <a:effectLst/>
                <a:latin typeface="+mn-lt"/>
                <a:ea typeface="+mn-ea"/>
                <a:cs typeface="+mn-cs"/>
              </a:rPr>
              <a:t>.”)</a:t>
            </a:r>
            <a:r>
              <a:rPr lang="en-US" sz="1200" b="1" kern="1200" dirty="0">
                <a:solidFill>
                  <a:schemeClr val="tx1"/>
                </a:solidFill>
                <a:effectLst/>
                <a:latin typeface="+mn-lt"/>
                <a:ea typeface="+mn-ea"/>
                <a:cs typeface="+mn-cs"/>
              </a:rPr>
              <a:t> to identify patients:</a:t>
            </a:r>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https://</a:t>
            </a:r>
            <a:r>
              <a:rPr lang="en-US" sz="1200" kern="1200" dirty="0" err="1">
                <a:solidFill>
                  <a:schemeClr val="tx1"/>
                </a:solidFill>
                <a:effectLst/>
                <a:latin typeface="+mn-lt"/>
                <a:ea typeface="+mn-ea"/>
                <a:cs typeface="+mn-cs"/>
              </a:rPr>
              <a:t>rethinkingclinicaltrials.org</a:t>
            </a:r>
            <a:r>
              <a:rPr lang="en-US" sz="1200" kern="1200" dirty="0">
                <a:solidFill>
                  <a:schemeClr val="tx1"/>
                </a:solidFill>
                <a:effectLst/>
                <a:latin typeface="+mn-lt"/>
                <a:ea typeface="+mn-ea"/>
                <a:cs typeface="+mn-cs"/>
              </a:rPr>
              <a:t>/chapters/conduct/electronic-health-records-based-phenotyping/definitions/</a:t>
            </a:r>
          </a:p>
          <a:p>
            <a:r>
              <a:rPr lang="en-US" sz="1200" kern="1200" dirty="0">
                <a:solidFill>
                  <a:schemeClr val="tx1"/>
                </a:solidFill>
                <a:effectLst/>
                <a:latin typeface="+mn-lt"/>
                <a:ea typeface="+mn-ea"/>
                <a:cs typeface="+mn-cs"/>
              </a:rPr>
              <a:t> </a:t>
            </a:r>
          </a:p>
          <a:p>
            <a:r>
              <a:rPr lang="en-US" sz="1200" kern="1200" dirty="0" err="1">
                <a:solidFill>
                  <a:schemeClr val="tx1"/>
                </a:solidFill>
                <a:effectLst/>
                <a:latin typeface="+mn-lt"/>
                <a:ea typeface="+mn-ea"/>
                <a:cs typeface="+mn-cs"/>
              </a:rPr>
              <a:t>Marik</a:t>
            </a:r>
            <a:r>
              <a:rPr lang="en-US" sz="1200" kern="1200" dirty="0">
                <a:solidFill>
                  <a:schemeClr val="tx1"/>
                </a:solidFill>
                <a:effectLst/>
                <a:latin typeface="+mn-lt"/>
                <a:ea typeface="+mn-ea"/>
                <a:cs typeface="+mn-cs"/>
              </a:rPr>
              <a:t> and Chen 2012 used: </a:t>
            </a:r>
          </a:p>
          <a:p>
            <a:r>
              <a:rPr lang="en-US" sz="1200" kern="1200" dirty="0">
                <a:solidFill>
                  <a:schemeClr val="tx1"/>
                </a:solidFill>
                <a:effectLst/>
                <a:latin typeface="+mn-lt"/>
                <a:ea typeface="+mn-ea"/>
                <a:cs typeface="+mn-cs"/>
              </a:rPr>
              <a:t>“adult patients meeting the following criteria: (</a:t>
            </a:r>
            <a:r>
              <a:rPr lang="en-US" sz="1200" kern="1200" dirty="0" err="1">
                <a:solidFill>
                  <a:schemeClr val="tx1"/>
                </a:solidFill>
                <a:effectLst/>
                <a:latin typeface="+mn-lt"/>
                <a:ea typeface="+mn-ea"/>
                <a:cs typeface="+mn-cs"/>
              </a:rPr>
              <a:t>i</a:t>
            </a:r>
            <a:r>
              <a:rPr lang="en-US" sz="1200" kern="1200" dirty="0">
                <a:solidFill>
                  <a:schemeClr val="tx1"/>
                </a:solidFill>
                <a:effectLst/>
                <a:latin typeface="+mn-lt"/>
                <a:ea typeface="+mn-ea"/>
                <a:cs typeface="+mn-cs"/>
              </a:rPr>
              <a:t>) age &gt; 18 and &lt;90 years; (ii) a BMI ≥ 40 kg m−2; (iii) a daytime PaCO2 &gt; 45 mmHg and (iv) an admission HCO3 &gt; 28 </a:t>
            </a:r>
            <a:r>
              <a:rPr lang="en-US" sz="1200" kern="1200" dirty="0" err="1">
                <a:solidFill>
                  <a:schemeClr val="tx1"/>
                </a:solidFill>
                <a:effectLst/>
                <a:latin typeface="+mn-lt"/>
                <a:ea typeface="+mn-ea"/>
                <a:cs typeface="+mn-cs"/>
              </a:rPr>
              <a:t>mEq</a:t>
            </a:r>
            <a:r>
              <a:rPr lang="en-US" sz="1200" kern="1200" dirty="0">
                <a:solidFill>
                  <a:schemeClr val="tx1"/>
                </a:solidFill>
                <a:effectLst/>
                <a:latin typeface="+mn-lt"/>
                <a:ea typeface="+mn-ea"/>
                <a:cs typeface="+mn-cs"/>
              </a:rPr>
              <a:t> L−1. Patients were excluded if they had (</a:t>
            </a:r>
            <a:r>
              <a:rPr lang="en-US" sz="1200" kern="1200" dirty="0" err="1">
                <a:solidFill>
                  <a:schemeClr val="tx1"/>
                </a:solidFill>
                <a:effectLst/>
                <a:latin typeface="+mn-lt"/>
                <a:ea typeface="+mn-ea"/>
                <a:cs typeface="+mn-cs"/>
              </a:rPr>
              <a:t>i</a:t>
            </a:r>
            <a:r>
              <a:rPr lang="en-US" sz="1200" kern="1200" dirty="0">
                <a:solidFill>
                  <a:schemeClr val="tx1"/>
                </a:solidFill>
                <a:effectLst/>
                <a:latin typeface="+mn-lt"/>
                <a:ea typeface="+mn-ea"/>
                <a:cs typeface="+mn-cs"/>
              </a:rPr>
              <a:t>) intrinsic lung disease, (ii) thoracic musculoskeletal/neuromuscular disease, (iii) a greater than 20‐pack year smoking history or (iv) evidence of obstructive lung disease on pulmonary function testing.”</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“Patients with severe OHS met all of the following criteria at the time of diagnosis: (1) obesity with a BMI of &gt; 30 kg/m</a:t>
            </a:r>
            <a:r>
              <a:rPr lang="en-US" sz="1200" kern="1200" baseline="30000" dirty="0">
                <a:solidFill>
                  <a:schemeClr val="tx1"/>
                </a:solidFill>
                <a:effectLst/>
                <a:latin typeface="+mn-lt"/>
                <a:ea typeface="+mn-ea"/>
                <a:cs typeface="+mn-cs"/>
              </a:rPr>
              <a:t>2</a:t>
            </a:r>
            <a:r>
              <a:rPr lang="en-US" sz="1200" kern="1200" dirty="0">
                <a:solidFill>
                  <a:schemeClr val="tx1"/>
                </a:solidFill>
                <a:effectLst/>
                <a:latin typeface="+mn-lt"/>
                <a:ea typeface="+mn-ea"/>
                <a:cs typeface="+mn-cs"/>
              </a:rPr>
              <a:t>; (2) hypercapnic respiratory failure (PaCO</a:t>
            </a:r>
            <a:r>
              <a:rPr lang="en-US" sz="1200" kern="1200" baseline="-25000" dirty="0">
                <a:solidFill>
                  <a:schemeClr val="tx1"/>
                </a:solidFill>
                <a:effectLst/>
                <a:latin typeface="+mn-lt"/>
                <a:ea typeface="+mn-ea"/>
                <a:cs typeface="+mn-cs"/>
              </a:rPr>
              <a:t>2</a:t>
            </a:r>
            <a:r>
              <a:rPr lang="en-US" sz="1200" kern="1200" dirty="0">
                <a:solidFill>
                  <a:schemeClr val="tx1"/>
                </a:solidFill>
                <a:effectLst/>
                <a:latin typeface="+mn-lt"/>
                <a:ea typeface="+mn-ea"/>
                <a:cs typeface="+mn-cs"/>
              </a:rPr>
              <a:t> ≥ 6.7 and PaO</a:t>
            </a:r>
            <a:r>
              <a:rPr lang="en-US" sz="1200" kern="1200" baseline="-25000" dirty="0">
                <a:solidFill>
                  <a:schemeClr val="tx1"/>
                </a:solidFill>
                <a:effectLst/>
                <a:latin typeface="+mn-lt"/>
                <a:ea typeface="+mn-ea"/>
                <a:cs typeface="+mn-cs"/>
              </a:rPr>
              <a:t>2</a:t>
            </a:r>
            <a:r>
              <a:rPr lang="en-US" sz="1200" kern="1200" dirty="0">
                <a:solidFill>
                  <a:schemeClr val="tx1"/>
                </a:solidFill>
                <a:effectLst/>
                <a:latin typeface="+mn-lt"/>
                <a:ea typeface="+mn-ea"/>
                <a:cs typeface="+mn-cs"/>
              </a:rPr>
              <a:t> &lt; 8.0 kPa); (3) FEV1/FVC ratio of ≥ 70%; (4) the absence of any respiratory disorder that could account for gas-exchange disturbances (</a:t>
            </a:r>
            <a:r>
              <a:rPr lang="en-US" sz="1200" kern="1200" dirty="0" err="1">
                <a:solidFill>
                  <a:schemeClr val="tx1"/>
                </a:solidFill>
                <a:effectLst/>
                <a:latin typeface="+mn-lt"/>
                <a:ea typeface="+mn-ea"/>
                <a:cs typeface="+mn-cs"/>
              </a:rPr>
              <a:t>eg</a:t>
            </a:r>
            <a:r>
              <a:rPr lang="en-US" sz="1200" kern="1200" dirty="0">
                <a:solidFill>
                  <a:schemeClr val="tx1"/>
                </a:solidFill>
                <a:effectLst/>
                <a:latin typeface="+mn-lt"/>
                <a:ea typeface="+mn-ea"/>
                <a:cs typeface="+mn-cs"/>
              </a:rPr>
              <a:t>, kyphoscoliosis or diaphragmatic paralysis). We decided to exclude patients with mild hypercapnia to be sure that we were dealing with “real </a:t>
            </a:r>
            <a:r>
              <a:rPr lang="en-US" sz="1200" kern="1200" dirty="0" err="1">
                <a:solidFill>
                  <a:schemeClr val="tx1"/>
                </a:solidFill>
                <a:effectLst/>
                <a:latin typeface="+mn-lt"/>
                <a:ea typeface="+mn-ea"/>
                <a:cs typeface="+mn-cs"/>
              </a:rPr>
              <a:t>pickwickian</a:t>
            </a:r>
            <a:r>
              <a:rPr lang="en-US" sz="1200" kern="1200" dirty="0">
                <a:solidFill>
                  <a:schemeClr val="tx1"/>
                </a:solidFill>
                <a:effectLst/>
                <a:latin typeface="+mn-lt"/>
                <a:ea typeface="+mn-ea"/>
                <a:cs typeface="+mn-cs"/>
              </a:rPr>
              <a:t> patients”. We and other authors believe that there is a wide range of severity among patients with OHS, so prognosis and response to therapy may vary between individuals“ - https://</a:t>
            </a:r>
            <a:r>
              <a:rPr lang="en-US" sz="1200" kern="1200" dirty="0" err="1">
                <a:solidFill>
                  <a:schemeClr val="tx1"/>
                </a:solidFill>
                <a:effectLst/>
                <a:latin typeface="+mn-lt"/>
                <a:ea typeface="+mn-ea"/>
                <a:cs typeface="+mn-cs"/>
              </a:rPr>
              <a:t>journals.plos.org</a:t>
            </a: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plosone</a:t>
            </a: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article?id</a:t>
            </a:r>
            <a:r>
              <a:rPr lang="en-US" sz="1200" kern="1200" dirty="0">
                <a:solidFill>
                  <a:schemeClr val="tx1"/>
                </a:solidFill>
                <a:effectLst/>
                <a:latin typeface="+mn-lt"/>
                <a:ea typeface="+mn-ea"/>
                <a:cs typeface="+mn-cs"/>
              </a:rPr>
              <a:t>=10.1371/journal.pone.0117808</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Alternative causes:  such as under-lying obstructive respiratory disease, mechanical respiratory limitations (</a:t>
            </a:r>
            <a:r>
              <a:rPr lang="en-US" sz="1200" kern="1200" dirty="0" err="1">
                <a:solidFill>
                  <a:schemeClr val="tx1"/>
                </a:solidFill>
                <a:effectLst/>
                <a:latin typeface="+mn-lt"/>
                <a:ea typeface="+mn-ea"/>
                <a:cs typeface="+mn-cs"/>
              </a:rPr>
              <a:t>eg</a:t>
            </a:r>
            <a:r>
              <a:rPr lang="en-US" sz="1200" kern="1200" dirty="0">
                <a:solidFill>
                  <a:schemeClr val="tx1"/>
                </a:solidFill>
                <a:effectLst/>
                <a:latin typeface="+mn-lt"/>
                <a:ea typeface="+mn-ea"/>
                <a:cs typeface="+mn-cs"/>
              </a:rPr>
              <a:t>, kyphoscoliosis), neuro-pathic and myopathic conditions, and central causes (</a:t>
            </a:r>
            <a:r>
              <a:rPr lang="en-US" sz="1200" kern="1200" dirty="0" err="1">
                <a:solidFill>
                  <a:schemeClr val="tx1"/>
                </a:solidFill>
                <a:effectLst/>
                <a:latin typeface="+mn-lt"/>
                <a:ea typeface="+mn-ea"/>
                <a:cs typeface="+mn-cs"/>
              </a:rPr>
              <a:t>eg</a:t>
            </a:r>
            <a:r>
              <a:rPr lang="en-US" sz="1200" kern="1200" dirty="0">
                <a:solidFill>
                  <a:schemeClr val="tx1"/>
                </a:solidFill>
                <a:effectLst/>
                <a:latin typeface="+mn-lt"/>
                <a:ea typeface="+mn-ea"/>
                <a:cs typeface="+mn-cs"/>
              </a:rPr>
              <a:t>, cerebrovascular disease, severe hypothyroidism) </a:t>
            </a:r>
          </a:p>
          <a:p>
            <a:r>
              <a:rPr lang="en-US" sz="1200" kern="1200" dirty="0">
                <a:solidFill>
                  <a:schemeClr val="tx1"/>
                </a:solidFill>
                <a:effectLst/>
                <a:latin typeface="+mn-lt"/>
                <a:ea typeface="+mn-ea"/>
                <a:cs typeface="+mn-cs"/>
              </a:rPr>
              <a:t>-Opiates?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venous serum bicarbonate threshold of 27 </a:t>
            </a:r>
            <a:r>
              <a:rPr lang="en-US" sz="1200" kern="1200" dirty="0" err="1">
                <a:solidFill>
                  <a:schemeClr val="tx1"/>
                </a:solidFill>
                <a:effectLst/>
                <a:latin typeface="+mn-lt"/>
                <a:ea typeface="+mn-ea"/>
                <a:cs typeface="+mn-cs"/>
              </a:rPr>
              <a:t>mEq</a:t>
            </a:r>
            <a:r>
              <a:rPr lang="en-US" sz="1200" kern="1200" dirty="0">
                <a:solidFill>
                  <a:schemeClr val="tx1"/>
                </a:solidFill>
                <a:effectLst/>
                <a:latin typeface="+mn-lt"/>
                <a:ea typeface="+mn-ea"/>
                <a:cs typeface="+mn-cs"/>
              </a:rPr>
              <a:t>/L, suggestive of chronic respiratory acidemia from hypoventilation, could be used for OHS diagnosis. Their data demonstrated that among obese patients with OSA, a serum bicarbonate level less than 27 </a:t>
            </a:r>
            <a:r>
              <a:rPr lang="en-US" sz="1200" kern="1200" dirty="0" err="1">
                <a:solidFill>
                  <a:schemeClr val="tx1"/>
                </a:solidFill>
                <a:effectLst/>
                <a:latin typeface="+mn-lt"/>
                <a:ea typeface="+mn-ea"/>
                <a:cs typeface="+mn-cs"/>
              </a:rPr>
              <a:t>mEq</a:t>
            </a:r>
            <a:r>
              <a:rPr lang="en-US" sz="1200" kern="1200" dirty="0">
                <a:solidFill>
                  <a:schemeClr val="tx1"/>
                </a:solidFill>
                <a:effectLst/>
                <a:latin typeface="+mn-lt"/>
                <a:ea typeface="+mn-ea"/>
                <a:cs typeface="+mn-cs"/>
              </a:rPr>
              <a:t>/L had a 97% negative predictive value for excluding a diagnosis of OHS.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In fact, even among patients with an apnea-hypopnea index ≥100/h and serum bicarbonate ≥27 </a:t>
            </a:r>
            <a:r>
              <a:rPr lang="en-US" sz="1200" kern="1200" dirty="0" err="1">
                <a:solidFill>
                  <a:schemeClr val="tx1"/>
                </a:solidFill>
                <a:effectLst/>
                <a:latin typeface="+mn-lt"/>
                <a:ea typeface="+mn-ea"/>
                <a:cs typeface="+mn-cs"/>
              </a:rPr>
              <a:t>mEq</a:t>
            </a:r>
            <a:r>
              <a:rPr lang="en-US" sz="1200" kern="1200" dirty="0">
                <a:solidFill>
                  <a:schemeClr val="tx1"/>
                </a:solidFill>
                <a:effectLst/>
                <a:latin typeface="+mn-lt"/>
                <a:ea typeface="+mn-ea"/>
                <a:cs typeface="+mn-cs"/>
              </a:rPr>
              <a:t>/L, 24% do ≥ </a:t>
            </a:r>
            <a:r>
              <a:rPr lang="en-US" sz="1200" i="1" kern="1200" dirty="0">
                <a:solidFill>
                  <a:schemeClr val="tx1"/>
                </a:solidFill>
                <a:effectLst/>
                <a:latin typeface="+mn-lt"/>
                <a:ea typeface="+mn-ea"/>
                <a:cs typeface="+mn-cs"/>
              </a:rPr>
              <a:t>not</a:t>
            </a:r>
            <a:r>
              <a:rPr lang="en-US" sz="1200" kern="1200" dirty="0">
                <a:solidFill>
                  <a:schemeClr val="tx1"/>
                </a:solidFill>
                <a:effectLst/>
                <a:latin typeface="+mn-lt"/>
                <a:ea typeface="+mn-ea"/>
                <a:cs typeface="+mn-cs"/>
              </a:rPr>
              <a:t> meet criteria for OHS,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Obesity hypoventilation syndrome: prevalence and predictors in patients with obstructive sleep apnea.</a:t>
            </a:r>
          </a:p>
          <a:p>
            <a:r>
              <a:rPr lang="en-US" sz="1200" i="1" kern="1200" dirty="0" err="1">
                <a:solidFill>
                  <a:schemeClr val="tx1"/>
                </a:solidFill>
                <a:effectLst/>
                <a:latin typeface="+mn-lt"/>
                <a:ea typeface="+mn-ea"/>
                <a:cs typeface="+mn-cs"/>
              </a:rPr>
              <a:t>Mokhlesi</a:t>
            </a:r>
            <a:r>
              <a:rPr lang="en-US" sz="1200" i="1" kern="1200" dirty="0">
                <a:solidFill>
                  <a:schemeClr val="tx1"/>
                </a:solidFill>
                <a:effectLst/>
                <a:latin typeface="+mn-lt"/>
                <a:ea typeface="+mn-ea"/>
                <a:cs typeface="+mn-cs"/>
              </a:rPr>
              <a:t> B, </a:t>
            </a:r>
            <a:r>
              <a:rPr lang="en-US" sz="1200" i="1" kern="1200" dirty="0" err="1">
                <a:solidFill>
                  <a:schemeClr val="tx1"/>
                </a:solidFill>
                <a:effectLst/>
                <a:latin typeface="+mn-lt"/>
                <a:ea typeface="+mn-ea"/>
                <a:cs typeface="+mn-cs"/>
              </a:rPr>
              <a:t>Tulaimat</a:t>
            </a:r>
            <a:r>
              <a:rPr lang="en-US" sz="1200" i="1" kern="1200" dirty="0">
                <a:solidFill>
                  <a:schemeClr val="tx1"/>
                </a:solidFill>
                <a:effectLst/>
                <a:latin typeface="+mn-lt"/>
                <a:ea typeface="+mn-ea"/>
                <a:cs typeface="+mn-cs"/>
              </a:rPr>
              <a:t> A, </a:t>
            </a:r>
            <a:r>
              <a:rPr lang="en-US" sz="1200" i="1" kern="1200" dirty="0" err="1">
                <a:solidFill>
                  <a:schemeClr val="tx1"/>
                </a:solidFill>
                <a:effectLst/>
                <a:latin typeface="+mn-lt"/>
                <a:ea typeface="+mn-ea"/>
                <a:cs typeface="+mn-cs"/>
              </a:rPr>
              <a:t>Faibussowitsch</a:t>
            </a:r>
            <a:r>
              <a:rPr lang="en-US" sz="1200" i="1" kern="1200" dirty="0">
                <a:solidFill>
                  <a:schemeClr val="tx1"/>
                </a:solidFill>
                <a:effectLst/>
                <a:latin typeface="+mn-lt"/>
                <a:ea typeface="+mn-ea"/>
                <a:cs typeface="+mn-cs"/>
              </a:rPr>
              <a:t> I, Wang Y, Evans AT</a:t>
            </a:r>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Sleep Breath. 2007 Jun; 11(2):117-24</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6741A61A-74B6-D548-8F66-DDC3192B23D6}" type="slidenum">
              <a:rPr lang="en-US" smtClean="0"/>
              <a:t>122</a:t>
            </a:fld>
            <a:endParaRPr lang="en-US"/>
          </a:p>
        </p:txBody>
      </p:sp>
    </p:spTree>
    <p:extLst>
      <p:ext uri="{BB962C8B-B14F-4D97-AF65-F5344CB8AC3E}">
        <p14:creationId xmlns:p14="http://schemas.microsoft.com/office/powerpoint/2010/main" val="1148812865"/>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OHS Diagnostic Criteria: </a:t>
            </a:r>
          </a:p>
          <a:p>
            <a:r>
              <a:rPr lang="en-US" sz="1200" b="1" kern="1200" dirty="0">
                <a:solidFill>
                  <a:schemeClr val="tx1"/>
                </a:solidFill>
                <a:effectLst/>
                <a:latin typeface="+mn-lt"/>
                <a:ea typeface="+mn-ea"/>
                <a:cs typeface="+mn-cs"/>
              </a:rPr>
              <a:t>Box 1 Diagnostic features of OHS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Obesity</a:t>
            </a:r>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BMI ≥30 kg/m</a:t>
            </a:r>
            <a:r>
              <a:rPr lang="en-US" sz="1200" kern="1200" baseline="30000" dirty="0">
                <a:solidFill>
                  <a:schemeClr val="tx1"/>
                </a:solidFill>
                <a:effectLst/>
                <a:latin typeface="+mn-lt"/>
                <a:ea typeface="+mn-ea"/>
                <a:cs typeface="+mn-cs"/>
              </a:rPr>
              <a:t>2</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Chronic hypoventilation</a:t>
            </a:r>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Awake daytime hypercapnia (sea-level arterial P</a:t>
            </a:r>
            <a:r>
              <a:rPr lang="en-US" sz="1200" kern="1200" baseline="-25000" dirty="0">
                <a:solidFill>
                  <a:schemeClr val="tx1"/>
                </a:solidFill>
                <a:effectLst/>
                <a:latin typeface="+mn-lt"/>
                <a:ea typeface="+mn-ea"/>
                <a:cs typeface="+mn-cs"/>
              </a:rPr>
              <a:t>CO2</a:t>
            </a:r>
            <a:r>
              <a:rPr lang="en-US" sz="1200" kern="1200" dirty="0">
                <a:solidFill>
                  <a:schemeClr val="tx1"/>
                </a:solidFill>
                <a:effectLst/>
                <a:latin typeface="+mn-lt"/>
                <a:ea typeface="+mn-ea"/>
                <a:cs typeface="+mn-cs"/>
              </a:rPr>
              <a:t> ≥45 mm Hg, P</a:t>
            </a:r>
            <a:r>
              <a:rPr lang="en-US" sz="1200" kern="1200" baseline="-25000" dirty="0">
                <a:solidFill>
                  <a:schemeClr val="tx1"/>
                </a:solidFill>
                <a:effectLst/>
                <a:latin typeface="+mn-lt"/>
                <a:ea typeface="+mn-ea"/>
                <a:cs typeface="+mn-cs"/>
              </a:rPr>
              <a:t>O2</a:t>
            </a:r>
            <a:r>
              <a:rPr lang="en-US" sz="1200" kern="1200" dirty="0">
                <a:solidFill>
                  <a:schemeClr val="tx1"/>
                </a:solidFill>
                <a:effectLst/>
                <a:latin typeface="+mn-lt"/>
                <a:ea typeface="+mn-ea"/>
                <a:cs typeface="+mn-cs"/>
              </a:rPr>
              <a:t>&lt;70 mm Hg)</a:t>
            </a:r>
          </a:p>
          <a:p>
            <a:pPr lvl="0"/>
            <a:r>
              <a:rPr lang="en-US" sz="1200" kern="1200" dirty="0">
                <a:solidFill>
                  <a:schemeClr val="tx1"/>
                </a:solidFill>
                <a:effectLst/>
                <a:latin typeface="+mn-lt"/>
                <a:ea typeface="+mn-ea"/>
                <a:cs typeface="+mn-cs"/>
              </a:rPr>
              <a:t>Possible role of serum venous bicarbonate or calculated capillary blood gas bicarbonate greater than 27 </a:t>
            </a:r>
            <a:r>
              <a:rPr lang="en-US" sz="1200" kern="1200" dirty="0" err="1">
                <a:solidFill>
                  <a:schemeClr val="tx1"/>
                </a:solidFill>
                <a:effectLst/>
                <a:latin typeface="+mn-lt"/>
                <a:ea typeface="+mn-ea"/>
                <a:cs typeface="+mn-cs"/>
              </a:rPr>
              <a:t>mEq</a:t>
            </a:r>
            <a:r>
              <a:rPr lang="en-US" sz="1200" kern="1200" dirty="0">
                <a:solidFill>
                  <a:schemeClr val="tx1"/>
                </a:solidFill>
                <a:effectLst/>
                <a:latin typeface="+mn-lt"/>
                <a:ea typeface="+mn-ea"/>
                <a:cs typeface="+mn-cs"/>
              </a:rPr>
              <a:t>/L*</a:t>
            </a:r>
          </a:p>
          <a:p>
            <a:r>
              <a:rPr lang="en-US" sz="1200" b="1" kern="1200" dirty="0">
                <a:solidFill>
                  <a:schemeClr val="tx1"/>
                </a:solidFill>
                <a:effectLst/>
                <a:latin typeface="+mn-lt"/>
                <a:ea typeface="+mn-ea"/>
                <a:cs typeface="+mn-cs"/>
              </a:rPr>
              <a:t>Sleep-disordered breathing</a:t>
            </a:r>
            <a:r>
              <a:rPr lang="en-US" sz="1200" b="1" kern="1200" baseline="300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Obstructive sleep apnea (apnea-hypopnea index [AHI] ≥5 event/h)</a:t>
            </a:r>
          </a:p>
          <a:p>
            <a:pPr lvl="0"/>
            <a:r>
              <a:rPr lang="en-US" sz="1200" kern="1200" dirty="0">
                <a:solidFill>
                  <a:schemeClr val="tx1"/>
                </a:solidFill>
                <a:effectLst/>
                <a:latin typeface="+mn-lt"/>
                <a:ea typeface="+mn-ea"/>
                <a:cs typeface="+mn-cs"/>
              </a:rPr>
              <a:t>Nonobstructive sleep hypoventilation (AHI &lt;5 events/h, P</a:t>
            </a:r>
            <a:r>
              <a:rPr lang="en-US" sz="1200" kern="1200" baseline="-25000" dirty="0">
                <a:solidFill>
                  <a:schemeClr val="tx1"/>
                </a:solidFill>
                <a:effectLst/>
                <a:latin typeface="+mn-lt"/>
                <a:ea typeface="+mn-ea"/>
                <a:cs typeface="+mn-cs"/>
              </a:rPr>
              <a:t>CO2</a:t>
            </a:r>
            <a:r>
              <a:rPr lang="en-US" sz="1200" kern="1200" dirty="0">
                <a:solidFill>
                  <a:schemeClr val="tx1"/>
                </a:solidFill>
                <a:effectLst/>
                <a:latin typeface="+mn-lt"/>
                <a:ea typeface="+mn-ea"/>
                <a:cs typeface="+mn-cs"/>
              </a:rPr>
              <a:t> increases by ≥7 mm Hg during sleep or oxygen saturation ≤88% for at least 5 min without obstructive respiratory events)</a:t>
            </a:r>
          </a:p>
          <a:p>
            <a:r>
              <a:rPr lang="en-US" sz="1200" b="1" kern="1200" dirty="0">
                <a:solidFill>
                  <a:schemeClr val="tx1"/>
                </a:solidFill>
                <a:effectLst/>
                <a:latin typeface="+mn-lt"/>
                <a:ea typeface="+mn-ea"/>
                <a:cs typeface="+mn-cs"/>
              </a:rPr>
              <a:t>Exclusion of other causes of hypoventilation</a:t>
            </a:r>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Severe obstructive respiratory disease</a:t>
            </a:r>
          </a:p>
          <a:p>
            <a:pPr lvl="0"/>
            <a:r>
              <a:rPr lang="en-US" sz="1200" kern="1200" dirty="0">
                <a:solidFill>
                  <a:schemeClr val="tx1"/>
                </a:solidFill>
                <a:effectLst/>
                <a:latin typeface="+mn-lt"/>
                <a:ea typeface="+mn-ea"/>
                <a:cs typeface="+mn-cs"/>
              </a:rPr>
              <a:t>Severe interstitial lung disease</a:t>
            </a:r>
          </a:p>
          <a:p>
            <a:pPr lvl="0"/>
            <a:r>
              <a:rPr lang="en-US" sz="1200" kern="1200" dirty="0">
                <a:solidFill>
                  <a:schemeClr val="tx1"/>
                </a:solidFill>
                <a:effectLst/>
                <a:latin typeface="+mn-lt"/>
                <a:ea typeface="+mn-ea"/>
                <a:cs typeface="+mn-cs"/>
              </a:rPr>
              <a:t>Severe chest-wall disorders (</a:t>
            </a:r>
            <a:r>
              <a:rPr lang="en-US" sz="1200" kern="1200" dirty="0" err="1">
                <a:solidFill>
                  <a:schemeClr val="tx1"/>
                </a:solidFill>
                <a:effectLst/>
                <a:latin typeface="+mn-lt"/>
                <a:ea typeface="+mn-ea"/>
                <a:cs typeface="+mn-cs"/>
              </a:rPr>
              <a:t>eg</a:t>
            </a:r>
            <a:r>
              <a:rPr lang="en-US" sz="1200" kern="1200" dirty="0">
                <a:solidFill>
                  <a:schemeClr val="tx1"/>
                </a:solidFill>
                <a:effectLst/>
                <a:latin typeface="+mn-lt"/>
                <a:ea typeface="+mn-ea"/>
                <a:cs typeface="+mn-cs"/>
              </a:rPr>
              <a:t>, kyphoscoliosis)</a:t>
            </a:r>
          </a:p>
          <a:p>
            <a:pPr lvl="0"/>
            <a:r>
              <a:rPr lang="en-US" sz="1200" kern="1200" dirty="0">
                <a:solidFill>
                  <a:schemeClr val="tx1"/>
                </a:solidFill>
                <a:effectLst/>
                <a:latin typeface="+mn-lt"/>
                <a:ea typeface="+mn-ea"/>
                <a:cs typeface="+mn-cs"/>
              </a:rPr>
              <a:t>Severe hypothyroidism</a:t>
            </a:r>
          </a:p>
          <a:p>
            <a:pPr lvl="0"/>
            <a:r>
              <a:rPr lang="en-US" sz="1200" kern="1200" dirty="0">
                <a:solidFill>
                  <a:schemeClr val="tx1"/>
                </a:solidFill>
                <a:effectLst/>
                <a:latin typeface="+mn-lt"/>
                <a:ea typeface="+mn-ea"/>
                <a:cs typeface="+mn-cs"/>
              </a:rPr>
              <a:t>Neuromuscular disease</a:t>
            </a:r>
          </a:p>
          <a:p>
            <a:pPr lvl="0"/>
            <a:r>
              <a:rPr lang="en-US" sz="1200" kern="1200" dirty="0">
                <a:solidFill>
                  <a:schemeClr val="tx1"/>
                </a:solidFill>
                <a:effectLst/>
                <a:latin typeface="+mn-lt"/>
                <a:ea typeface="+mn-ea"/>
                <a:cs typeface="+mn-cs"/>
              </a:rPr>
              <a:t>Congenital hypoventilation syndromes</a:t>
            </a:r>
          </a:p>
          <a:p>
            <a:r>
              <a:rPr lang="en-US" sz="1200" kern="1200" dirty="0">
                <a:solidFill>
                  <a:schemeClr val="tx1"/>
                </a:solidFill>
                <a:effectLst/>
                <a:latin typeface="+mn-lt"/>
                <a:ea typeface="+mn-ea"/>
                <a:cs typeface="+mn-cs"/>
              </a:rPr>
              <a:t>* Serum bicarbonate level assessment is not part of the definition but advocates suggest using this for screening.</a:t>
            </a:r>
          </a:p>
          <a:p>
            <a:r>
              <a:rPr lang="en-US" sz="1200" kern="1200" dirty="0">
                <a:solidFill>
                  <a:schemeClr val="tx1"/>
                </a:solidFill>
                <a:effectLst/>
                <a:latin typeface="+mn-lt"/>
                <a:ea typeface="+mn-ea"/>
                <a:cs typeface="+mn-cs"/>
              </a:rPr>
              <a:t>† OSA is present in 90% of cases, with the remaining cases featuring nonobstructive sleep hypoventilation.</a:t>
            </a:r>
          </a:p>
          <a:p>
            <a:endParaRPr lang="en-US" dirty="0"/>
          </a:p>
        </p:txBody>
      </p:sp>
      <p:sp>
        <p:nvSpPr>
          <p:cNvPr id="4" name="Slide Number Placeholder 3"/>
          <p:cNvSpPr>
            <a:spLocks noGrp="1"/>
          </p:cNvSpPr>
          <p:nvPr>
            <p:ph type="sldNum" sz="quarter" idx="5"/>
          </p:nvPr>
        </p:nvSpPr>
        <p:spPr/>
        <p:txBody>
          <a:bodyPr/>
          <a:lstStyle/>
          <a:p>
            <a:fld id="{6741A61A-74B6-D548-8F66-DDC3192B23D6}" type="slidenum">
              <a:rPr lang="en-US" smtClean="0"/>
              <a:t>123</a:t>
            </a:fld>
            <a:endParaRPr lang="en-US"/>
          </a:p>
        </p:txBody>
      </p:sp>
    </p:spTree>
    <p:extLst>
      <p:ext uri="{BB962C8B-B14F-4D97-AF65-F5344CB8AC3E}">
        <p14:creationId xmlns:p14="http://schemas.microsoft.com/office/powerpoint/2010/main" val="3351878622"/>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19 – Masa, thorax: https://</a:t>
            </a:r>
            <a:r>
              <a:rPr lang="en-US" dirty="0" err="1"/>
              <a:t>www.ncbi.nlm.nih.gov</a:t>
            </a:r>
            <a:r>
              <a:rPr lang="en-US" dirty="0"/>
              <a:t>/</a:t>
            </a:r>
            <a:r>
              <a:rPr lang="en-US" dirty="0" err="1"/>
              <a:t>pubmed</a:t>
            </a:r>
            <a:r>
              <a:rPr lang="en-US" dirty="0"/>
              <a:t>/27406165/</a:t>
            </a:r>
          </a:p>
          <a:p>
            <a:endParaRPr lang="en-US" dirty="0"/>
          </a:p>
          <a:p>
            <a:r>
              <a:rPr lang="en-US" dirty="0"/>
              <a:t>20 – Masa, lancet https://</a:t>
            </a:r>
            <a:r>
              <a:rPr lang="en-US" dirty="0" err="1"/>
              <a:t>www.ncbi.nlm.nih.gov</a:t>
            </a:r>
            <a:r>
              <a:rPr lang="en-US" dirty="0"/>
              <a:t>/</a:t>
            </a:r>
            <a:r>
              <a:rPr lang="en-US" dirty="0" err="1"/>
              <a:t>pubmed</a:t>
            </a:r>
            <a:r>
              <a:rPr lang="en-US" dirty="0"/>
              <a:t>/30935737/</a:t>
            </a:r>
          </a:p>
          <a:p>
            <a:endParaRPr lang="en-US" dirty="0"/>
          </a:p>
          <a:p>
            <a:r>
              <a:rPr lang="en-US" dirty="0"/>
              <a:t>22 - https://</a:t>
            </a:r>
            <a:r>
              <a:rPr lang="en-US" dirty="0" err="1"/>
              <a:t>www.ncbi.nlm.nih.gov</a:t>
            </a:r>
            <a:r>
              <a:rPr lang="en-US" dirty="0"/>
              <a:t>/</a:t>
            </a:r>
            <a:r>
              <a:rPr lang="en-US" dirty="0" err="1"/>
              <a:t>pubmed</a:t>
            </a:r>
            <a:r>
              <a:rPr lang="en-US" dirty="0"/>
              <a:t>/27852952/</a:t>
            </a:r>
          </a:p>
          <a:p>
            <a:endParaRPr lang="en-US" dirty="0"/>
          </a:p>
          <a:p>
            <a:r>
              <a:rPr lang="en-US" dirty="0"/>
              <a:t>65 https://</a:t>
            </a:r>
            <a:r>
              <a:rPr lang="en-US" dirty="0" err="1"/>
              <a:t>www.ncbi.nlm.nih.gov</a:t>
            </a:r>
            <a:r>
              <a:rPr lang="en-US" dirty="0"/>
              <a:t>/</a:t>
            </a:r>
            <a:r>
              <a:rPr lang="en-US" dirty="0" err="1"/>
              <a:t>pubmed</a:t>
            </a:r>
            <a:r>
              <a:rPr lang="en-US" dirty="0"/>
              <a:t>/16100142/</a:t>
            </a:r>
          </a:p>
          <a:p>
            <a:endParaRPr lang="en-US" dirty="0"/>
          </a:p>
          <a:p>
            <a:r>
              <a:rPr lang="en-US" dirty="0"/>
              <a:t>70 https://</a:t>
            </a:r>
            <a:r>
              <a:rPr lang="en-US" dirty="0" err="1"/>
              <a:t>www.ncbi.nlm.nih.gov</a:t>
            </a:r>
            <a:r>
              <a:rPr lang="en-US" dirty="0"/>
              <a:t>/</a:t>
            </a:r>
            <a:r>
              <a:rPr lang="en-US" dirty="0" err="1"/>
              <a:t>pubmed</a:t>
            </a:r>
            <a:r>
              <a:rPr lang="en-US" dirty="0"/>
              <a:t>/26648713/</a:t>
            </a:r>
          </a:p>
          <a:p>
            <a:endParaRPr lang="en-US" dirty="0"/>
          </a:p>
          <a:p>
            <a:r>
              <a:rPr lang="en-US" dirty="0"/>
              <a:t>74</a:t>
            </a:r>
          </a:p>
          <a:p>
            <a:r>
              <a:rPr lang="en-US" dirty="0"/>
              <a:t>https://</a:t>
            </a:r>
            <a:r>
              <a:rPr lang="en-US" dirty="0" err="1"/>
              <a:t>scholar.google.com</a:t>
            </a:r>
            <a:r>
              <a:rPr lang="en-US" dirty="0"/>
              <a:t>/</a:t>
            </a:r>
            <a:r>
              <a:rPr lang="en-US" dirty="0" err="1"/>
              <a:t>scholar_lookup?journal</a:t>
            </a:r>
            <a:r>
              <a:rPr lang="en-US" dirty="0"/>
              <a:t>=</a:t>
            </a:r>
            <a:r>
              <a:rPr lang="en-US" dirty="0" err="1"/>
              <a:t>Eur+Respir+J&amp;title</a:t>
            </a:r>
            <a:r>
              <a:rPr lang="en-US" dirty="0"/>
              <a:t>=Results+of+non-invasive+ventilation+in+patients+with+acute+hypercapnic+ventilatory+failure+and+obesity+hypoventilation+syndrome+(OHS)&amp;author=</a:t>
            </a:r>
            <a:r>
              <a:rPr lang="en-US" dirty="0" err="1"/>
              <a:t>JF+Sanchez+Gomez&amp;author</a:t>
            </a:r>
            <a:r>
              <a:rPr lang="en-US" dirty="0"/>
              <a:t>=</a:t>
            </a:r>
            <a:r>
              <a:rPr lang="en-US" dirty="0" err="1"/>
              <a:t>A+Pacheco&amp;author</a:t>
            </a:r>
            <a:r>
              <a:rPr lang="en-US" dirty="0"/>
              <a:t>=</a:t>
            </a:r>
            <a:r>
              <a:rPr lang="en-US" dirty="0" err="1"/>
              <a:t>G+Zamora&amp;author</a:t>
            </a:r>
            <a:r>
              <a:rPr lang="en-US" dirty="0"/>
              <a:t>=</a:t>
            </a:r>
            <a:r>
              <a:rPr lang="en-US" dirty="0" err="1"/>
              <a:t>JM+Benitez+Moya&amp;author</a:t>
            </a:r>
            <a:r>
              <a:rPr lang="en-US" dirty="0"/>
              <a:t>=</a:t>
            </a:r>
            <a:r>
              <a:rPr lang="en-US" dirty="0" err="1"/>
              <a:t>A+Valido+Morales&amp;volume</a:t>
            </a:r>
            <a:r>
              <a:rPr lang="en-US" dirty="0"/>
              <a:t>=40&amp;publication_year=2012&amp;pages=2042&amp;</a:t>
            </a:r>
          </a:p>
        </p:txBody>
      </p:sp>
      <p:sp>
        <p:nvSpPr>
          <p:cNvPr id="4" name="Slide Number Placeholder 3"/>
          <p:cNvSpPr>
            <a:spLocks noGrp="1"/>
          </p:cNvSpPr>
          <p:nvPr>
            <p:ph type="sldNum" sz="quarter" idx="5"/>
          </p:nvPr>
        </p:nvSpPr>
        <p:spPr/>
        <p:txBody>
          <a:bodyPr/>
          <a:lstStyle/>
          <a:p>
            <a:fld id="{6741A61A-74B6-D548-8F66-DDC3192B23D6}" type="slidenum">
              <a:rPr lang="en-US" smtClean="0"/>
              <a:t>125</a:t>
            </a:fld>
            <a:endParaRPr lang="en-US"/>
          </a:p>
        </p:txBody>
      </p:sp>
    </p:spTree>
    <p:extLst>
      <p:ext uri="{BB962C8B-B14F-4D97-AF65-F5344CB8AC3E}">
        <p14:creationId xmlns:p14="http://schemas.microsoft.com/office/powerpoint/2010/main" val="9179071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From Nunn and Lamb’s</a:t>
            </a:r>
          </a:p>
        </p:txBody>
      </p:sp>
      <p:sp>
        <p:nvSpPr>
          <p:cNvPr id="4" name="Slide Number Placeholder 3"/>
          <p:cNvSpPr>
            <a:spLocks noGrp="1"/>
          </p:cNvSpPr>
          <p:nvPr>
            <p:ph type="sldNum" sz="quarter" idx="5"/>
          </p:nvPr>
        </p:nvSpPr>
        <p:spPr/>
        <p:txBody>
          <a:bodyPr/>
          <a:lstStyle/>
          <a:p>
            <a:fld id="{6741A61A-74B6-D548-8F66-DDC3192B23D6}" type="slidenum">
              <a:rPr lang="en-US" smtClean="0"/>
              <a:t>14</a:t>
            </a:fld>
            <a:endParaRPr lang="en-US"/>
          </a:p>
        </p:txBody>
      </p:sp>
    </p:spTree>
    <p:extLst>
      <p:ext uri="{BB962C8B-B14F-4D97-AF65-F5344CB8AC3E}">
        <p14:creationId xmlns:p14="http://schemas.microsoft.com/office/powerpoint/2010/main" val="2264027973"/>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Hollier CA, Harmer AR, Maxwell LJ, et al. Moderate concentrations of supplemental oxygen worsen hypercapnia  in obesity hypoventilation syndrome: a </a:t>
            </a:r>
            <a:r>
              <a:rPr lang="en-US" dirty="0" err="1"/>
              <a:t>randomised</a:t>
            </a:r>
            <a:r>
              <a:rPr lang="en-US" dirty="0"/>
              <a:t> crossover study. Thorax 2014; 69: 346–353.</a:t>
            </a:r>
          </a:p>
          <a:p>
            <a:r>
              <a:rPr lang="en-US" dirty="0"/>
              <a:t> https://</a:t>
            </a:r>
            <a:r>
              <a:rPr lang="en-US" dirty="0" err="1"/>
              <a:t>thorax.bmj.com</a:t>
            </a:r>
            <a:r>
              <a:rPr lang="en-US" dirty="0"/>
              <a:t>/content/69/4/346</a:t>
            </a:r>
          </a:p>
          <a:p>
            <a:r>
              <a:rPr lang="en-US" dirty="0"/>
              <a:t>https://</a:t>
            </a:r>
            <a:r>
              <a:rPr lang="en-US" dirty="0" err="1"/>
              <a:t>www.sciencedirect.com</a:t>
            </a:r>
            <a:r>
              <a:rPr lang="en-US" dirty="0"/>
              <a:t>/science/article/abs/</a:t>
            </a:r>
            <a:r>
              <a:rPr lang="en-US" dirty="0" err="1"/>
              <a:t>pii</a:t>
            </a:r>
            <a:r>
              <a:rPr lang="en-US" dirty="0"/>
              <a:t>/S0012369211602250 </a:t>
            </a:r>
          </a:p>
          <a:p>
            <a:endParaRPr lang="en-US" dirty="0"/>
          </a:p>
          <a:p>
            <a:endParaRPr lang="en-US" dirty="0"/>
          </a:p>
          <a:p>
            <a:endParaRPr lang="en-US" dirty="0"/>
          </a:p>
          <a:p>
            <a:r>
              <a:rPr lang="en-US" dirty="0"/>
              <a:t>Inclusions for HSAT</a:t>
            </a:r>
          </a:p>
          <a:p>
            <a:endParaRPr lang="en-US" dirty="0"/>
          </a:p>
          <a:p>
            <a:r>
              <a:rPr lang="en-US" dirty="0"/>
              <a:t>In CHF: </a:t>
            </a:r>
            <a:r>
              <a:rPr lang="en-US" sz="1200" b="0" i="0" kern="1200" dirty="0">
                <a:solidFill>
                  <a:schemeClr val="tx1"/>
                </a:solidFill>
                <a:effectLst/>
                <a:latin typeface="+mn-lt"/>
                <a:ea typeface="+mn-ea"/>
                <a:cs typeface="+mn-cs"/>
              </a:rPr>
              <a:t> ’medically stabilized, euvolemic, weaned off supplemental oxygen, and receiving a stable diuretic regimen on which they would be discharged. Exclusion criteria were as follows: current treatment for sleep apnea; oxygen use; right-sided heart failure without left-sided failure; systolic blood pressure less than 80 mm Hg; COPD exacerbation; status post–heart transplant or implantation of a left ventricular assist device; chronic hemodialysis; or uncorrected valvular heart disease. Patients could not be receiving standing sedative-hypnotic medication while in the hospital, and, specifically, patients could not take any sedative-hypnotic medication on the night of the sleep recordings.’</a:t>
            </a:r>
            <a:endParaRPr lang="en-US" dirty="0"/>
          </a:p>
        </p:txBody>
      </p:sp>
      <p:sp>
        <p:nvSpPr>
          <p:cNvPr id="4" name="Slide Number Placeholder 3"/>
          <p:cNvSpPr>
            <a:spLocks noGrp="1"/>
          </p:cNvSpPr>
          <p:nvPr>
            <p:ph type="sldNum" sz="quarter" idx="5"/>
          </p:nvPr>
        </p:nvSpPr>
        <p:spPr/>
        <p:txBody>
          <a:bodyPr/>
          <a:lstStyle/>
          <a:p>
            <a:fld id="{6741A61A-74B6-D548-8F66-DDC3192B23D6}" type="slidenum">
              <a:rPr lang="en-US" smtClean="0"/>
              <a:t>127</a:t>
            </a:fld>
            <a:endParaRPr lang="en-US"/>
          </a:p>
        </p:txBody>
      </p:sp>
    </p:spTree>
    <p:extLst>
      <p:ext uri="{BB962C8B-B14F-4D97-AF65-F5344CB8AC3E}">
        <p14:creationId xmlns:p14="http://schemas.microsoft.com/office/powerpoint/2010/main" val="3116891324"/>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r>
              <a:rPr lang="en-US" dirty="0"/>
              <a:t>Observational studies; </a:t>
            </a:r>
          </a:p>
          <a:p>
            <a:r>
              <a:rPr lang="en-US" dirty="0"/>
              <a:t>https://</a:t>
            </a:r>
            <a:r>
              <a:rPr lang="en-US" dirty="0" err="1"/>
              <a:t>pubmed.ncbi.nlm.nih.gov</a:t>
            </a:r>
            <a:r>
              <a:rPr lang="en-US" dirty="0"/>
              <a:t>/17953247/ N=105 patients – bypass</a:t>
            </a:r>
          </a:p>
          <a:p>
            <a:r>
              <a:rPr lang="en-US" sz="1200" b="0" i="0" kern="1200" dirty="0">
                <a:solidFill>
                  <a:schemeClr val="tx1"/>
                </a:solidFill>
                <a:effectLst/>
                <a:latin typeface="+mn-lt"/>
                <a:ea typeface="+mn-ea"/>
                <a:cs typeface="+mn-cs"/>
              </a:rPr>
              <a:t>At 1 year after RYGBP, patients presented significant weight loss and improvement of hypoxemia (from 73.3 +/- 10.6 to 90.5 +/- 11.5, P = 0.000), hypercarbia (from 44.5 +/- 5.7 to 40.6 +/- 4.9, P = 0.005), and in </a:t>
            </a:r>
            <a:r>
              <a:rPr lang="en-US" sz="1200" b="0" i="0" kern="1200" dirty="0" err="1">
                <a:solidFill>
                  <a:schemeClr val="tx1"/>
                </a:solidFill>
                <a:effectLst/>
                <a:latin typeface="+mn-lt"/>
                <a:ea typeface="+mn-ea"/>
                <a:cs typeface="+mn-cs"/>
              </a:rPr>
              <a:t>spirometric</a:t>
            </a:r>
            <a:r>
              <a:rPr lang="en-US" sz="1200" b="0" i="0" kern="1200" dirty="0">
                <a:solidFill>
                  <a:schemeClr val="tx1"/>
                </a:solidFill>
                <a:effectLst/>
                <a:latin typeface="+mn-lt"/>
                <a:ea typeface="+mn-ea"/>
                <a:cs typeface="+mn-cs"/>
              </a:rPr>
              <a:t> (P = 0.004) and polysomnographic results (P = 0.001). CPAP-BiPAP treatment after weight loss was necessary in only 14% of patients (P = 0.001).</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https://</a:t>
            </a:r>
            <a:r>
              <a:rPr lang="en-US" sz="1200" b="0" i="0" kern="1200" dirty="0" err="1">
                <a:solidFill>
                  <a:schemeClr val="tx1"/>
                </a:solidFill>
                <a:effectLst/>
                <a:latin typeface="+mn-lt"/>
                <a:ea typeface="+mn-ea"/>
                <a:cs typeface="+mn-cs"/>
              </a:rPr>
              <a:t>pubmed.ncbi.nlm.nih.gov</a:t>
            </a:r>
            <a:r>
              <a:rPr lang="en-US" sz="1200" b="0" i="0" kern="1200" dirty="0">
                <a:solidFill>
                  <a:schemeClr val="tx1"/>
                </a:solidFill>
                <a:effectLst/>
                <a:latin typeface="+mn-lt"/>
                <a:ea typeface="+mn-ea"/>
                <a:cs typeface="+mn-cs"/>
              </a:rPr>
              <a:t>/15603656/ N= 30 patients  band gastroplasty</a:t>
            </a:r>
          </a:p>
          <a:p>
            <a:r>
              <a:rPr lang="en-US" sz="1200" b="0" i="0" kern="1200" dirty="0">
                <a:solidFill>
                  <a:schemeClr val="tx1"/>
                </a:solidFill>
                <a:effectLst/>
                <a:latin typeface="+mn-lt"/>
                <a:ea typeface="+mn-ea"/>
                <a:cs typeface="+mn-cs"/>
              </a:rPr>
              <a:t>Evidence of pulmonary disease was absent in all patients 1 year after surgery. Forced vital capacity, inspiratory and expiratory forces, tidal volume, </a:t>
            </a:r>
            <a:r>
              <a:rPr lang="en-US" sz="1200" b="0" i="0" kern="1200" dirty="0" err="1">
                <a:solidFill>
                  <a:schemeClr val="tx1"/>
                </a:solidFill>
                <a:effectLst/>
                <a:latin typeface="+mn-lt"/>
                <a:ea typeface="+mn-ea"/>
                <a:cs typeface="+mn-cs"/>
              </a:rPr>
              <a:t>SaO</a:t>
            </a:r>
            <a:r>
              <a:rPr lang="en-US" sz="1200" b="0" i="0" kern="1200" dirty="0">
                <a:solidFill>
                  <a:schemeClr val="tx1"/>
                </a:solidFill>
                <a:effectLst/>
                <a:latin typeface="+mn-lt"/>
                <a:ea typeface="+mn-ea"/>
                <a:cs typeface="+mn-cs"/>
              </a:rPr>
              <a:t>(2), and </a:t>
            </a:r>
            <a:r>
              <a:rPr lang="en-US" sz="1200" b="0" i="0" kern="1200" dirty="0" err="1">
                <a:solidFill>
                  <a:schemeClr val="tx1"/>
                </a:solidFill>
                <a:effectLst/>
                <a:latin typeface="+mn-lt"/>
                <a:ea typeface="+mn-ea"/>
                <a:cs typeface="+mn-cs"/>
              </a:rPr>
              <a:t>PaCO</a:t>
            </a:r>
            <a:r>
              <a:rPr lang="en-US" sz="1200" b="0" i="0" kern="1200" dirty="0">
                <a:solidFill>
                  <a:schemeClr val="tx1"/>
                </a:solidFill>
                <a:effectLst/>
                <a:latin typeface="+mn-lt"/>
                <a:ea typeface="+mn-ea"/>
                <a:cs typeface="+mn-cs"/>
              </a:rPr>
              <a:t>(2) significantly improved after weight reduction.</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https://</a:t>
            </a:r>
            <a:r>
              <a:rPr lang="en-US" sz="1200" b="0" i="0" kern="1200" dirty="0" err="1">
                <a:solidFill>
                  <a:schemeClr val="tx1"/>
                </a:solidFill>
                <a:effectLst/>
                <a:latin typeface="+mn-lt"/>
                <a:ea typeface="+mn-ea"/>
                <a:cs typeface="+mn-cs"/>
              </a:rPr>
              <a:t>pubmed.ncbi.nlm.nih.gov</a:t>
            </a:r>
            <a:r>
              <a:rPr lang="en-US" sz="1200" b="0" i="0" kern="1200" dirty="0">
                <a:solidFill>
                  <a:schemeClr val="tx1"/>
                </a:solidFill>
                <a:effectLst/>
                <a:latin typeface="+mn-lt"/>
                <a:ea typeface="+mn-ea"/>
                <a:cs typeface="+mn-cs"/>
              </a:rPr>
              <a:t>/2503905/ n = 29</a:t>
            </a:r>
          </a:p>
          <a:p>
            <a:r>
              <a:rPr lang="en-US" sz="1200" b="0" i="0" kern="1200" dirty="0">
                <a:solidFill>
                  <a:schemeClr val="tx1"/>
                </a:solidFill>
                <a:effectLst/>
                <a:latin typeface="+mn-lt"/>
                <a:ea typeface="+mn-ea"/>
                <a:cs typeface="+mn-cs"/>
              </a:rPr>
              <a:t> After weight loss had been induced the smokers showed mild hyperinflation and air trapping. Resting arterial blood gas tensions improved, with a rise in arterial oxygen tension from 10.63 to 13.02 kPa and a fall in arterial carbon dioxide tension from 5.20 to 4.64 kPa. There was no correlation between weight loss and the changes in blood gas tensions or lung volumes.</a:t>
            </a:r>
          </a:p>
          <a:p>
            <a:endParaRPr lang="en-US" sz="1200" b="0" i="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6741A61A-74B6-D548-8F66-DDC3192B23D6}" type="slidenum">
              <a:rPr lang="en-US" smtClean="0"/>
              <a:t>128</a:t>
            </a:fld>
            <a:endParaRPr lang="en-US"/>
          </a:p>
        </p:txBody>
      </p:sp>
    </p:spTree>
    <p:extLst>
      <p:ext uri="{BB962C8B-B14F-4D97-AF65-F5344CB8AC3E}">
        <p14:creationId xmlns:p14="http://schemas.microsoft.com/office/powerpoint/2010/main" val="2538954290"/>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741A61A-74B6-D548-8F66-DDC3192B23D6}" type="slidenum">
              <a:rPr lang="en-US" smtClean="0"/>
              <a:t>129</a:t>
            </a:fld>
            <a:endParaRPr lang="en-US"/>
          </a:p>
        </p:txBody>
      </p:sp>
    </p:spTree>
    <p:extLst>
      <p:ext uri="{BB962C8B-B14F-4D97-AF65-F5344CB8AC3E}">
        <p14:creationId xmlns:p14="http://schemas.microsoft.com/office/powerpoint/2010/main" val="3236860149"/>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6741A61A-74B6-D548-8F66-DDC3192B23D6}" type="slidenum">
              <a:rPr lang="en-US" smtClean="0"/>
              <a:t>130</a:t>
            </a:fld>
            <a:endParaRPr lang="en-US"/>
          </a:p>
        </p:txBody>
      </p:sp>
    </p:spTree>
    <p:extLst>
      <p:ext uri="{BB962C8B-B14F-4D97-AF65-F5344CB8AC3E}">
        <p14:creationId xmlns:p14="http://schemas.microsoft.com/office/powerpoint/2010/main" val="1638770222"/>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 Furthermore, hypercapnia alone can induce sympathetic activation and BP elevations.46,47</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46. https://</a:t>
            </a:r>
            <a:r>
              <a:rPr lang="en-US" sz="1200" kern="1200" dirty="0" err="1">
                <a:solidFill>
                  <a:schemeClr val="tx1"/>
                </a:solidFill>
                <a:effectLst/>
                <a:latin typeface="+mn-lt"/>
                <a:ea typeface="+mn-ea"/>
                <a:cs typeface="+mn-cs"/>
              </a:rPr>
              <a:t>www.tandfonline.com</a:t>
            </a: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doi</a:t>
            </a:r>
            <a:r>
              <a:rPr lang="en-US" sz="1200" kern="1200" dirty="0">
                <a:solidFill>
                  <a:schemeClr val="tx1"/>
                </a:solidFill>
                <a:effectLst/>
                <a:latin typeface="+mn-lt"/>
                <a:ea typeface="+mn-ea"/>
                <a:cs typeface="+mn-cs"/>
              </a:rPr>
              <a:t>/abs/10.3109/10641968809075998 – general physiology</a:t>
            </a:r>
          </a:p>
          <a:p>
            <a:r>
              <a:rPr lang="en-US" sz="1200" kern="1200" dirty="0">
                <a:solidFill>
                  <a:schemeClr val="tx1"/>
                </a:solidFill>
                <a:effectLst/>
                <a:latin typeface="+mn-lt"/>
                <a:ea typeface="+mn-ea"/>
                <a:cs typeface="+mn-cs"/>
              </a:rPr>
              <a:t>47. https://</a:t>
            </a:r>
            <a:r>
              <a:rPr lang="en-US" sz="1200" kern="1200" dirty="0" err="1">
                <a:solidFill>
                  <a:schemeClr val="tx1"/>
                </a:solidFill>
                <a:effectLst/>
                <a:latin typeface="+mn-lt"/>
                <a:ea typeface="+mn-ea"/>
                <a:cs typeface="+mn-cs"/>
              </a:rPr>
              <a:t>erj.ersjournals.com</a:t>
            </a:r>
            <a:r>
              <a:rPr lang="en-US" sz="1200" kern="1200" dirty="0">
                <a:solidFill>
                  <a:schemeClr val="tx1"/>
                </a:solidFill>
                <a:effectLst/>
                <a:latin typeface="+mn-lt"/>
                <a:ea typeface="+mn-ea"/>
                <a:cs typeface="+mn-cs"/>
              </a:rPr>
              <a:t>/content/35/1/132 – specifically in OSA-COPD overlap</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37-41</a:t>
            </a:r>
          </a:p>
          <a:p>
            <a:r>
              <a:rPr lang="en-US" sz="1200" kern="1200" dirty="0">
                <a:solidFill>
                  <a:schemeClr val="tx1"/>
                </a:solidFill>
                <a:effectLst/>
                <a:latin typeface="+mn-lt"/>
                <a:ea typeface="+mn-ea"/>
                <a:cs typeface="+mn-cs"/>
              </a:rPr>
              <a:t>37 37. Lopez-Acevedo MN, Torres-Palacios A, Elena Ocasio-</a:t>
            </a:r>
            <a:r>
              <a:rPr lang="en-US" sz="1200" kern="1200" dirty="0" err="1">
                <a:solidFill>
                  <a:schemeClr val="tx1"/>
                </a:solidFill>
                <a:effectLst/>
                <a:latin typeface="+mn-lt"/>
                <a:ea typeface="+mn-ea"/>
                <a:cs typeface="+mn-cs"/>
              </a:rPr>
              <a:t>Tascon</a:t>
            </a:r>
            <a:r>
              <a:rPr lang="en-US" sz="1200" kern="1200" dirty="0">
                <a:solidFill>
                  <a:schemeClr val="tx1"/>
                </a:solidFill>
                <a:effectLst/>
                <a:latin typeface="+mn-lt"/>
                <a:ea typeface="+mn-ea"/>
                <a:cs typeface="+mn-cs"/>
              </a:rPr>
              <a:t> M, Campos-Santiago Z, Rodriguez-Cintron W. Overlap syndrome: </a:t>
            </a:r>
            <a:r>
              <a:rPr lang="en-US" sz="1200" kern="1200" dirty="0" err="1">
                <a:solidFill>
                  <a:schemeClr val="tx1"/>
                </a:solidFill>
                <a:effectLst/>
                <a:latin typeface="+mn-lt"/>
                <a:ea typeface="+mn-ea"/>
                <a:cs typeface="+mn-cs"/>
              </a:rPr>
              <a:t>anindication</a:t>
            </a:r>
            <a:r>
              <a:rPr lang="en-US" sz="1200" kern="1200" dirty="0">
                <a:solidFill>
                  <a:schemeClr val="tx1"/>
                </a:solidFill>
                <a:effectLst/>
                <a:latin typeface="+mn-lt"/>
                <a:ea typeface="+mn-ea"/>
                <a:cs typeface="+mn-cs"/>
              </a:rPr>
              <a:t> for sleep studies?: a pilot study. Sleep Breath. 2009;13(4): 409-413. </a:t>
            </a:r>
            <a:r>
              <a:rPr lang="en-US" sz="1200" kern="1200" dirty="0" err="1">
                <a:solidFill>
                  <a:schemeClr val="tx1"/>
                </a:solidFill>
                <a:effectLst/>
                <a:latin typeface="+mn-lt"/>
                <a:ea typeface="+mn-ea"/>
                <a:cs typeface="+mn-cs"/>
              </a:rPr>
              <a:t>chestjournal</a:t>
            </a:r>
            <a:r>
              <a:rPr lang="en-US" sz="1200" kern="1200" dirty="0">
                <a:solidFill>
                  <a:schemeClr val="tx1"/>
                </a:solidFill>
                <a:effectLst/>
                <a:latin typeface="+mn-lt"/>
                <a:ea typeface="+mn-ea"/>
                <a:cs typeface="+mn-cs"/>
              </a:rPr>
              <a:t>.</a:t>
            </a:r>
          </a:p>
          <a:p>
            <a:r>
              <a:rPr lang="en-US" sz="1200" kern="1200" dirty="0">
                <a:solidFill>
                  <a:schemeClr val="tx1"/>
                </a:solidFill>
                <a:effectLst/>
                <a:latin typeface="+mn-lt"/>
                <a:ea typeface="+mn-ea"/>
                <a:cs typeface="+mn-cs"/>
              </a:rPr>
              <a:t>38 38. Soler X, </a:t>
            </a:r>
            <a:r>
              <a:rPr lang="en-US" sz="1200" kern="1200" dirty="0" err="1">
                <a:solidFill>
                  <a:schemeClr val="tx1"/>
                </a:solidFill>
                <a:effectLst/>
                <a:latin typeface="+mn-lt"/>
                <a:ea typeface="+mn-ea"/>
                <a:cs typeface="+mn-cs"/>
              </a:rPr>
              <a:t>Gaio</a:t>
            </a:r>
            <a:r>
              <a:rPr lang="en-US" sz="1200" kern="1200" dirty="0">
                <a:solidFill>
                  <a:schemeClr val="tx1"/>
                </a:solidFill>
                <a:effectLst/>
                <a:latin typeface="+mn-lt"/>
                <a:ea typeface="+mn-ea"/>
                <a:cs typeface="+mn-cs"/>
              </a:rPr>
              <a:t> E, Powell FL, et al. High prevalence of obstructive sleep apnea in patients with moderate to severe chronic obstructive pulmonary disease. Ann Am </a:t>
            </a:r>
            <a:r>
              <a:rPr lang="en-US" sz="1200" kern="1200" dirty="0" err="1">
                <a:solidFill>
                  <a:schemeClr val="tx1"/>
                </a:solidFill>
                <a:effectLst/>
                <a:latin typeface="+mn-lt"/>
                <a:ea typeface="+mn-ea"/>
                <a:cs typeface="+mn-cs"/>
              </a:rPr>
              <a:t>Thorac</a:t>
            </a:r>
            <a:r>
              <a:rPr lang="en-US" sz="1200" kern="1200" dirty="0">
                <a:solidFill>
                  <a:schemeClr val="tx1"/>
                </a:solidFill>
                <a:effectLst/>
                <a:latin typeface="+mn-lt"/>
                <a:ea typeface="+mn-ea"/>
                <a:cs typeface="+mn-cs"/>
              </a:rPr>
              <a:t> Soc. 2015;12(8):1219-1225.</a:t>
            </a:r>
          </a:p>
          <a:p>
            <a:r>
              <a:rPr lang="en-US" sz="1200" kern="1200" dirty="0">
                <a:solidFill>
                  <a:schemeClr val="tx1"/>
                </a:solidFill>
                <a:effectLst/>
                <a:latin typeface="+mn-lt"/>
                <a:ea typeface="+mn-ea"/>
                <a:cs typeface="+mn-cs"/>
              </a:rPr>
              <a:t>39. 39. Sanders MH, Newman AB, Haggerty CL, et al. Sleep and </a:t>
            </a:r>
            <a:r>
              <a:rPr lang="en-US" sz="1200" kern="1200" dirty="0" err="1">
                <a:solidFill>
                  <a:schemeClr val="tx1"/>
                </a:solidFill>
                <a:effectLst/>
                <a:latin typeface="+mn-lt"/>
                <a:ea typeface="+mn-ea"/>
                <a:cs typeface="+mn-cs"/>
              </a:rPr>
              <a:t>sleepdisordered</a:t>
            </a:r>
            <a:r>
              <a:rPr lang="en-US" sz="1200" kern="1200" dirty="0">
                <a:solidFill>
                  <a:schemeClr val="tx1"/>
                </a:solidFill>
                <a:effectLst/>
                <a:latin typeface="+mn-lt"/>
                <a:ea typeface="+mn-ea"/>
                <a:cs typeface="+mn-cs"/>
              </a:rPr>
              <a:t> breathing in adults with predominantly mild obstructive airway disease. Am J Respir Crit Care Med. 2003;167(1):7-14.</a:t>
            </a:r>
          </a:p>
          <a:p>
            <a:r>
              <a:rPr lang="en-US" sz="1200" kern="1200" dirty="0">
                <a:solidFill>
                  <a:schemeClr val="tx1"/>
                </a:solidFill>
                <a:effectLst/>
                <a:latin typeface="+mn-lt"/>
                <a:ea typeface="+mn-ea"/>
                <a:cs typeface="+mn-cs"/>
              </a:rPr>
              <a:t>40 40. Owens RL, Malhotra A. Sleep-disordered breathing and COPD: the overlap syndrome. Respir Care. 2010;55(10):1333-1344; discussion 1344-1336.</a:t>
            </a:r>
          </a:p>
          <a:p>
            <a:r>
              <a:rPr lang="en-US" sz="1200" kern="1200" dirty="0">
                <a:solidFill>
                  <a:schemeClr val="tx1"/>
                </a:solidFill>
                <a:effectLst/>
                <a:latin typeface="+mn-lt"/>
                <a:ea typeface="+mn-ea"/>
                <a:cs typeface="+mn-cs"/>
              </a:rPr>
              <a:t>41. 41. Marin JM, Soriano JB, Carrizo SJ, </a:t>
            </a:r>
            <a:r>
              <a:rPr lang="en-US" sz="1200" kern="1200" dirty="0" err="1">
                <a:solidFill>
                  <a:schemeClr val="tx1"/>
                </a:solidFill>
                <a:effectLst/>
                <a:latin typeface="+mn-lt"/>
                <a:ea typeface="+mn-ea"/>
                <a:cs typeface="+mn-cs"/>
              </a:rPr>
              <a:t>Boldova</a:t>
            </a:r>
            <a:r>
              <a:rPr lang="en-US" sz="1200" kern="1200" dirty="0">
                <a:solidFill>
                  <a:schemeClr val="tx1"/>
                </a:solidFill>
                <a:effectLst/>
                <a:latin typeface="+mn-lt"/>
                <a:ea typeface="+mn-ea"/>
                <a:cs typeface="+mn-cs"/>
              </a:rPr>
              <a:t> A, Celli BR. Outcomes in patients with chronic obstructive pulmonary disease and</a:t>
            </a:r>
          </a:p>
          <a:p>
            <a:r>
              <a:rPr lang="en-US" sz="1200" kern="1200" dirty="0">
                <a:solidFill>
                  <a:schemeClr val="tx1"/>
                </a:solidFill>
                <a:effectLst/>
                <a:latin typeface="+mn-lt"/>
                <a:ea typeface="+mn-ea"/>
                <a:cs typeface="+mn-cs"/>
              </a:rPr>
              <a:t>obstructive sleep apnea: the overlap syndrome. Am J Respir Crit Care Med. 2010;182(3):325-331.</a:t>
            </a: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6741A61A-74B6-D548-8F66-DDC3192B23D6}" type="slidenum">
              <a:rPr lang="en-US" smtClean="0"/>
              <a:t>131</a:t>
            </a:fld>
            <a:endParaRPr lang="en-US"/>
          </a:p>
        </p:txBody>
      </p:sp>
    </p:spTree>
    <p:extLst>
      <p:ext uri="{BB962C8B-B14F-4D97-AF65-F5344CB8AC3E}">
        <p14:creationId xmlns:p14="http://schemas.microsoft.com/office/powerpoint/2010/main" val="2408885526"/>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Is the comorbidity profile of patients diagnosed with OHS known? Does it differ from OSA/COPD overlap?</a:t>
            </a:r>
          </a:p>
          <a:p>
            <a:r>
              <a:rPr lang="en-US" sz="1200" kern="1200" dirty="0">
                <a:solidFill>
                  <a:schemeClr val="tx1"/>
                </a:solidFill>
                <a:effectLst/>
                <a:latin typeface="+mn-lt"/>
                <a:ea typeface="+mn-ea"/>
                <a:cs typeface="+mn-cs"/>
              </a:rPr>
              <a:t>[ ] could do this relatively simply with </a:t>
            </a:r>
            <a:r>
              <a:rPr lang="en-US" sz="1200" kern="1200" dirty="0" err="1">
                <a:solidFill>
                  <a:schemeClr val="tx1"/>
                </a:solidFill>
                <a:effectLst/>
                <a:latin typeface="+mn-lt"/>
                <a:ea typeface="+mn-ea"/>
                <a:cs typeface="+mn-cs"/>
              </a:rPr>
              <a:t>TrinetX</a:t>
            </a:r>
            <a:r>
              <a:rPr lang="en-US" sz="1200" kern="1200" dirty="0">
                <a:solidFill>
                  <a:schemeClr val="tx1"/>
                </a:solidFill>
                <a:effectLst/>
                <a:latin typeface="+mn-lt"/>
                <a:ea typeface="+mn-ea"/>
                <a:cs typeface="+mn-cs"/>
              </a:rPr>
              <a:t> database if it hasn’t been done (though OSA/COPD overlap might be difficult, as diagnostic codes might not be as reliable</a:t>
            </a:r>
          </a:p>
          <a:p>
            <a:endParaRPr lang="en-US" dirty="0"/>
          </a:p>
          <a:p>
            <a:endParaRPr lang="en-US" dirty="0"/>
          </a:p>
          <a:p>
            <a:r>
              <a:rPr lang="en-US" sz="1200" kern="1200" dirty="0" err="1">
                <a:solidFill>
                  <a:schemeClr val="tx1"/>
                </a:solidFill>
                <a:effectLst/>
                <a:latin typeface="+mn-lt"/>
                <a:ea typeface="+mn-ea"/>
                <a:cs typeface="+mn-cs"/>
              </a:rPr>
              <a:t>Resta</a:t>
            </a:r>
            <a:r>
              <a:rPr lang="en-US" sz="1200" kern="1200" dirty="0">
                <a:solidFill>
                  <a:schemeClr val="tx1"/>
                </a:solidFill>
                <a:effectLst/>
                <a:latin typeface="+mn-lt"/>
                <a:ea typeface="+mn-ea"/>
                <a:cs typeface="+mn-cs"/>
              </a:rPr>
              <a:t> O, </a:t>
            </a:r>
            <a:r>
              <a:rPr lang="en-US" sz="1200" kern="1200" dirty="0" err="1">
                <a:solidFill>
                  <a:schemeClr val="tx1"/>
                </a:solidFill>
                <a:effectLst/>
                <a:latin typeface="+mn-lt"/>
                <a:ea typeface="+mn-ea"/>
                <a:cs typeface="+mn-cs"/>
              </a:rPr>
              <a:t>Foschino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Barbaro</a:t>
            </a:r>
            <a:r>
              <a:rPr lang="en-US" sz="1200" kern="1200" dirty="0">
                <a:solidFill>
                  <a:schemeClr val="tx1"/>
                </a:solidFill>
                <a:effectLst/>
                <a:latin typeface="+mn-lt"/>
                <a:ea typeface="+mn-ea"/>
                <a:cs typeface="+mn-cs"/>
              </a:rPr>
              <a:t> MP, </a:t>
            </a:r>
            <a:r>
              <a:rPr lang="en-US" sz="1200" kern="1200" dirty="0" err="1">
                <a:solidFill>
                  <a:schemeClr val="tx1"/>
                </a:solidFill>
                <a:effectLst/>
                <a:latin typeface="+mn-lt"/>
                <a:ea typeface="+mn-ea"/>
                <a:cs typeface="+mn-cs"/>
              </a:rPr>
              <a:t>Brindicci</a:t>
            </a:r>
            <a:r>
              <a:rPr lang="en-US" sz="1200" kern="1200" dirty="0">
                <a:solidFill>
                  <a:schemeClr val="tx1"/>
                </a:solidFill>
                <a:effectLst/>
                <a:latin typeface="+mn-lt"/>
                <a:ea typeface="+mn-ea"/>
                <a:cs typeface="+mn-cs"/>
              </a:rPr>
              <a:t> C, </a:t>
            </a:r>
            <a:r>
              <a:rPr lang="en-US" sz="1200" kern="1200" dirty="0" err="1">
                <a:solidFill>
                  <a:schemeClr val="tx1"/>
                </a:solidFill>
                <a:effectLst/>
                <a:latin typeface="+mn-lt"/>
                <a:ea typeface="+mn-ea"/>
                <a:cs typeface="+mn-cs"/>
              </a:rPr>
              <a:t>Nocerino</a:t>
            </a:r>
            <a:r>
              <a:rPr lang="en-US" sz="1200" kern="1200" dirty="0">
                <a:solidFill>
                  <a:schemeClr val="tx1"/>
                </a:solidFill>
                <a:effectLst/>
                <a:latin typeface="+mn-lt"/>
                <a:ea typeface="+mn-ea"/>
                <a:cs typeface="+mn-cs"/>
              </a:rPr>
              <a:t> MC, </a:t>
            </a:r>
            <a:r>
              <a:rPr lang="en-US" sz="1200" kern="1200" dirty="0" err="1">
                <a:solidFill>
                  <a:schemeClr val="tx1"/>
                </a:solidFill>
                <a:effectLst/>
                <a:latin typeface="+mn-lt"/>
                <a:ea typeface="+mn-ea"/>
                <a:cs typeface="+mn-cs"/>
              </a:rPr>
              <a:t>Caratozzolo</a:t>
            </a:r>
            <a:r>
              <a:rPr lang="en-US" sz="1200" kern="1200" dirty="0">
                <a:solidFill>
                  <a:schemeClr val="tx1"/>
                </a:solidFill>
                <a:effectLst/>
                <a:latin typeface="+mn-lt"/>
                <a:ea typeface="+mn-ea"/>
                <a:cs typeface="+mn-cs"/>
              </a:rPr>
              <a:t> G, Carbonara M. Hypercapnia in overlap syndrome: possible determinant factors. Sleep Breath 2002;6:11–18.</a:t>
            </a:r>
          </a:p>
          <a:p>
            <a:r>
              <a:rPr lang="en-US" sz="1200" kern="1200" dirty="0">
                <a:solidFill>
                  <a:schemeClr val="tx1"/>
                </a:solidFill>
                <a:effectLst/>
                <a:latin typeface="+mn-lt"/>
                <a:ea typeface="+mn-ea"/>
                <a:cs typeface="+mn-cs"/>
              </a:rPr>
              <a:t> “In the comparison between overlap and OSA patients, the overlap group had a significantly higher PaCO2 (44.59 vs. 39.22 mm Hg; p &lt; 0.01), in the presence of a similar AHI (40.46 vs. 41.59/h). Comparing overlap to COPD patients, overlap showed a significantly higher PaCO2 value (44.59 vs. 39.63 mm Hg; p &lt; 0.005) and had significantly less severe obstructive impairment (FEV 162.93 vs. 47.31%; FEV1 /FVC ratio 66.71 vs. 59.25%; p &lt; 0.005).“” “In conclusion, the occurrence of hypercapnia in overlap patients is only partially explained by the combination of overweight and reduced respiratory function, supporting the hypothesis of a multifactorial genesis.”"</a:t>
            </a:r>
          </a:p>
          <a:p>
            <a:endParaRPr lang="en-US" dirty="0"/>
          </a:p>
        </p:txBody>
      </p:sp>
      <p:sp>
        <p:nvSpPr>
          <p:cNvPr id="4" name="Slide Number Placeholder 3"/>
          <p:cNvSpPr>
            <a:spLocks noGrp="1"/>
          </p:cNvSpPr>
          <p:nvPr>
            <p:ph type="sldNum" sz="quarter" idx="5"/>
          </p:nvPr>
        </p:nvSpPr>
        <p:spPr/>
        <p:txBody>
          <a:bodyPr/>
          <a:lstStyle/>
          <a:p>
            <a:fld id="{6741A61A-74B6-D548-8F66-DDC3192B23D6}" type="slidenum">
              <a:rPr lang="en-US" smtClean="0"/>
              <a:t>132</a:t>
            </a:fld>
            <a:endParaRPr lang="en-US"/>
          </a:p>
        </p:txBody>
      </p:sp>
    </p:spTree>
    <p:extLst>
      <p:ext uri="{BB962C8B-B14F-4D97-AF65-F5344CB8AC3E}">
        <p14:creationId xmlns:p14="http://schemas.microsoft.com/office/powerpoint/2010/main" val="3172746560"/>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741A61A-74B6-D548-8F66-DDC3192B23D6}" type="slidenum">
              <a:rPr lang="en-US" smtClean="0"/>
              <a:t>133</a:t>
            </a:fld>
            <a:endParaRPr lang="en-US"/>
          </a:p>
        </p:txBody>
      </p:sp>
    </p:spTree>
    <p:extLst>
      <p:ext uri="{BB962C8B-B14F-4D97-AF65-F5344CB8AC3E}">
        <p14:creationId xmlns:p14="http://schemas.microsoft.com/office/powerpoint/2010/main" val="2865317835"/>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COPD with hypoxemia but no OSA – no evidence for (or really against) nocturnal oxygen </a:t>
            </a:r>
            <a:r>
              <a:rPr lang="en-US" sz="1200" u="sng" kern="1200" dirty="0">
                <a:solidFill>
                  <a:schemeClr val="tx1"/>
                </a:solidFill>
                <a:effectLst/>
                <a:latin typeface="+mn-lt"/>
                <a:ea typeface="+mn-ea"/>
                <a:cs typeface="+mn-cs"/>
                <a:hlinkClick r:id="rId3"/>
              </a:rPr>
              <a:t>https://www.nejm.org/doi/full/10.1056/NEJMoa2013219</a:t>
            </a:r>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5"/>
          </p:nvPr>
        </p:nvSpPr>
        <p:spPr/>
        <p:txBody>
          <a:bodyPr/>
          <a:lstStyle/>
          <a:p>
            <a:fld id="{6741A61A-74B6-D548-8F66-DDC3192B23D6}" type="slidenum">
              <a:rPr lang="en-US" smtClean="0"/>
              <a:t>135</a:t>
            </a:fld>
            <a:endParaRPr lang="en-US"/>
          </a:p>
        </p:txBody>
      </p:sp>
    </p:spTree>
    <p:extLst>
      <p:ext uri="{BB962C8B-B14F-4D97-AF65-F5344CB8AC3E}">
        <p14:creationId xmlns:p14="http://schemas.microsoft.com/office/powerpoint/2010/main" val="3811536095"/>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From above citation: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t>
            </a:r>
            <a:r>
              <a:rPr lang="en-US" sz="1200" kern="1200" dirty="0">
                <a:solidFill>
                  <a:schemeClr val="tx1"/>
                </a:solidFill>
                <a:effectLst/>
                <a:latin typeface="+mn-lt"/>
                <a:ea typeface="+mn-ea"/>
                <a:cs typeface="+mn-cs"/>
              </a:rPr>
              <a:t>Chronic daytime hypercapnia would emerge if both the acute ventilatory compensation for transient nocturnal hypercapnia is compromised, as well as the bicarbonate excretion, as might be seen under condition of hypoxia (</a:t>
            </a:r>
            <a:r>
              <a:rPr lang="en-US" sz="1200" kern="1200" dirty="0" err="1">
                <a:solidFill>
                  <a:schemeClr val="tx1"/>
                </a:solidFill>
                <a:effectLst/>
                <a:latin typeface="+mn-lt"/>
                <a:ea typeface="+mn-ea"/>
                <a:cs typeface="+mn-cs"/>
              </a:rPr>
              <a:t>f.i</a:t>
            </a:r>
            <a:r>
              <a:rPr lang="en-US" sz="1200" kern="1200" dirty="0">
                <a:solidFill>
                  <a:schemeClr val="tx1"/>
                </a:solidFill>
                <a:effectLst/>
                <a:latin typeface="+mn-lt"/>
                <a:ea typeface="+mn-ea"/>
                <a:cs typeface="+mn-cs"/>
              </a:rPr>
              <a:t>. chest infection), diuretic therapy, or heart failure [170,178]. This makes both patient categories more susceptible to acute ventilatory failure [126]. Despite this, the diagnosis of overlap syndrome and of OHS appears to be often overlooked, especially in a clinical setting when dealing with the other illnesses of these patients [189].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subjects with chronic hypercapnia, there is an increased blood bicarbonate concentration, which may inhibit the ventilatory response to CO2 and decreases mouth occlusion pressure response during wakefulness and sleep [50]. When normocapnic, overlap patients can however have a normal or even enhanced ventilatory response to CO2 [51]. This is in contrast to the data on decreased hypercapnic (HCVR) and hypoxic (HVR) ventilatory response in OHS, as compared to obese, non-hypercapnic subjects [52].</a:t>
            </a: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Hypoxemia and hypercapnia are however less severe in patients with overlap than in patients with OHS [54].</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Effectively, daytime hypercapnia is more common in overlap syndrome as compared to simple OSA [23]. However, a correlation between hypercapnia and the frequency and duration of respiratory events during the night could not be observed [72,73].</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23 </a:t>
            </a:r>
            <a:r>
              <a:rPr lang="en-US" sz="1200" kern="1200" dirty="0">
                <a:solidFill>
                  <a:schemeClr val="tx1"/>
                </a:solidFill>
                <a:effectLst/>
                <a:latin typeface="+mn-lt"/>
                <a:ea typeface="+mn-ea"/>
                <a:cs typeface="+mn-cs"/>
              </a:rPr>
              <a:t>Bradley TD, Rutherford A, Lue F, </a:t>
            </a:r>
            <a:r>
              <a:rPr lang="en-US" sz="1200" kern="1200" dirty="0" err="1">
                <a:solidFill>
                  <a:schemeClr val="tx1"/>
                </a:solidFill>
                <a:effectLst/>
                <a:latin typeface="+mn-lt"/>
                <a:ea typeface="+mn-ea"/>
                <a:cs typeface="+mn-cs"/>
              </a:rPr>
              <a:t>Moldofsky</a:t>
            </a:r>
            <a:r>
              <a:rPr lang="en-US" sz="1200" kern="1200" dirty="0">
                <a:solidFill>
                  <a:schemeClr val="tx1"/>
                </a:solidFill>
                <a:effectLst/>
                <a:latin typeface="+mn-lt"/>
                <a:ea typeface="+mn-ea"/>
                <a:cs typeface="+mn-cs"/>
              </a:rPr>
              <a:t> H, Grossmann RF, </a:t>
            </a:r>
            <a:r>
              <a:rPr lang="en-US" sz="1200" kern="1200" dirty="0" err="1">
                <a:solidFill>
                  <a:schemeClr val="tx1"/>
                </a:solidFill>
                <a:effectLst/>
                <a:latin typeface="+mn-lt"/>
                <a:ea typeface="+mn-ea"/>
                <a:cs typeface="+mn-cs"/>
              </a:rPr>
              <a:t>Zamel</a:t>
            </a:r>
            <a:r>
              <a:rPr lang="en-US" sz="1200" kern="1200" dirty="0">
                <a:solidFill>
                  <a:schemeClr val="tx1"/>
                </a:solidFill>
                <a:effectLst/>
                <a:latin typeface="+mn-lt"/>
                <a:ea typeface="+mn-ea"/>
                <a:cs typeface="+mn-cs"/>
              </a:rPr>
              <a:t> N, Phillipson EA: Role of diffuse airway obstruction in the hypercapnia of obstructive apnea. Am Rev Respir Dis 1986, 134:920–924.</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50 </a:t>
            </a:r>
            <a:r>
              <a:rPr lang="en-US" sz="1200" kern="1200" dirty="0">
                <a:solidFill>
                  <a:schemeClr val="tx1"/>
                </a:solidFill>
                <a:effectLst/>
                <a:latin typeface="+mn-lt"/>
                <a:ea typeface="+mn-ea"/>
                <a:cs typeface="+mn-cs"/>
              </a:rPr>
              <a:t>Radwan L, </a:t>
            </a:r>
            <a:r>
              <a:rPr lang="en-US" sz="1200" kern="1200" dirty="0" err="1">
                <a:solidFill>
                  <a:schemeClr val="tx1"/>
                </a:solidFill>
                <a:effectLst/>
                <a:latin typeface="+mn-lt"/>
                <a:ea typeface="+mn-ea"/>
                <a:cs typeface="+mn-cs"/>
              </a:rPr>
              <a:t>Maszczyk</a:t>
            </a:r>
            <a:r>
              <a:rPr lang="en-US" sz="1200" kern="1200" dirty="0">
                <a:solidFill>
                  <a:schemeClr val="tx1"/>
                </a:solidFill>
                <a:effectLst/>
                <a:latin typeface="+mn-lt"/>
                <a:ea typeface="+mn-ea"/>
                <a:cs typeface="+mn-cs"/>
              </a:rPr>
              <a:t> Z, </a:t>
            </a:r>
            <a:r>
              <a:rPr lang="en-US" sz="1200" kern="1200" dirty="0" err="1">
                <a:solidFill>
                  <a:schemeClr val="tx1"/>
                </a:solidFill>
                <a:effectLst/>
                <a:latin typeface="+mn-lt"/>
                <a:ea typeface="+mn-ea"/>
                <a:cs typeface="+mn-cs"/>
              </a:rPr>
              <a:t>Koziorowski</a:t>
            </a:r>
            <a:r>
              <a:rPr lang="en-US" sz="1200" kern="1200" dirty="0">
                <a:solidFill>
                  <a:schemeClr val="tx1"/>
                </a:solidFill>
                <a:effectLst/>
                <a:latin typeface="+mn-lt"/>
                <a:ea typeface="+mn-ea"/>
                <a:cs typeface="+mn-cs"/>
              </a:rPr>
              <a:t> A, </a:t>
            </a:r>
            <a:r>
              <a:rPr lang="en-US" sz="1200" kern="1200" dirty="0" err="1">
                <a:solidFill>
                  <a:schemeClr val="tx1"/>
                </a:solidFill>
                <a:effectLst/>
                <a:latin typeface="+mn-lt"/>
                <a:ea typeface="+mn-ea"/>
                <a:cs typeface="+mn-cs"/>
              </a:rPr>
              <a:t>Koziej</a:t>
            </a:r>
            <a:r>
              <a:rPr lang="en-US" sz="1200" kern="1200" dirty="0">
                <a:solidFill>
                  <a:schemeClr val="tx1"/>
                </a:solidFill>
                <a:effectLst/>
                <a:latin typeface="+mn-lt"/>
                <a:ea typeface="+mn-ea"/>
                <a:cs typeface="+mn-cs"/>
              </a:rPr>
              <a:t> M, </a:t>
            </a:r>
            <a:r>
              <a:rPr lang="en-US" sz="1200" kern="1200" dirty="0" err="1">
                <a:solidFill>
                  <a:schemeClr val="tx1"/>
                </a:solidFill>
                <a:effectLst/>
                <a:latin typeface="+mn-lt"/>
                <a:ea typeface="+mn-ea"/>
                <a:cs typeface="+mn-cs"/>
              </a:rPr>
              <a:t>Cieslicki</a:t>
            </a:r>
            <a:r>
              <a:rPr lang="en-US" sz="1200" kern="1200" dirty="0">
                <a:solidFill>
                  <a:schemeClr val="tx1"/>
                </a:solidFill>
                <a:effectLst/>
                <a:latin typeface="+mn-lt"/>
                <a:ea typeface="+mn-ea"/>
                <a:cs typeface="+mn-cs"/>
              </a:rPr>
              <a:t> J, </a:t>
            </a:r>
            <a:r>
              <a:rPr lang="en-US" sz="1200" kern="1200" dirty="0" err="1">
                <a:solidFill>
                  <a:schemeClr val="tx1"/>
                </a:solidFill>
                <a:effectLst/>
                <a:latin typeface="+mn-lt"/>
                <a:ea typeface="+mn-ea"/>
                <a:cs typeface="+mn-cs"/>
              </a:rPr>
              <a:t>Sliwinski</a:t>
            </a:r>
            <a:r>
              <a:rPr lang="en-US" sz="1200" kern="1200" dirty="0">
                <a:solidFill>
                  <a:schemeClr val="tx1"/>
                </a:solidFill>
                <a:effectLst/>
                <a:latin typeface="+mn-lt"/>
                <a:ea typeface="+mn-ea"/>
                <a:cs typeface="+mn-cs"/>
              </a:rPr>
              <a:t> P, Zielinski J: Control of breathing in obstructive sleep </a:t>
            </a:r>
            <a:r>
              <a:rPr lang="en-US" sz="1200" kern="1200" dirty="0" err="1">
                <a:solidFill>
                  <a:schemeClr val="tx1"/>
                </a:solidFill>
                <a:effectLst/>
                <a:latin typeface="+mn-lt"/>
                <a:ea typeface="+mn-ea"/>
                <a:cs typeface="+mn-cs"/>
              </a:rPr>
              <a:t>apnoea</a:t>
            </a:r>
            <a:r>
              <a:rPr lang="en-US" sz="1200" kern="1200" dirty="0">
                <a:solidFill>
                  <a:schemeClr val="tx1"/>
                </a:solidFill>
                <a:effectLst/>
                <a:latin typeface="+mn-lt"/>
                <a:ea typeface="+mn-ea"/>
                <a:cs typeface="+mn-cs"/>
              </a:rPr>
              <a:t> and in patients with the overlap syndrome. Eur Respir J 1995, 8:542–545</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51 </a:t>
            </a:r>
            <a:r>
              <a:rPr lang="en-US" sz="1200" kern="1200" dirty="0" err="1">
                <a:solidFill>
                  <a:schemeClr val="tx1"/>
                </a:solidFill>
                <a:effectLst/>
                <a:latin typeface="+mn-lt"/>
                <a:ea typeface="+mn-ea"/>
                <a:cs typeface="+mn-cs"/>
              </a:rPr>
              <a:t>Verbraecken</a:t>
            </a:r>
            <a:r>
              <a:rPr lang="en-US" sz="1200" kern="1200" dirty="0">
                <a:solidFill>
                  <a:schemeClr val="tx1"/>
                </a:solidFill>
                <a:effectLst/>
                <a:latin typeface="+mn-lt"/>
                <a:ea typeface="+mn-ea"/>
                <a:cs typeface="+mn-cs"/>
              </a:rPr>
              <a:t> J, De Backer W, </a:t>
            </a:r>
            <a:r>
              <a:rPr lang="en-US" sz="1200" kern="1200" dirty="0" err="1">
                <a:solidFill>
                  <a:schemeClr val="tx1"/>
                </a:solidFill>
                <a:effectLst/>
                <a:latin typeface="+mn-lt"/>
                <a:ea typeface="+mn-ea"/>
                <a:cs typeface="+mn-cs"/>
              </a:rPr>
              <a:t>Willemen</a:t>
            </a:r>
            <a:r>
              <a:rPr lang="en-US" sz="1200" kern="1200" dirty="0">
                <a:solidFill>
                  <a:schemeClr val="tx1"/>
                </a:solidFill>
                <a:effectLst/>
                <a:latin typeface="+mn-lt"/>
                <a:ea typeface="+mn-ea"/>
                <a:cs typeface="+mn-cs"/>
              </a:rPr>
              <a:t> M, De Cock W, </a:t>
            </a:r>
            <a:r>
              <a:rPr lang="en-US" sz="1200" kern="1200" dirty="0" err="1">
                <a:solidFill>
                  <a:schemeClr val="tx1"/>
                </a:solidFill>
                <a:effectLst/>
                <a:latin typeface="+mn-lt"/>
                <a:ea typeface="+mn-ea"/>
                <a:cs typeface="+mn-cs"/>
              </a:rPr>
              <a:t>Wittesaele</a:t>
            </a:r>
            <a:r>
              <a:rPr lang="en-US" sz="1200" kern="1200" dirty="0">
                <a:solidFill>
                  <a:schemeClr val="tx1"/>
                </a:solidFill>
                <a:effectLst/>
                <a:latin typeface="+mn-lt"/>
                <a:ea typeface="+mn-ea"/>
                <a:cs typeface="+mn-cs"/>
              </a:rPr>
              <a:t> W, Van de </a:t>
            </a:r>
            <a:r>
              <a:rPr lang="en-US" sz="1200" kern="1200" dirty="0" err="1">
                <a:solidFill>
                  <a:schemeClr val="tx1"/>
                </a:solidFill>
                <a:effectLst/>
                <a:latin typeface="+mn-lt"/>
                <a:ea typeface="+mn-ea"/>
                <a:cs typeface="+mn-cs"/>
              </a:rPr>
              <a:t>Heyning</a:t>
            </a:r>
            <a:r>
              <a:rPr lang="en-US" sz="1200" kern="1200" dirty="0">
                <a:solidFill>
                  <a:schemeClr val="tx1"/>
                </a:solidFill>
                <a:effectLst/>
                <a:latin typeface="+mn-lt"/>
                <a:ea typeface="+mn-ea"/>
                <a:cs typeface="+mn-cs"/>
              </a:rPr>
              <a:t> P: Chronic CO2 drive in patients with obstructive sleep apnea and effect of CPAP. Respir </a:t>
            </a:r>
            <a:r>
              <a:rPr lang="en-US" sz="1200" kern="1200" dirty="0" err="1">
                <a:solidFill>
                  <a:schemeClr val="tx1"/>
                </a:solidFill>
                <a:effectLst/>
                <a:latin typeface="+mn-lt"/>
                <a:ea typeface="+mn-ea"/>
                <a:cs typeface="+mn-cs"/>
              </a:rPr>
              <a:t>Physiol</a:t>
            </a:r>
            <a:r>
              <a:rPr lang="en-US" sz="1200" kern="1200" dirty="0">
                <a:solidFill>
                  <a:schemeClr val="tx1"/>
                </a:solidFill>
                <a:effectLst/>
                <a:latin typeface="+mn-lt"/>
                <a:ea typeface="+mn-ea"/>
                <a:cs typeface="+mn-cs"/>
              </a:rPr>
              <a:t> 1995, 101:279–287.</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52 </a:t>
            </a:r>
            <a:r>
              <a:rPr lang="en-US" sz="1200" kern="1200" dirty="0" err="1">
                <a:solidFill>
                  <a:schemeClr val="tx1"/>
                </a:solidFill>
                <a:effectLst/>
                <a:latin typeface="+mn-lt"/>
                <a:ea typeface="+mn-ea"/>
                <a:cs typeface="+mn-cs"/>
              </a:rPr>
              <a:t>Zwillich</a:t>
            </a:r>
            <a:r>
              <a:rPr lang="en-US" sz="1200" kern="1200" dirty="0">
                <a:solidFill>
                  <a:schemeClr val="tx1"/>
                </a:solidFill>
                <a:effectLst/>
                <a:latin typeface="+mn-lt"/>
                <a:ea typeface="+mn-ea"/>
                <a:cs typeface="+mn-cs"/>
              </a:rPr>
              <a:t> CW, Sutton FD, Pierson DJ, </a:t>
            </a:r>
            <a:r>
              <a:rPr lang="en-US" sz="1200" kern="1200" dirty="0" err="1">
                <a:solidFill>
                  <a:schemeClr val="tx1"/>
                </a:solidFill>
                <a:effectLst/>
                <a:latin typeface="+mn-lt"/>
                <a:ea typeface="+mn-ea"/>
                <a:cs typeface="+mn-cs"/>
              </a:rPr>
              <a:t>Greagh</a:t>
            </a:r>
            <a:r>
              <a:rPr lang="en-US" sz="1200" kern="1200" dirty="0">
                <a:solidFill>
                  <a:schemeClr val="tx1"/>
                </a:solidFill>
                <a:effectLst/>
                <a:latin typeface="+mn-lt"/>
                <a:ea typeface="+mn-ea"/>
                <a:cs typeface="+mn-cs"/>
              </a:rPr>
              <a:t> EM, Weil JV: Decreased hypoxic ventilatory drive in the obesity hypoventilation syndrome. Am J Med 1975, 59:343–348.</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54 </a:t>
            </a:r>
            <a:r>
              <a:rPr lang="en-US" sz="1200" kern="1200" dirty="0">
                <a:solidFill>
                  <a:schemeClr val="tx1"/>
                </a:solidFill>
                <a:effectLst/>
                <a:latin typeface="+mn-lt"/>
                <a:ea typeface="+mn-ea"/>
                <a:cs typeface="+mn-cs"/>
              </a:rPr>
              <a:t>Kessler R, </a:t>
            </a:r>
            <a:r>
              <a:rPr lang="en-US" sz="1200" kern="1200" dirty="0" err="1">
                <a:solidFill>
                  <a:schemeClr val="tx1"/>
                </a:solidFill>
                <a:effectLst/>
                <a:latin typeface="+mn-lt"/>
                <a:ea typeface="+mn-ea"/>
                <a:cs typeface="+mn-cs"/>
              </a:rPr>
              <a:t>Chaouat</a:t>
            </a:r>
            <a:r>
              <a:rPr lang="en-US" sz="1200" kern="1200" dirty="0">
                <a:solidFill>
                  <a:schemeClr val="tx1"/>
                </a:solidFill>
                <a:effectLst/>
                <a:latin typeface="+mn-lt"/>
                <a:ea typeface="+mn-ea"/>
                <a:cs typeface="+mn-cs"/>
              </a:rPr>
              <a:t> A, </a:t>
            </a:r>
            <a:r>
              <a:rPr lang="en-US" sz="1200" kern="1200" dirty="0" err="1">
                <a:solidFill>
                  <a:schemeClr val="tx1"/>
                </a:solidFill>
                <a:effectLst/>
                <a:latin typeface="+mn-lt"/>
                <a:ea typeface="+mn-ea"/>
                <a:cs typeface="+mn-cs"/>
              </a:rPr>
              <a:t>Schinkewitch</a:t>
            </a:r>
            <a:r>
              <a:rPr lang="en-US" sz="1200" kern="1200" dirty="0">
                <a:solidFill>
                  <a:schemeClr val="tx1"/>
                </a:solidFill>
                <a:effectLst/>
                <a:latin typeface="+mn-lt"/>
                <a:ea typeface="+mn-ea"/>
                <a:cs typeface="+mn-cs"/>
              </a:rPr>
              <a:t> P, Faller M, </a:t>
            </a:r>
            <a:r>
              <a:rPr lang="en-US" sz="1200" kern="1200" dirty="0" err="1">
                <a:solidFill>
                  <a:schemeClr val="tx1"/>
                </a:solidFill>
                <a:effectLst/>
                <a:latin typeface="+mn-lt"/>
                <a:ea typeface="+mn-ea"/>
                <a:cs typeface="+mn-cs"/>
              </a:rPr>
              <a:t>Casel</a:t>
            </a:r>
            <a:r>
              <a:rPr lang="en-US" sz="1200" kern="1200" dirty="0">
                <a:solidFill>
                  <a:schemeClr val="tx1"/>
                </a:solidFill>
                <a:effectLst/>
                <a:latin typeface="+mn-lt"/>
                <a:ea typeface="+mn-ea"/>
                <a:cs typeface="+mn-cs"/>
              </a:rPr>
              <a:t> S, Krieger J, </a:t>
            </a:r>
            <a:r>
              <a:rPr lang="en-US" sz="1200" kern="1200" dirty="0" err="1">
                <a:solidFill>
                  <a:schemeClr val="tx1"/>
                </a:solidFill>
                <a:effectLst/>
                <a:latin typeface="+mn-lt"/>
                <a:ea typeface="+mn-ea"/>
                <a:cs typeface="+mn-cs"/>
              </a:rPr>
              <a:t>Weitzenblum</a:t>
            </a:r>
            <a:r>
              <a:rPr lang="en-US" sz="1200" kern="1200" dirty="0">
                <a:solidFill>
                  <a:schemeClr val="tx1"/>
                </a:solidFill>
                <a:effectLst/>
                <a:latin typeface="+mn-lt"/>
                <a:ea typeface="+mn-ea"/>
                <a:cs typeface="+mn-cs"/>
              </a:rPr>
              <a:t> E: The obesity-hypoventilation syndrome revisited: a prospective study of 34 consecutive cases. Chest 2001, 120:369–376</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72 </a:t>
            </a:r>
            <a:r>
              <a:rPr lang="en-US" sz="1200" kern="1200" dirty="0" err="1">
                <a:solidFill>
                  <a:schemeClr val="tx1"/>
                </a:solidFill>
                <a:effectLst/>
                <a:latin typeface="+mn-lt"/>
                <a:ea typeface="+mn-ea"/>
                <a:cs typeface="+mn-cs"/>
              </a:rPr>
              <a:t>Garay</a:t>
            </a:r>
            <a:r>
              <a:rPr lang="en-US" sz="1200" kern="1200" dirty="0">
                <a:solidFill>
                  <a:schemeClr val="tx1"/>
                </a:solidFill>
                <a:effectLst/>
                <a:latin typeface="+mn-lt"/>
                <a:ea typeface="+mn-ea"/>
                <a:cs typeface="+mn-cs"/>
              </a:rPr>
              <a:t> SM, Rapoport D, Sorkin B, Epstein H, Feinberg I, Goldring RM: Regulation of ventilation in the obstructive sleep apnea syndrome. Am Rev Respir Dis 1981, 124:451–457.</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73 </a:t>
            </a:r>
            <a:r>
              <a:rPr lang="en-US" sz="1200" kern="1200" dirty="0" err="1">
                <a:solidFill>
                  <a:schemeClr val="tx1"/>
                </a:solidFill>
                <a:effectLst/>
                <a:latin typeface="+mn-lt"/>
                <a:ea typeface="+mn-ea"/>
                <a:cs typeface="+mn-cs"/>
              </a:rPr>
              <a:t>Lopata</a:t>
            </a:r>
            <a:r>
              <a:rPr lang="en-US" sz="1200" kern="1200" dirty="0">
                <a:solidFill>
                  <a:schemeClr val="tx1"/>
                </a:solidFill>
                <a:effectLst/>
                <a:latin typeface="+mn-lt"/>
                <a:ea typeface="+mn-ea"/>
                <a:cs typeface="+mn-cs"/>
              </a:rPr>
              <a:t> M, </a:t>
            </a:r>
            <a:r>
              <a:rPr lang="en-US" sz="1200" kern="1200" dirty="0" err="1">
                <a:solidFill>
                  <a:schemeClr val="tx1"/>
                </a:solidFill>
                <a:effectLst/>
                <a:latin typeface="+mn-lt"/>
                <a:ea typeface="+mn-ea"/>
                <a:cs typeface="+mn-cs"/>
              </a:rPr>
              <a:t>Onal</a:t>
            </a:r>
            <a:r>
              <a:rPr lang="en-US" sz="1200" kern="1200" dirty="0">
                <a:solidFill>
                  <a:schemeClr val="tx1"/>
                </a:solidFill>
                <a:effectLst/>
                <a:latin typeface="+mn-lt"/>
                <a:ea typeface="+mn-ea"/>
                <a:cs typeface="+mn-cs"/>
              </a:rPr>
              <a:t> E: Mass loading, sleep apnea, and the pathogenesis of obesity hypoventilation. Am Rev Respir Dis 1982, 126:640–645.</a:t>
            </a:r>
          </a:p>
          <a:p>
            <a:endParaRPr lang="en-US" dirty="0"/>
          </a:p>
        </p:txBody>
      </p:sp>
      <p:sp>
        <p:nvSpPr>
          <p:cNvPr id="4" name="Slide Number Placeholder 3"/>
          <p:cNvSpPr>
            <a:spLocks noGrp="1"/>
          </p:cNvSpPr>
          <p:nvPr>
            <p:ph type="sldNum" sz="quarter" idx="5"/>
          </p:nvPr>
        </p:nvSpPr>
        <p:spPr/>
        <p:txBody>
          <a:bodyPr/>
          <a:lstStyle/>
          <a:p>
            <a:fld id="{6741A61A-74B6-D548-8F66-DDC3192B23D6}" type="slidenum">
              <a:rPr lang="en-US" smtClean="0"/>
              <a:t>136</a:t>
            </a:fld>
            <a:endParaRPr lang="en-US"/>
          </a:p>
        </p:txBody>
      </p:sp>
    </p:spTree>
    <p:extLst>
      <p:ext uri="{BB962C8B-B14F-4D97-AF65-F5344CB8AC3E}">
        <p14:creationId xmlns:p14="http://schemas.microsoft.com/office/powerpoint/2010/main" val="2531290916"/>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“Questionnaires to screen and determine the probability of OSA, such as the Epworth Sleepiness Scale, the STOP BANG or the Berlin questionnaire, have not been specifically validated for patients with coexisting COPD and should therefore be used with some caution [41]. Specific sleep-related questionnaires for COPD patients have been developed but clinical experience is limited [42, 43].”</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41 </a:t>
            </a:r>
            <a:r>
              <a:rPr lang="en-US" sz="1200" kern="1200" dirty="0" err="1">
                <a:solidFill>
                  <a:schemeClr val="tx1"/>
                </a:solidFill>
                <a:effectLst/>
                <a:latin typeface="+mn-lt"/>
                <a:ea typeface="+mn-ea"/>
                <a:cs typeface="+mn-cs"/>
              </a:rPr>
              <a:t>Faria</a:t>
            </a:r>
            <a:r>
              <a:rPr lang="en-US" sz="1200" kern="1200" dirty="0">
                <a:solidFill>
                  <a:schemeClr val="tx1"/>
                </a:solidFill>
                <a:effectLst/>
                <a:latin typeface="+mn-lt"/>
                <a:ea typeface="+mn-ea"/>
                <a:cs typeface="+mn-cs"/>
              </a:rPr>
              <a:t> AC, da Costa CH, Rufino R. Sleep Apnea Clinical Score, Berlin Questionnaire, or Epworth Sleepiness Scale: which is the best obstructive sleep apnea predictor in patients with COPD? Int J Gen Med 2015; 8: 275–281.</a:t>
            </a:r>
          </a:p>
          <a:p>
            <a:r>
              <a:rPr lang="en-US" sz="1200" kern="1200" dirty="0">
                <a:solidFill>
                  <a:schemeClr val="tx1"/>
                </a:solidFill>
                <a:effectLst/>
                <a:latin typeface="+mn-lt"/>
                <a:ea typeface="+mn-ea"/>
                <a:cs typeface="+mn-cs"/>
              </a:rPr>
              <a:t>42 Soler X, Liao SY, Marin JM, et al. Age, gender, neck circumference, and Epworth sleepiness scale do not predict obstructive sleep apnea (OSA) in moderate to severe chronic obstructive pulmonary disease (COPD): the challenge to predict OSA in advanced COPD. </a:t>
            </a:r>
            <a:r>
              <a:rPr lang="en-US" sz="1200" kern="1200" dirty="0" err="1">
                <a:solidFill>
                  <a:schemeClr val="tx1"/>
                </a:solidFill>
                <a:effectLst/>
                <a:latin typeface="+mn-lt"/>
                <a:ea typeface="+mn-ea"/>
                <a:cs typeface="+mn-cs"/>
              </a:rPr>
              <a:t>PLoS</a:t>
            </a:r>
            <a:r>
              <a:rPr lang="en-US" sz="1200" kern="1200" dirty="0">
                <a:solidFill>
                  <a:schemeClr val="tx1"/>
                </a:solidFill>
                <a:effectLst/>
                <a:latin typeface="+mn-lt"/>
                <a:ea typeface="+mn-ea"/>
                <a:cs typeface="+mn-cs"/>
              </a:rPr>
              <a:t> One 2017; 12: e0177289.</a:t>
            </a:r>
          </a:p>
          <a:p>
            <a:endParaRPr lang="en-US" dirty="0"/>
          </a:p>
        </p:txBody>
      </p:sp>
      <p:sp>
        <p:nvSpPr>
          <p:cNvPr id="4" name="Slide Number Placeholder 3"/>
          <p:cNvSpPr>
            <a:spLocks noGrp="1"/>
          </p:cNvSpPr>
          <p:nvPr>
            <p:ph type="sldNum" sz="quarter" idx="5"/>
          </p:nvPr>
        </p:nvSpPr>
        <p:spPr/>
        <p:txBody>
          <a:bodyPr/>
          <a:lstStyle/>
          <a:p>
            <a:fld id="{6741A61A-74B6-D548-8F66-DDC3192B23D6}" type="slidenum">
              <a:rPr lang="en-US" smtClean="0"/>
              <a:t>139</a:t>
            </a:fld>
            <a:endParaRPr lang="en-US"/>
          </a:p>
        </p:txBody>
      </p:sp>
    </p:spTree>
    <p:extLst>
      <p:ext uri="{BB962C8B-B14F-4D97-AF65-F5344CB8AC3E}">
        <p14:creationId xmlns:p14="http://schemas.microsoft.com/office/powerpoint/2010/main" val="480680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lphaUcParenR"/>
            </a:pPr>
            <a:r>
              <a:rPr lang="en-US" sz="1200" b="0" i="0" kern="1200" dirty="0">
                <a:solidFill>
                  <a:schemeClr val="tx1"/>
                </a:solidFill>
                <a:effectLst/>
                <a:latin typeface="+mn-lt"/>
                <a:ea typeface="+mn-ea"/>
                <a:cs typeface="+mn-cs"/>
              </a:rPr>
              <a:t>Graphical representation of the metabolic hyperbola and brain–ventilation curve of a healthy human. The intersection of the metabolic hyperbola and ventilation curve (open circle) determines the steady-state Pa</a:t>
            </a:r>
            <a:r>
              <a:rPr lang="en-US" sz="1200" b="0" i="0" kern="1200" baseline="-25000" dirty="0">
                <a:solidFill>
                  <a:schemeClr val="tx1"/>
                </a:solidFill>
                <a:effectLst/>
                <a:latin typeface="+mn-lt"/>
                <a:ea typeface="+mn-ea"/>
                <a:cs typeface="+mn-cs"/>
              </a:rPr>
              <a:t>CO2</a:t>
            </a:r>
            <a:r>
              <a:rPr lang="en-US" sz="1200" b="0" i="0" kern="1200" dirty="0">
                <a:solidFill>
                  <a:schemeClr val="tx1"/>
                </a:solidFill>
                <a:effectLst/>
                <a:latin typeface="+mn-lt"/>
                <a:ea typeface="+mn-ea"/>
                <a:cs typeface="+mn-cs"/>
              </a:rPr>
              <a:t> and </a:t>
            </a:r>
            <a:r>
              <a:rPr lang="en-US" sz="1200" b="0" i="0" u="none" strike="noStrike" kern="1200" dirty="0" err="1">
                <a:solidFill>
                  <a:schemeClr val="tx1"/>
                </a:solidFill>
                <a:effectLst/>
                <a:latin typeface="+mn-lt"/>
                <a:ea typeface="+mn-ea"/>
                <a:cs typeface="+mn-cs"/>
              </a:rPr>
              <a:t>V.V.</a:t>
            </a:r>
            <a:r>
              <a:rPr lang="en-US" sz="1200" b="0" i="0" kern="1200" cap="small" dirty="0" err="1">
                <a:solidFill>
                  <a:schemeClr val="tx1"/>
                </a:solidFill>
                <a:effectLst/>
                <a:latin typeface="+mn-lt"/>
                <a:ea typeface="+mn-ea"/>
                <a:cs typeface="+mn-cs"/>
              </a:rPr>
              <a:t>e</a:t>
            </a:r>
            <a:r>
              <a:rPr lang="en-US" sz="1200" b="0" i="0" kern="1200" dirty="0">
                <a:solidFill>
                  <a:schemeClr val="tx1"/>
                </a:solidFill>
                <a:effectLst/>
                <a:latin typeface="+mn-lt"/>
                <a:ea typeface="+mn-ea"/>
                <a:cs typeface="+mn-cs"/>
              </a:rPr>
              <a:t> (40 mm Hg and 6.2 L/min, respectively). (Note that these mathematically described curves and relationships are simplified presentations of experimental data, with the aim being to facilitate understanding of the effects of critical illness and mechanical ventilation on respiratory drive, and cannot be directly applied to compute the ventilatory demands of a critically ill patient.) (</a:t>
            </a:r>
            <a:r>
              <a:rPr lang="en-US" sz="1200" b="0" i="1" kern="1200" dirty="0">
                <a:solidFill>
                  <a:schemeClr val="tx1"/>
                </a:solidFill>
                <a:effectLst/>
                <a:latin typeface="+mn-lt"/>
                <a:ea typeface="+mn-ea"/>
                <a:cs typeface="+mn-cs"/>
              </a:rPr>
              <a:t>B</a:t>
            </a:r>
            <a:r>
              <a:rPr lang="en-US" sz="1200" b="0" i="0" kern="1200" dirty="0">
                <a:solidFill>
                  <a:schemeClr val="tx1"/>
                </a:solidFill>
                <a:effectLst/>
                <a:latin typeface="+mn-lt"/>
                <a:ea typeface="+mn-ea"/>
                <a:cs typeface="+mn-cs"/>
              </a:rPr>
              <a:t>) This human develops severe pneumonia, causing increased </a:t>
            </a:r>
            <a:r>
              <a:rPr lang="en-US" sz="1200" b="0" i="0" u="none" strike="noStrike" kern="1200" dirty="0">
                <a:solidFill>
                  <a:schemeClr val="tx1"/>
                </a:solidFill>
                <a:effectLst/>
                <a:latin typeface="+mn-lt"/>
                <a:ea typeface="+mn-ea"/>
                <a:cs typeface="+mn-cs"/>
              </a:rPr>
              <a:t>V.V.</a:t>
            </a:r>
            <a:r>
              <a:rPr lang="en-US" sz="1200" b="0" i="0" kern="1200" cap="small" dirty="0">
                <a:solidFill>
                  <a:schemeClr val="tx1"/>
                </a:solidFill>
                <a:effectLst/>
                <a:latin typeface="+mn-lt"/>
                <a:ea typeface="+mn-ea"/>
                <a:cs typeface="+mn-cs"/>
              </a:rPr>
              <a:t>co</a:t>
            </a:r>
            <a:r>
              <a:rPr lang="en-US" sz="1200" b="0" i="0" kern="1200" baseline="-25000" dirty="0">
                <a:solidFill>
                  <a:schemeClr val="tx1"/>
                </a:solidFill>
                <a:effectLst/>
                <a:latin typeface="+mn-lt"/>
                <a:ea typeface="+mn-ea"/>
                <a:cs typeface="+mn-cs"/>
              </a:rPr>
              <a:t>2</a:t>
            </a:r>
            <a:r>
              <a:rPr lang="en-US" sz="1200" b="0" i="0" kern="1200" dirty="0">
                <a:solidFill>
                  <a:schemeClr val="tx1"/>
                </a:solidFill>
                <a:effectLst/>
                <a:latin typeface="+mn-lt"/>
                <a:ea typeface="+mn-ea"/>
                <a:cs typeface="+mn-cs"/>
              </a:rPr>
              <a:t> and </a:t>
            </a:r>
            <a:r>
              <a:rPr lang="en-US" sz="1200" b="0" i="0" kern="1200" dirty="0" err="1">
                <a:solidFill>
                  <a:schemeClr val="tx1"/>
                </a:solidFill>
                <a:effectLst/>
                <a:latin typeface="+mn-lt"/>
                <a:ea typeface="+mn-ea"/>
                <a:cs typeface="+mn-cs"/>
              </a:rPr>
              <a:t>V</a:t>
            </a:r>
            <a:r>
              <a:rPr lang="en-US" sz="1200" b="0" i="0" kern="1200" cap="small" dirty="0" err="1">
                <a:solidFill>
                  <a:schemeClr val="tx1"/>
                </a:solidFill>
                <a:effectLst/>
                <a:latin typeface="+mn-lt"/>
                <a:ea typeface="+mn-ea"/>
                <a:cs typeface="+mn-cs"/>
              </a:rPr>
              <a:t>d</a:t>
            </a:r>
            <a:r>
              <a:rPr lang="en-US" sz="1200" b="0" i="0" kern="1200" dirty="0">
                <a:solidFill>
                  <a:schemeClr val="tx1"/>
                </a:solidFill>
                <a:effectLst/>
                <a:latin typeface="+mn-lt"/>
                <a:ea typeface="+mn-ea"/>
                <a:cs typeface="+mn-cs"/>
              </a:rPr>
              <a:t>/V</a:t>
            </a:r>
            <a:r>
              <a:rPr lang="en-US" sz="1200" b="0" i="0" kern="1200" cap="small" dirty="0">
                <a:solidFill>
                  <a:schemeClr val="tx1"/>
                </a:solidFill>
                <a:effectLst/>
                <a:latin typeface="+mn-lt"/>
                <a:ea typeface="+mn-ea"/>
                <a:cs typeface="+mn-cs"/>
              </a:rPr>
              <a:t>t</a:t>
            </a:r>
            <a:r>
              <a:rPr lang="en-US" sz="1200" b="0" i="0" kern="1200" dirty="0">
                <a:solidFill>
                  <a:schemeClr val="tx1"/>
                </a:solidFill>
                <a:effectLst/>
                <a:latin typeface="+mn-lt"/>
                <a:ea typeface="+mn-ea"/>
                <a:cs typeface="+mn-cs"/>
              </a:rPr>
              <a:t>, which moves the metabolic hyperbola upward, and hypoxemia, which moves the brain curve to the left and increases its slope. Owing to increased respiratory system elastance, a given respiratory center output per minute (RCO/min) results in a lower </a:t>
            </a:r>
            <a:r>
              <a:rPr lang="en-US" sz="1200" b="0" i="0" u="none" strike="noStrike" kern="1200" dirty="0" err="1">
                <a:solidFill>
                  <a:schemeClr val="tx1"/>
                </a:solidFill>
                <a:effectLst/>
                <a:latin typeface="+mn-lt"/>
                <a:ea typeface="+mn-ea"/>
                <a:cs typeface="+mn-cs"/>
              </a:rPr>
              <a:t>V.V.</a:t>
            </a:r>
            <a:r>
              <a:rPr lang="en-US" sz="1200" b="0" i="0" kern="1200" cap="small" dirty="0" err="1">
                <a:solidFill>
                  <a:schemeClr val="tx1"/>
                </a:solidFill>
                <a:effectLst/>
                <a:latin typeface="+mn-lt"/>
                <a:ea typeface="+mn-ea"/>
                <a:cs typeface="+mn-cs"/>
              </a:rPr>
              <a:t>e</a:t>
            </a:r>
            <a:r>
              <a:rPr lang="en-US" sz="1200" b="0" i="0" kern="1200" dirty="0">
                <a:solidFill>
                  <a:schemeClr val="tx1"/>
                </a:solidFill>
                <a:effectLst/>
                <a:latin typeface="+mn-lt"/>
                <a:ea typeface="+mn-ea"/>
                <a:cs typeface="+mn-cs"/>
              </a:rPr>
              <a:t>; thus, the slope of the ventilation curve is shifted downward. A dissociation of the ventilation curve from the brain curve occurs. In the presence of a dissociation, any change in Pa</a:t>
            </a:r>
            <a:r>
              <a:rPr lang="en-US" sz="1200" b="0" i="0" kern="1200" baseline="-25000" dirty="0">
                <a:solidFill>
                  <a:schemeClr val="tx1"/>
                </a:solidFill>
                <a:effectLst/>
                <a:latin typeface="+mn-lt"/>
                <a:ea typeface="+mn-ea"/>
                <a:cs typeface="+mn-cs"/>
              </a:rPr>
              <a:t>CO2</a:t>
            </a:r>
            <a:r>
              <a:rPr lang="en-US" sz="1200" b="0" i="0" kern="1200" dirty="0">
                <a:solidFill>
                  <a:schemeClr val="tx1"/>
                </a:solidFill>
                <a:effectLst/>
                <a:latin typeface="+mn-lt"/>
                <a:ea typeface="+mn-ea"/>
                <a:cs typeface="+mn-cs"/>
              </a:rPr>
              <a:t> alters the RCO/min (mainly due to change in respiratory drive, RCO per breath) as much as the brain curve dictates, and any change in RCO/min can only change the actual ventilation as much as the ventilation curve dictates. Assuming for simplicity that the change in respiratory system elastance, and thus the deviation of the ventilation curve, occurs abruptly, the RCO/min corresponds initially to point 1 (</a:t>
            </a:r>
            <a:r>
              <a:rPr lang="en-US" sz="1200" b="0" i="0" u="none" strike="noStrike" kern="1200" dirty="0" err="1">
                <a:solidFill>
                  <a:schemeClr val="tx1"/>
                </a:solidFill>
                <a:effectLst/>
                <a:latin typeface="+mn-lt"/>
                <a:ea typeface="+mn-ea"/>
                <a:cs typeface="+mn-cs"/>
              </a:rPr>
              <a:t>V.V.</a:t>
            </a:r>
            <a:r>
              <a:rPr lang="en-US" sz="1200" b="0" i="0" kern="1200" cap="small" dirty="0" err="1">
                <a:solidFill>
                  <a:schemeClr val="tx1"/>
                </a:solidFill>
                <a:effectLst/>
                <a:latin typeface="+mn-lt"/>
                <a:ea typeface="+mn-ea"/>
                <a:cs typeface="+mn-cs"/>
              </a:rPr>
              <a:t>e</a:t>
            </a:r>
            <a:r>
              <a:rPr lang="en-US" sz="1200" b="0" i="0" kern="1200" dirty="0">
                <a:solidFill>
                  <a:schemeClr val="tx1"/>
                </a:solidFill>
                <a:effectLst/>
                <a:latin typeface="+mn-lt"/>
                <a:ea typeface="+mn-ea"/>
                <a:cs typeface="+mn-cs"/>
              </a:rPr>
              <a:t>, 17.5 L/min), whereas the actual </a:t>
            </a:r>
            <a:r>
              <a:rPr lang="en-US" sz="1200" b="0" i="0" u="none" strike="noStrike" kern="1200" dirty="0" err="1">
                <a:solidFill>
                  <a:schemeClr val="tx1"/>
                </a:solidFill>
                <a:effectLst/>
                <a:latin typeface="+mn-lt"/>
                <a:ea typeface="+mn-ea"/>
                <a:cs typeface="+mn-cs"/>
              </a:rPr>
              <a:t>V.V.</a:t>
            </a:r>
            <a:r>
              <a:rPr lang="en-US" sz="1200" b="0" i="0" kern="1200" cap="small" dirty="0" err="1">
                <a:solidFill>
                  <a:schemeClr val="tx1"/>
                </a:solidFill>
                <a:effectLst/>
                <a:latin typeface="+mn-lt"/>
                <a:ea typeface="+mn-ea"/>
                <a:cs typeface="+mn-cs"/>
              </a:rPr>
              <a:t>e</a:t>
            </a:r>
            <a:r>
              <a:rPr lang="en-US" sz="1200" b="0" i="0" kern="1200" dirty="0">
                <a:solidFill>
                  <a:schemeClr val="tx1"/>
                </a:solidFill>
                <a:effectLst/>
                <a:latin typeface="+mn-lt"/>
                <a:ea typeface="+mn-ea"/>
                <a:cs typeface="+mn-cs"/>
              </a:rPr>
              <a:t> drops to point 2 (4.5 L/min). This decrease in ventilation leads to a gradual increase of Pa</a:t>
            </a:r>
            <a:r>
              <a:rPr lang="en-US" sz="1200" b="0" i="0" kern="1200" baseline="-25000" dirty="0">
                <a:solidFill>
                  <a:schemeClr val="tx1"/>
                </a:solidFill>
                <a:effectLst/>
                <a:latin typeface="+mn-lt"/>
                <a:ea typeface="+mn-ea"/>
                <a:cs typeface="+mn-cs"/>
              </a:rPr>
              <a:t>CO2</a:t>
            </a:r>
            <a:r>
              <a:rPr lang="en-US" sz="1200" b="0" i="0" kern="1200" dirty="0">
                <a:solidFill>
                  <a:schemeClr val="tx1"/>
                </a:solidFill>
                <a:effectLst/>
                <a:latin typeface="+mn-lt"/>
                <a:ea typeface="+mn-ea"/>
                <a:cs typeface="+mn-cs"/>
              </a:rPr>
              <a:t>, which in turn stimulates the respiratory center. The RCO/min progressively increases along the brain curve (from point 1 to point 3), following the increase in Pa</a:t>
            </a:r>
            <a:r>
              <a:rPr lang="en-US" sz="1200" b="0" i="0" kern="1200" baseline="-25000" dirty="0">
                <a:solidFill>
                  <a:schemeClr val="tx1"/>
                </a:solidFill>
                <a:effectLst/>
                <a:latin typeface="+mn-lt"/>
                <a:ea typeface="+mn-ea"/>
                <a:cs typeface="+mn-cs"/>
              </a:rPr>
              <a:t>CO2</a:t>
            </a:r>
            <a:r>
              <a:rPr lang="en-US" sz="1200" b="0" i="0" kern="1200" dirty="0">
                <a:solidFill>
                  <a:schemeClr val="tx1"/>
                </a:solidFill>
                <a:effectLst/>
                <a:latin typeface="+mn-lt"/>
                <a:ea typeface="+mn-ea"/>
                <a:cs typeface="+mn-cs"/>
              </a:rPr>
              <a:t>. In parallel, this increase in RCO/min results in an increase in the actual </a:t>
            </a:r>
            <a:r>
              <a:rPr lang="en-US" sz="1200" b="0" i="0" u="none" strike="noStrike" kern="1200" dirty="0" err="1">
                <a:solidFill>
                  <a:schemeClr val="tx1"/>
                </a:solidFill>
                <a:effectLst/>
                <a:latin typeface="+mn-lt"/>
                <a:ea typeface="+mn-ea"/>
                <a:cs typeface="+mn-cs"/>
              </a:rPr>
              <a:t>V.V.</a:t>
            </a:r>
            <a:r>
              <a:rPr lang="en-US" sz="1200" b="0" i="0" kern="1200" cap="small" dirty="0" err="1">
                <a:solidFill>
                  <a:schemeClr val="tx1"/>
                </a:solidFill>
                <a:effectLst/>
                <a:latin typeface="+mn-lt"/>
                <a:ea typeface="+mn-ea"/>
                <a:cs typeface="+mn-cs"/>
              </a:rPr>
              <a:t>e</a:t>
            </a:r>
            <a:r>
              <a:rPr lang="en-US" sz="1200" b="0" i="0" kern="1200" dirty="0">
                <a:solidFill>
                  <a:schemeClr val="tx1"/>
                </a:solidFill>
                <a:effectLst/>
                <a:latin typeface="+mn-lt"/>
                <a:ea typeface="+mn-ea"/>
                <a:cs typeface="+mn-cs"/>
              </a:rPr>
              <a:t> along the ventilation curve (from points 2 to 4). When RCO/min (point 3) results in an actual </a:t>
            </a:r>
            <a:r>
              <a:rPr lang="en-US" sz="1200" b="0" i="0" u="none" strike="noStrike" kern="1200" dirty="0" err="1">
                <a:solidFill>
                  <a:schemeClr val="tx1"/>
                </a:solidFill>
                <a:effectLst/>
                <a:latin typeface="+mn-lt"/>
                <a:ea typeface="+mn-ea"/>
                <a:cs typeface="+mn-cs"/>
              </a:rPr>
              <a:t>V.V.</a:t>
            </a:r>
            <a:r>
              <a:rPr lang="en-US" sz="1200" b="0" i="0" kern="1200" cap="small" dirty="0" err="1">
                <a:solidFill>
                  <a:schemeClr val="tx1"/>
                </a:solidFill>
                <a:effectLst/>
                <a:latin typeface="+mn-lt"/>
                <a:ea typeface="+mn-ea"/>
                <a:cs typeface="+mn-cs"/>
              </a:rPr>
              <a:t>e</a:t>
            </a:r>
            <a:r>
              <a:rPr lang="en-US" sz="1200" b="0" i="0" kern="1200" dirty="0">
                <a:solidFill>
                  <a:schemeClr val="tx1"/>
                </a:solidFill>
                <a:effectLst/>
                <a:latin typeface="+mn-lt"/>
                <a:ea typeface="+mn-ea"/>
                <a:cs typeface="+mn-cs"/>
              </a:rPr>
              <a:t> at the intersection of the ventilation curve and the metabolic hyperbola (point 4), a steady state occurs; Pa</a:t>
            </a:r>
            <a:r>
              <a:rPr lang="en-US" sz="1200" b="0" i="0" kern="1200" baseline="-25000" dirty="0">
                <a:solidFill>
                  <a:schemeClr val="tx1"/>
                </a:solidFill>
                <a:effectLst/>
                <a:latin typeface="+mn-lt"/>
                <a:ea typeface="+mn-ea"/>
                <a:cs typeface="+mn-cs"/>
              </a:rPr>
              <a:t>CO2</a:t>
            </a:r>
            <a:r>
              <a:rPr lang="en-US" sz="1200" b="0" i="0" kern="1200" dirty="0">
                <a:solidFill>
                  <a:schemeClr val="tx1"/>
                </a:solidFill>
                <a:effectLst/>
                <a:latin typeface="+mn-lt"/>
                <a:ea typeface="+mn-ea"/>
                <a:cs typeface="+mn-cs"/>
              </a:rPr>
              <a:t> stabilizes; and respiratory drive, RCO/min, and </a:t>
            </a:r>
            <a:r>
              <a:rPr lang="en-US" sz="1200" b="0" i="0" u="none" strike="noStrike" kern="1200" dirty="0" err="1">
                <a:solidFill>
                  <a:schemeClr val="tx1"/>
                </a:solidFill>
                <a:effectLst/>
                <a:latin typeface="+mn-lt"/>
                <a:ea typeface="+mn-ea"/>
                <a:cs typeface="+mn-cs"/>
              </a:rPr>
              <a:t>V.V.</a:t>
            </a:r>
            <a:r>
              <a:rPr lang="en-US" sz="1200" b="0" i="0" kern="1200" cap="small" dirty="0" err="1">
                <a:solidFill>
                  <a:schemeClr val="tx1"/>
                </a:solidFill>
                <a:effectLst/>
                <a:latin typeface="+mn-lt"/>
                <a:ea typeface="+mn-ea"/>
                <a:cs typeface="+mn-cs"/>
              </a:rPr>
              <a:t>e</a:t>
            </a:r>
            <a:r>
              <a:rPr lang="en-US" sz="1200" b="0" i="0" kern="1200" dirty="0">
                <a:solidFill>
                  <a:schemeClr val="tx1"/>
                </a:solidFill>
                <a:effectLst/>
                <a:latin typeface="+mn-lt"/>
                <a:ea typeface="+mn-ea"/>
                <a:cs typeface="+mn-cs"/>
              </a:rPr>
              <a:t> do not increase further. Although the brain’s ventilation demands (46 L/min) are not met (actual </a:t>
            </a:r>
            <a:r>
              <a:rPr lang="en-US" sz="1200" b="0" i="0" u="none" strike="noStrike" kern="1200" dirty="0" err="1">
                <a:solidFill>
                  <a:schemeClr val="tx1"/>
                </a:solidFill>
                <a:effectLst/>
                <a:latin typeface="+mn-lt"/>
                <a:ea typeface="+mn-ea"/>
                <a:cs typeface="+mn-cs"/>
              </a:rPr>
              <a:t>V.V.</a:t>
            </a:r>
            <a:r>
              <a:rPr lang="en-US" sz="1200" b="0" i="0" kern="1200" cap="small" dirty="0" err="1">
                <a:solidFill>
                  <a:schemeClr val="tx1"/>
                </a:solidFill>
                <a:effectLst/>
                <a:latin typeface="+mn-lt"/>
                <a:ea typeface="+mn-ea"/>
                <a:cs typeface="+mn-cs"/>
              </a:rPr>
              <a:t>e</a:t>
            </a:r>
            <a:r>
              <a:rPr lang="en-US" sz="1200" b="0" i="0" kern="1200" cap="small" dirty="0">
                <a:solidFill>
                  <a:schemeClr val="tx1"/>
                </a:solidFill>
                <a:effectLst/>
                <a:latin typeface="+mn-lt"/>
                <a:ea typeface="+mn-ea"/>
                <a:cs typeface="+mn-cs"/>
              </a:rPr>
              <a:t>,</a:t>
            </a:r>
            <a:r>
              <a:rPr lang="en-US" sz="1200" b="0" i="0" kern="1200" dirty="0">
                <a:solidFill>
                  <a:schemeClr val="tx1"/>
                </a:solidFill>
                <a:effectLst/>
                <a:latin typeface="+mn-lt"/>
                <a:ea typeface="+mn-ea"/>
                <a:cs typeface="+mn-cs"/>
              </a:rPr>
              <a:t> 13 L/min), respiratory drive and RCO/min do not increase further because the CO</a:t>
            </a:r>
            <a:r>
              <a:rPr lang="en-US" sz="1200" b="0" i="0" kern="1200" baseline="-25000" dirty="0">
                <a:solidFill>
                  <a:schemeClr val="tx1"/>
                </a:solidFill>
                <a:effectLst/>
                <a:latin typeface="+mn-lt"/>
                <a:ea typeface="+mn-ea"/>
                <a:cs typeface="+mn-cs"/>
              </a:rPr>
              <a:t>2</a:t>
            </a:r>
            <a:r>
              <a:rPr lang="en-US" sz="1200" b="0" i="0" kern="1200" dirty="0">
                <a:solidFill>
                  <a:schemeClr val="tx1"/>
                </a:solidFill>
                <a:effectLst/>
                <a:latin typeface="+mn-lt"/>
                <a:ea typeface="+mn-ea"/>
                <a:cs typeface="+mn-cs"/>
              </a:rPr>
              <a:t> stimulus is constant.</a:t>
            </a:r>
          </a:p>
          <a:p>
            <a:pPr marL="228600" indent="-228600">
              <a:buAutoNum type="alphaUcParenR"/>
            </a:pPr>
            <a:endParaRPr lang="en-US" sz="1200" b="0" i="0" kern="1200" dirty="0">
              <a:solidFill>
                <a:schemeClr val="tx1"/>
              </a:solidFill>
              <a:effectLst/>
              <a:latin typeface="+mn-lt"/>
              <a:ea typeface="+mn-ea"/>
              <a:cs typeface="+mn-cs"/>
            </a:endParaRPr>
          </a:p>
          <a:p>
            <a:pPr marL="228600" indent="-228600">
              <a:buAutoNum type="alphaUcParenR"/>
            </a:pPr>
            <a:r>
              <a:rPr lang="en-US" dirty="0"/>
              <a:t>Air hunger is the most prominent sensation in severe </a:t>
            </a:r>
            <a:r>
              <a:rPr lang="en-US" dirty="0" err="1"/>
              <a:t>dyspnoea</a:t>
            </a:r>
            <a:r>
              <a:rPr lang="en-US" dirty="0"/>
              <a:t> (Stevens et al. 2019); it is the extremely uncomfortable sensation that arises when ventilation (sensed via stretch receptors) fails to meet demand (conveyed by corollary discharge from brainstem to cerebral cortex) (Abstract Figure). Under conditions of fixed mechanical ventilation, air hunger can be induced by hypoxia and/or hypercapnia in proportion to level of chemoreflex stimulation of ventilation (</a:t>
            </a:r>
            <a:r>
              <a:rPr lang="en-US" dirty="0" err="1"/>
              <a:t>Moosavi</a:t>
            </a:r>
            <a:r>
              <a:rPr lang="en-US" dirty="0"/>
              <a:t> et al. 2003). </a:t>
            </a:r>
            <a:endParaRPr lang="en-US" sz="1200" b="0" i="0" kern="1200" dirty="0">
              <a:solidFill>
                <a:schemeClr val="tx1"/>
              </a:solidFill>
              <a:effectLst/>
              <a:latin typeface="+mn-lt"/>
              <a:ea typeface="+mn-ea"/>
              <a:cs typeface="+mn-cs"/>
            </a:endParaRPr>
          </a:p>
          <a:p>
            <a:pPr marL="228600" indent="-228600">
              <a:buAutoNum type="alphaUcParenR"/>
            </a:pPr>
            <a:endParaRPr lang="en-US" sz="1200" b="0" i="0" kern="1200" dirty="0">
              <a:solidFill>
                <a:schemeClr val="tx1"/>
              </a:solidFill>
              <a:effectLst/>
              <a:latin typeface="+mn-lt"/>
              <a:ea typeface="+mn-ea"/>
              <a:cs typeface="+mn-cs"/>
            </a:endParaRPr>
          </a:p>
          <a:p>
            <a:pPr marL="228600" indent="-228600">
              <a:buAutoNum type="alphaUcParenR"/>
            </a:pPr>
            <a:endParaRPr lang="en-US" dirty="0"/>
          </a:p>
        </p:txBody>
      </p:sp>
      <p:sp>
        <p:nvSpPr>
          <p:cNvPr id="4" name="Slide Number Placeholder 3"/>
          <p:cNvSpPr>
            <a:spLocks noGrp="1"/>
          </p:cNvSpPr>
          <p:nvPr>
            <p:ph type="sldNum" sz="quarter" idx="5"/>
          </p:nvPr>
        </p:nvSpPr>
        <p:spPr/>
        <p:txBody>
          <a:bodyPr/>
          <a:lstStyle/>
          <a:p>
            <a:fld id="{6741A61A-74B6-D548-8F66-DDC3192B23D6}" type="slidenum">
              <a:rPr lang="en-US" smtClean="0"/>
              <a:t>15</a:t>
            </a:fld>
            <a:endParaRPr lang="en-US"/>
          </a:p>
        </p:txBody>
      </p:sp>
    </p:spTree>
    <p:extLst>
      <p:ext uri="{BB962C8B-B14F-4D97-AF65-F5344CB8AC3E}">
        <p14:creationId xmlns:p14="http://schemas.microsoft.com/office/powerpoint/2010/main" val="364432118"/>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741A61A-74B6-D548-8F66-DDC3192B23D6}" type="slidenum">
              <a:rPr lang="en-US" smtClean="0"/>
              <a:t>140</a:t>
            </a:fld>
            <a:endParaRPr lang="en-US"/>
          </a:p>
        </p:txBody>
      </p:sp>
    </p:spTree>
    <p:extLst>
      <p:ext uri="{BB962C8B-B14F-4D97-AF65-F5344CB8AC3E}">
        <p14:creationId xmlns:p14="http://schemas.microsoft.com/office/powerpoint/2010/main" val="3674907894"/>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 GBD 2015 Chronic Respiratory Disease Collaborators. Global, regional, and national deaths, prevalence, disability-adjusted life years, and years lived with disability for chronic obstructive pulmonary disease and asthma, 1990-2015: a systematic analysis for the Global Burden of Disease Study 2015. Lancet Respir Med. 2017;5(9):691– 706. doi:10.1016/S2213-2600(17)30293-X</a:t>
            </a:r>
          </a:p>
          <a:p>
            <a:endParaRPr lang="en-US" dirty="0"/>
          </a:p>
          <a:p>
            <a:r>
              <a:rPr lang="en-US" dirty="0"/>
              <a:t>2. . Foreman KJ, Marquez N, </a:t>
            </a:r>
            <a:r>
              <a:rPr lang="en-US" dirty="0" err="1"/>
              <a:t>Dolgert</a:t>
            </a:r>
            <a:r>
              <a:rPr lang="en-US" dirty="0"/>
              <a:t> A, et al. Forecasting life expectancy, years of life lost, and all-cause and cause-specific mortality for 250 causes of death: reference and alternative scenarios for 2016-40 for 195 countries and territories. Lancet. 2018;392(10159):2052– 2090. doi:10.1016/S0140-6736(18)31694-5</a:t>
            </a:r>
          </a:p>
          <a:p>
            <a:endParaRPr lang="en-US" dirty="0"/>
          </a:p>
          <a:p>
            <a:r>
              <a:rPr lang="en-US" dirty="0"/>
              <a:t>11. Chu CM, Chan VL, Lin AW, Wong IW, Leung WS, Lai CK. Readmission rates and life threatening events in COPD survivors treated with noninvasive ventilation for acute hypercapnic respiratory failure. Thorax. 2004;59(12):1020–1025. doi:10.1136/thx.2004.024307</a:t>
            </a:r>
          </a:p>
          <a:p>
            <a:endParaRPr lang="en-US" dirty="0"/>
          </a:p>
          <a:p>
            <a:endParaRPr lang="en-US" dirty="0"/>
          </a:p>
        </p:txBody>
      </p:sp>
      <p:sp>
        <p:nvSpPr>
          <p:cNvPr id="4" name="Slide Number Placeholder 3"/>
          <p:cNvSpPr>
            <a:spLocks noGrp="1"/>
          </p:cNvSpPr>
          <p:nvPr>
            <p:ph type="sldNum" sz="quarter" idx="5"/>
          </p:nvPr>
        </p:nvSpPr>
        <p:spPr/>
        <p:txBody>
          <a:bodyPr/>
          <a:lstStyle/>
          <a:p>
            <a:fld id="{6741A61A-74B6-D548-8F66-DDC3192B23D6}" type="slidenum">
              <a:rPr lang="en-US" smtClean="0"/>
              <a:t>141</a:t>
            </a:fld>
            <a:endParaRPr lang="en-US"/>
          </a:p>
        </p:txBody>
      </p:sp>
    </p:spTree>
    <p:extLst>
      <p:ext uri="{BB962C8B-B14F-4D97-AF65-F5344CB8AC3E}">
        <p14:creationId xmlns:p14="http://schemas.microsoft.com/office/powerpoint/2010/main" val="3174267888"/>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Quotes from https://</a:t>
            </a:r>
            <a:r>
              <a:rPr lang="en-US" dirty="0" err="1"/>
              <a:t>www.dovepress.com</a:t>
            </a:r>
            <a:r>
              <a:rPr lang="en-US" dirty="0"/>
              <a:t>/</a:t>
            </a:r>
            <a:r>
              <a:rPr lang="en-US" dirty="0" err="1"/>
              <a:t>getfile.php?fileID</a:t>
            </a:r>
            <a:r>
              <a:rPr lang="en-US" dirty="0"/>
              <a:t>=53396 – Home vent 2016-2017, Germany</a:t>
            </a:r>
          </a:p>
          <a:p>
            <a:endParaRPr lang="en-US" dirty="0"/>
          </a:p>
          <a:p>
            <a:endParaRPr lang="en-US" dirty="0"/>
          </a:p>
          <a:p>
            <a:r>
              <a:rPr lang="en-US" dirty="0"/>
              <a:t>==&gt; how much of this is decreased </a:t>
            </a:r>
          </a:p>
          <a:p>
            <a:endParaRPr lang="en-US" dirty="0"/>
          </a:p>
          <a:p>
            <a:endParaRPr lang="en-US" dirty="0"/>
          </a:p>
          <a:p>
            <a:r>
              <a:rPr lang="en-US" dirty="0"/>
              <a:t>BMI has been shown to be an independent predictor of mortality in patients with stable severe COPD and chronic hypercapnia,23,25</a:t>
            </a:r>
          </a:p>
          <a:p>
            <a:endParaRPr lang="en-US" dirty="0"/>
          </a:p>
          <a:p>
            <a:r>
              <a:rPr lang="en-US" dirty="0"/>
              <a:t>23. 23. Budweiser S, </a:t>
            </a:r>
            <a:r>
              <a:rPr lang="en-US" dirty="0" err="1"/>
              <a:t>Jorres</a:t>
            </a:r>
            <a:r>
              <a:rPr lang="en-US" dirty="0"/>
              <a:t> RA, </a:t>
            </a:r>
            <a:r>
              <a:rPr lang="en-US" dirty="0" err="1"/>
              <a:t>Riedl</a:t>
            </a:r>
            <a:r>
              <a:rPr lang="en-US" dirty="0"/>
              <a:t> T, et al. Predictors of survival in COPD patients with chronic hypercapnic respiratory failure receiving noninvasive home ventilation. Chest. 2007;131(6):1650–1658. doi:10.1378/chest.06-2124</a:t>
            </a:r>
          </a:p>
          <a:p>
            <a:endParaRPr lang="en-US" dirty="0"/>
          </a:p>
          <a:p>
            <a:r>
              <a:rPr lang="en-US" dirty="0"/>
              <a:t>25. 25. Celli BR, Cote CG, Marin JM, et al. The body-mass index, airflow obstruction, dyspnea, and exercise capacity index in chronic obstructive pulmonary disease. N </a:t>
            </a:r>
            <a:r>
              <a:rPr lang="en-US" dirty="0" err="1"/>
              <a:t>Engl</a:t>
            </a:r>
            <a:r>
              <a:rPr lang="en-US" dirty="0"/>
              <a:t> J Med. 2004;350(10):1005–1012. doi:10.1056/NEJMoa021322</a:t>
            </a:r>
          </a:p>
          <a:p>
            <a:endParaRPr lang="en-US" dirty="0"/>
          </a:p>
          <a:p>
            <a:r>
              <a:rPr lang="en-US" dirty="0"/>
              <a:t>It is also possible that patients with a high BMI might have had coexisting obesity hypoventilation syndrome, which results in hypercapnia27,28  -</a:t>
            </a:r>
            <a:r>
              <a:rPr lang="en-US" dirty="0">
                <a:sym typeface="Wingdings" pitchFamily="2" charset="2"/>
              </a:rPr>
              <a:t> does not really support this… definitional problem. </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6741A61A-74B6-D548-8F66-DDC3192B23D6}" type="slidenum">
              <a:rPr lang="en-US" smtClean="0"/>
              <a:t>142</a:t>
            </a:fld>
            <a:endParaRPr lang="en-US"/>
          </a:p>
        </p:txBody>
      </p:sp>
    </p:spTree>
    <p:extLst>
      <p:ext uri="{BB962C8B-B14F-4D97-AF65-F5344CB8AC3E}">
        <p14:creationId xmlns:p14="http://schemas.microsoft.com/office/powerpoint/2010/main" val="43487852"/>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In COPD this hypoventilation is more pronounced, especially during REM sleep, as a consequence of obstructed airflow, hyperinflation, respiratory muscle dysfunction, blunted ventilatory responses to hypercapnia and hypoxemia, ventilation/perfusion mismatch, and medications.11 </a:t>
            </a:r>
          </a:p>
        </p:txBody>
      </p:sp>
      <p:sp>
        <p:nvSpPr>
          <p:cNvPr id="4" name="Slide Number Placeholder 3"/>
          <p:cNvSpPr>
            <a:spLocks noGrp="1"/>
          </p:cNvSpPr>
          <p:nvPr>
            <p:ph type="sldNum" sz="quarter" idx="5"/>
          </p:nvPr>
        </p:nvSpPr>
        <p:spPr/>
        <p:txBody>
          <a:bodyPr/>
          <a:lstStyle/>
          <a:p>
            <a:fld id="{6741A61A-74B6-D548-8F66-DDC3192B23D6}" type="slidenum">
              <a:rPr lang="en-US" smtClean="0"/>
              <a:t>143</a:t>
            </a:fld>
            <a:endParaRPr lang="en-US"/>
          </a:p>
        </p:txBody>
      </p:sp>
    </p:spTree>
    <p:extLst>
      <p:ext uri="{BB962C8B-B14F-4D97-AF65-F5344CB8AC3E}">
        <p14:creationId xmlns:p14="http://schemas.microsoft.com/office/powerpoint/2010/main" val="1213576199"/>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NIPPV is now standard of care: </a:t>
            </a:r>
          </a:p>
          <a:p>
            <a:endParaRPr lang="en-US" dirty="0"/>
          </a:p>
          <a:p>
            <a:r>
              <a:rPr lang="en-US" dirty="0"/>
              <a:t>21. </a:t>
            </a:r>
            <a:r>
              <a:rPr lang="en-US" dirty="0" err="1"/>
              <a:t>Macrea</a:t>
            </a:r>
            <a:r>
              <a:rPr lang="en-US" dirty="0"/>
              <a:t> M, </a:t>
            </a:r>
            <a:r>
              <a:rPr lang="en-US" dirty="0" err="1"/>
              <a:t>Oczkowski</a:t>
            </a:r>
            <a:r>
              <a:rPr lang="en-US" dirty="0"/>
              <a:t> S, </a:t>
            </a:r>
            <a:r>
              <a:rPr lang="en-US" dirty="0" err="1"/>
              <a:t>Rochwerg</a:t>
            </a:r>
            <a:r>
              <a:rPr lang="en-US" dirty="0"/>
              <a:t> B, et al. Long-term noninvasive ventilation in chronic stable hypercapnic chronic obstructive pulmonary disease. an official </a:t>
            </a:r>
            <a:r>
              <a:rPr lang="en-US" dirty="0" err="1"/>
              <a:t>american</a:t>
            </a:r>
            <a:r>
              <a:rPr lang="en-US" dirty="0"/>
              <a:t> thoracic society clinical practice guideline. Am J Respir Crit Care Med. 2020;202(4):e74–e87. doi:10.1164/rccm.202006-2382ST </a:t>
            </a:r>
          </a:p>
          <a:p>
            <a:r>
              <a:rPr lang="en-US" dirty="0"/>
              <a:t>22. </a:t>
            </a:r>
            <a:r>
              <a:rPr lang="en-US" dirty="0" err="1"/>
              <a:t>Ergan</a:t>
            </a:r>
            <a:r>
              <a:rPr lang="en-US" dirty="0"/>
              <a:t> B, </a:t>
            </a:r>
            <a:r>
              <a:rPr lang="en-US" dirty="0" err="1"/>
              <a:t>Oczkowski</a:t>
            </a:r>
            <a:r>
              <a:rPr lang="en-US" dirty="0"/>
              <a:t> S, </a:t>
            </a:r>
            <a:r>
              <a:rPr lang="en-US" dirty="0" err="1"/>
              <a:t>Rochwerg</a:t>
            </a:r>
            <a:r>
              <a:rPr lang="en-US" dirty="0"/>
              <a:t> B, et al. European Respiratory Society guidelines on long-term home non-invasive ventilation for management of COPD. Eur Respir J. 2019;54(3):1901003. doi:10.1183/13993003.01003-2019 </a:t>
            </a:r>
          </a:p>
          <a:p>
            <a:r>
              <a:rPr lang="en-US" dirty="0"/>
              <a:t>23. Murphy PB, Rehal S, Arbane G, et al. Effect of home noninvasive ventilation with oxygen therapy vs oxygen therapy alone on hospital readmission or death after an acute COPD exacerbation: a randomized clinical trial. JAMA. 2017;317(21):2177–2186. doi:10.1001/jama.2017.4451 </a:t>
            </a:r>
          </a:p>
          <a:p>
            <a:r>
              <a:rPr lang="en-US" dirty="0"/>
              <a:t>24. Wilson ME, </a:t>
            </a:r>
            <a:r>
              <a:rPr lang="en-US" dirty="0" err="1"/>
              <a:t>Dobler</a:t>
            </a:r>
            <a:r>
              <a:rPr lang="en-US" dirty="0"/>
              <a:t> CC, Morrow AS, et al. Association of home noninvasive positive pressure ventilation with clinical outcomes in chronic obstructive pulmonary disease: a systematic review and meta-analysis. JAMA. 2020;323(5):455–465. doi:10.1001/ jama.2019.22343 </a:t>
            </a:r>
          </a:p>
        </p:txBody>
      </p:sp>
      <p:sp>
        <p:nvSpPr>
          <p:cNvPr id="4" name="Slide Number Placeholder 3"/>
          <p:cNvSpPr>
            <a:spLocks noGrp="1"/>
          </p:cNvSpPr>
          <p:nvPr>
            <p:ph type="sldNum" sz="quarter" idx="5"/>
          </p:nvPr>
        </p:nvSpPr>
        <p:spPr/>
        <p:txBody>
          <a:bodyPr/>
          <a:lstStyle/>
          <a:p>
            <a:fld id="{6741A61A-74B6-D548-8F66-DDC3192B23D6}" type="slidenum">
              <a:rPr lang="en-US" smtClean="0"/>
              <a:t>144</a:t>
            </a:fld>
            <a:endParaRPr lang="en-US"/>
          </a:p>
        </p:txBody>
      </p:sp>
    </p:spTree>
    <p:extLst>
      <p:ext uri="{BB962C8B-B14F-4D97-AF65-F5344CB8AC3E}">
        <p14:creationId xmlns:p14="http://schemas.microsoft.com/office/powerpoint/2010/main" val="2960370050"/>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r>
              <a:rPr lang="en-US" sz="1200" b="0" i="0" kern="1200" dirty="0">
                <a:solidFill>
                  <a:schemeClr val="tx1"/>
                </a:solidFill>
                <a:effectLst/>
                <a:latin typeface="+mn-lt"/>
                <a:ea typeface="+mn-ea"/>
                <a:cs typeface="+mn-cs"/>
              </a:rPr>
              <a:t> research is needed into which patients (i.e., phenotypes) would be expected to benefit the most from NIV therapy”</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2 week delay – predicting who will have chronic hypercapnia?</a:t>
            </a:r>
            <a:endParaRPr lang="en-US" dirty="0"/>
          </a:p>
        </p:txBody>
      </p:sp>
      <p:sp>
        <p:nvSpPr>
          <p:cNvPr id="4" name="Slide Number Placeholder 3"/>
          <p:cNvSpPr>
            <a:spLocks noGrp="1"/>
          </p:cNvSpPr>
          <p:nvPr>
            <p:ph type="sldNum" sz="quarter" idx="5"/>
          </p:nvPr>
        </p:nvSpPr>
        <p:spPr/>
        <p:txBody>
          <a:bodyPr/>
          <a:lstStyle/>
          <a:p>
            <a:fld id="{6741A61A-74B6-D548-8F66-DDC3192B23D6}" type="slidenum">
              <a:rPr lang="en-US" smtClean="0"/>
              <a:t>145</a:t>
            </a:fld>
            <a:endParaRPr lang="en-US"/>
          </a:p>
        </p:txBody>
      </p:sp>
    </p:spTree>
    <p:extLst>
      <p:ext uri="{BB962C8B-B14F-4D97-AF65-F5344CB8AC3E}">
        <p14:creationId xmlns:p14="http://schemas.microsoft.com/office/powerpoint/2010/main" val="824257534"/>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RESCUE, 201 patients with COPD admitted to the hospital with acute hypercapnic respiratory failure who had persistent hypercapnia more than 48 hours after ventilatory support were randomly assigned to NIV or to no NIV.</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---&gt; no benefit in primary outcome of resp readmission or death at 12 months (though it did reduce CO2 and improve gas exchange)</a:t>
            </a:r>
          </a:p>
          <a:p>
            <a:endParaRPr lang="en-US" sz="1200" b="0" i="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Struik</a:t>
            </a:r>
            <a:r>
              <a:rPr lang="en-US" sz="1200" kern="1200" dirty="0">
                <a:solidFill>
                  <a:schemeClr val="tx1"/>
                </a:solidFill>
                <a:effectLst/>
                <a:latin typeface="+mn-lt"/>
                <a:ea typeface="+mn-ea"/>
                <a:cs typeface="+mn-cs"/>
              </a:rPr>
              <a:t> FM, </a:t>
            </a:r>
            <a:r>
              <a:rPr lang="en-US" sz="1200" kern="1200" dirty="0" err="1">
                <a:solidFill>
                  <a:schemeClr val="tx1"/>
                </a:solidFill>
                <a:effectLst/>
                <a:latin typeface="+mn-lt"/>
                <a:ea typeface="+mn-ea"/>
                <a:cs typeface="+mn-cs"/>
              </a:rPr>
              <a:t>Sprooten</a:t>
            </a:r>
            <a:r>
              <a:rPr lang="en-US" sz="1200" kern="1200" dirty="0">
                <a:solidFill>
                  <a:schemeClr val="tx1"/>
                </a:solidFill>
                <a:effectLst/>
                <a:latin typeface="+mn-lt"/>
                <a:ea typeface="+mn-ea"/>
                <a:cs typeface="+mn-cs"/>
              </a:rPr>
              <a:t> RT, </a:t>
            </a:r>
            <a:r>
              <a:rPr lang="en-US" sz="1200" kern="1200" dirty="0" err="1">
                <a:solidFill>
                  <a:schemeClr val="tx1"/>
                </a:solidFill>
                <a:effectLst/>
                <a:latin typeface="+mn-lt"/>
                <a:ea typeface="+mn-ea"/>
                <a:cs typeface="+mn-cs"/>
              </a:rPr>
              <a:t>Kerstjens</a:t>
            </a:r>
            <a:r>
              <a:rPr lang="en-US" sz="1200" kern="1200" dirty="0">
                <a:solidFill>
                  <a:schemeClr val="tx1"/>
                </a:solidFill>
                <a:effectLst/>
                <a:latin typeface="+mn-lt"/>
                <a:ea typeface="+mn-ea"/>
                <a:cs typeface="+mn-cs"/>
              </a:rPr>
              <a:t> HA, Bladder G, </a:t>
            </a:r>
            <a:r>
              <a:rPr lang="en-US" sz="1200" kern="1200" dirty="0" err="1">
                <a:solidFill>
                  <a:schemeClr val="tx1"/>
                </a:solidFill>
                <a:effectLst/>
                <a:latin typeface="+mn-lt"/>
                <a:ea typeface="+mn-ea"/>
                <a:cs typeface="+mn-cs"/>
              </a:rPr>
              <a:t>Zijnen</a:t>
            </a:r>
            <a:r>
              <a:rPr lang="en-US" sz="1200" kern="1200" dirty="0">
                <a:solidFill>
                  <a:schemeClr val="tx1"/>
                </a:solidFill>
                <a:effectLst/>
                <a:latin typeface="+mn-lt"/>
                <a:ea typeface="+mn-ea"/>
                <a:cs typeface="+mn-cs"/>
              </a:rPr>
              <a:t> M, Asin J, </a:t>
            </a:r>
            <a:r>
              <a:rPr lang="en-US" sz="1200" kern="1200" dirty="0" err="1">
                <a:solidFill>
                  <a:schemeClr val="tx1"/>
                </a:solidFill>
                <a:effectLst/>
                <a:latin typeface="+mn-lt"/>
                <a:ea typeface="+mn-ea"/>
                <a:cs typeface="+mn-cs"/>
              </a:rPr>
              <a:t>Cobben</a:t>
            </a:r>
            <a:r>
              <a:rPr lang="en-US" sz="1200" kern="1200" dirty="0">
                <a:solidFill>
                  <a:schemeClr val="tx1"/>
                </a:solidFill>
                <a:effectLst/>
                <a:latin typeface="+mn-lt"/>
                <a:ea typeface="+mn-ea"/>
                <a:cs typeface="+mn-cs"/>
              </a:rPr>
              <a:t> NA, </a:t>
            </a:r>
            <a:r>
              <a:rPr lang="en-US" sz="1200" kern="1200" dirty="0" err="1">
                <a:solidFill>
                  <a:schemeClr val="tx1"/>
                </a:solidFill>
                <a:effectLst/>
                <a:latin typeface="+mn-lt"/>
                <a:ea typeface="+mn-ea"/>
                <a:cs typeface="+mn-cs"/>
              </a:rPr>
              <a:t>Vonk</a:t>
            </a:r>
            <a:r>
              <a:rPr lang="en-US" sz="1200" kern="1200" dirty="0">
                <a:solidFill>
                  <a:schemeClr val="tx1"/>
                </a:solidFill>
                <a:effectLst/>
                <a:latin typeface="+mn-lt"/>
                <a:ea typeface="+mn-ea"/>
                <a:cs typeface="+mn-cs"/>
              </a:rPr>
              <a:t> JM,</a:t>
            </a:r>
          </a:p>
          <a:p>
            <a:r>
              <a:rPr lang="en-US" sz="1200" kern="1200" dirty="0" err="1">
                <a:solidFill>
                  <a:schemeClr val="tx1"/>
                </a:solidFill>
                <a:effectLst/>
                <a:latin typeface="+mn-lt"/>
                <a:ea typeface="+mn-ea"/>
                <a:cs typeface="+mn-cs"/>
              </a:rPr>
              <a:t>Wijkstra</a:t>
            </a:r>
            <a:r>
              <a:rPr lang="en-US" sz="1200" kern="1200" dirty="0">
                <a:solidFill>
                  <a:schemeClr val="tx1"/>
                </a:solidFill>
                <a:effectLst/>
                <a:latin typeface="+mn-lt"/>
                <a:ea typeface="+mn-ea"/>
                <a:cs typeface="+mn-cs"/>
              </a:rPr>
              <a:t> PJ. Nocturnal non-invasive ventilation in COPD patients with prolonged</a:t>
            </a:r>
          </a:p>
          <a:p>
            <a:r>
              <a:rPr lang="en-US" sz="1200" kern="1200" dirty="0">
                <a:solidFill>
                  <a:schemeClr val="tx1"/>
                </a:solidFill>
                <a:effectLst/>
                <a:latin typeface="+mn-lt"/>
                <a:ea typeface="+mn-ea"/>
                <a:cs typeface="+mn-cs"/>
              </a:rPr>
              <a:t>hypercapnia after ventilatory support for acute respiratory failure: a </a:t>
            </a:r>
            <a:r>
              <a:rPr lang="en-US" sz="1200" kern="1200" dirty="0" err="1">
                <a:solidFill>
                  <a:schemeClr val="tx1"/>
                </a:solidFill>
                <a:effectLst/>
                <a:latin typeface="+mn-lt"/>
                <a:ea typeface="+mn-ea"/>
                <a:cs typeface="+mn-cs"/>
              </a:rPr>
              <a:t>randomised</a:t>
            </a:r>
            <a:r>
              <a:rPr lang="en-US" sz="1200" kern="1200" dirty="0">
                <a:solidFill>
                  <a:schemeClr val="tx1"/>
                </a:solidFill>
                <a:effectLst/>
                <a:latin typeface="+mn-lt"/>
                <a:ea typeface="+mn-ea"/>
                <a:cs typeface="+mn-cs"/>
              </a:rPr>
              <a:t>,</a:t>
            </a:r>
          </a:p>
          <a:p>
            <a:r>
              <a:rPr lang="en-US" sz="1200" kern="1200" dirty="0">
                <a:solidFill>
                  <a:schemeClr val="tx1"/>
                </a:solidFill>
                <a:effectLst/>
                <a:latin typeface="+mn-lt"/>
                <a:ea typeface="+mn-ea"/>
                <a:cs typeface="+mn-cs"/>
              </a:rPr>
              <a:t>controlled, parallel-group study. Thorax 2014; 69: 826-834</a:t>
            </a:r>
          </a:p>
          <a:p>
            <a:endParaRPr lang="en-US" sz="1200" b="0" i="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HOT-HMV, 116 patients with severe COPD who received NIV during acute hypercapnic respiratory failure and who remained hypercapnic (defined as Pa</a:t>
            </a:r>
            <a:r>
              <a:rPr lang="en-US" sz="1200" b="0" i="0" kern="1200" baseline="-25000" dirty="0">
                <a:solidFill>
                  <a:schemeClr val="tx1"/>
                </a:solidFill>
                <a:effectLst/>
                <a:latin typeface="+mn-lt"/>
                <a:ea typeface="+mn-ea"/>
                <a:cs typeface="+mn-cs"/>
              </a:rPr>
              <a:t>CO2</a:t>
            </a:r>
            <a:r>
              <a:rPr lang="en-US" sz="1200" b="0" i="0" kern="1200" dirty="0">
                <a:solidFill>
                  <a:schemeClr val="tx1"/>
                </a:solidFill>
                <a:effectLst/>
                <a:latin typeface="+mn-lt"/>
                <a:ea typeface="+mn-ea"/>
                <a:cs typeface="+mn-cs"/>
              </a:rPr>
              <a:t> &gt; 53 mm Hg) 2–4 weeks afterward assigned to HOT + NIV vs HOT alone.</a:t>
            </a:r>
          </a:p>
          <a:p>
            <a:r>
              <a:rPr lang="en-US" sz="1200" kern="1200" dirty="0">
                <a:solidFill>
                  <a:schemeClr val="tx1"/>
                </a:solidFill>
                <a:effectLst/>
                <a:latin typeface="+mn-lt"/>
                <a:ea typeface="+mn-ea"/>
                <a:cs typeface="+mn-cs"/>
              </a:rPr>
              <a:t>https://</a:t>
            </a:r>
            <a:r>
              <a:rPr lang="en-US" sz="1200" kern="1200" dirty="0" err="1">
                <a:solidFill>
                  <a:schemeClr val="tx1"/>
                </a:solidFill>
                <a:effectLst/>
                <a:latin typeface="+mn-lt"/>
                <a:ea typeface="+mn-ea"/>
                <a:cs typeface="+mn-cs"/>
              </a:rPr>
              <a:t>pubmed.ncbi.nlm.nih.gov</a:t>
            </a:r>
            <a:r>
              <a:rPr lang="en-US" sz="1200" kern="1200" dirty="0">
                <a:solidFill>
                  <a:schemeClr val="tx1"/>
                </a:solidFill>
                <a:effectLst/>
                <a:latin typeface="+mn-lt"/>
                <a:ea typeface="+mn-ea"/>
                <a:cs typeface="+mn-cs"/>
              </a:rPr>
              <a:t>/28528348/</a:t>
            </a:r>
          </a:p>
          <a:p>
            <a:endParaRPr lang="en-US" sz="120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“Patients with known or suspected OSA were excluded from many of these studies and should be considered separately, as reviewed above in PICO question 2. These recommendations would not apply to those who remain persistently hypercapnic and cannot be “weaned” from NIV in the hospital. In such patients, in-hospital continuation and transition to long-term NIV may be required.”</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All from ATS 2019 Guidance Statement.</a:t>
            </a:r>
            <a:endParaRPr lang="en-US" dirty="0"/>
          </a:p>
        </p:txBody>
      </p:sp>
      <p:sp>
        <p:nvSpPr>
          <p:cNvPr id="4" name="Slide Number Placeholder 3"/>
          <p:cNvSpPr>
            <a:spLocks noGrp="1"/>
          </p:cNvSpPr>
          <p:nvPr>
            <p:ph type="sldNum" sz="quarter" idx="5"/>
          </p:nvPr>
        </p:nvSpPr>
        <p:spPr/>
        <p:txBody>
          <a:bodyPr/>
          <a:lstStyle/>
          <a:p>
            <a:fld id="{6741A61A-74B6-D548-8F66-DDC3192B23D6}" type="slidenum">
              <a:rPr lang="en-US" smtClean="0"/>
              <a:t>146</a:t>
            </a:fld>
            <a:endParaRPr lang="en-US"/>
          </a:p>
        </p:txBody>
      </p:sp>
    </p:spTree>
    <p:extLst>
      <p:ext uri="{BB962C8B-B14F-4D97-AF65-F5344CB8AC3E}">
        <p14:creationId xmlns:p14="http://schemas.microsoft.com/office/powerpoint/2010/main" val="2299123818"/>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4. HOT-HMV, Murphy, JAMA</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5. Yang H, Xiang P, Zhang E, Guo W, Shi Y, Zhang S, Tong Z. Is hypercapnia associated with poor</a:t>
            </a:r>
          </a:p>
          <a:p>
            <a:r>
              <a:rPr lang="en-US" sz="1200" kern="1200" dirty="0">
                <a:solidFill>
                  <a:schemeClr val="tx1"/>
                </a:solidFill>
                <a:effectLst/>
                <a:latin typeface="+mn-lt"/>
                <a:ea typeface="+mn-ea"/>
                <a:cs typeface="+mn-cs"/>
              </a:rPr>
              <a:t>prognosis in chronic obstructive pulmonary disease? A long-term follow-up cohort</a:t>
            </a:r>
          </a:p>
          <a:p>
            <a:r>
              <a:rPr lang="en-US" sz="1200" kern="1200" dirty="0">
                <a:solidFill>
                  <a:schemeClr val="tx1"/>
                </a:solidFill>
                <a:effectLst/>
                <a:latin typeface="+mn-lt"/>
                <a:ea typeface="+mn-ea"/>
                <a:cs typeface="+mn-cs"/>
              </a:rPr>
              <a:t>study. BMJ Open 2015; 5: e008909.</a:t>
            </a:r>
          </a:p>
          <a:p>
            <a:r>
              <a:rPr lang="en-US" dirty="0"/>
              <a:t>	177 patients with </a:t>
            </a:r>
            <a:r>
              <a:rPr lang="en-US" dirty="0" err="1"/>
              <a:t>AECOPD+Hypercapnia</a:t>
            </a:r>
            <a:r>
              <a:rPr lang="en-US" dirty="0"/>
              <a:t> vs 98 with </a:t>
            </a:r>
            <a:r>
              <a:rPr lang="en-US" dirty="0" err="1"/>
              <a:t>AECOPD+Normocapnia</a:t>
            </a:r>
            <a:r>
              <a:rPr lang="en-US" dirty="0"/>
              <a:t>; excluding OSA, OHS, NMD. </a:t>
            </a:r>
          </a:p>
          <a:p>
            <a:r>
              <a:rPr lang="en-US" dirty="0"/>
              <a:t>Normocapnia group: 13 subsequently had an episode of acute hypercapnia, 2 developed hypercapnia</a:t>
            </a:r>
          </a:p>
          <a:p>
            <a:r>
              <a:rPr lang="en-US" dirty="0"/>
              <a:t>Patients with hypercapnia had progressive increase in CO2, larger fluctuations</a:t>
            </a:r>
          </a:p>
          <a:p>
            <a:r>
              <a:rPr lang="en-US" dirty="0"/>
              <a:t>5.1% of patients with normocapnia and 13.3% of patients with reversible hypercapnia developed chronic hypercapnia during follow-up.</a:t>
            </a:r>
          </a:p>
          <a:p>
            <a:endParaRPr lang="en-US" dirty="0"/>
          </a:p>
          <a:p>
            <a:endParaRPr lang="en-US" dirty="0"/>
          </a:p>
          <a:p>
            <a:r>
              <a:rPr lang="en-US" sz="1200" kern="1200" dirty="0">
                <a:solidFill>
                  <a:schemeClr val="tx1"/>
                </a:solidFill>
                <a:effectLst/>
                <a:latin typeface="+mn-lt"/>
                <a:ea typeface="+mn-ea"/>
                <a:cs typeface="+mn-cs"/>
              </a:rPr>
              <a:t>Kessler R, Faller M, </a:t>
            </a:r>
            <a:r>
              <a:rPr lang="en-US" sz="1200" kern="1200" dirty="0" err="1">
                <a:solidFill>
                  <a:schemeClr val="tx1"/>
                </a:solidFill>
                <a:effectLst/>
                <a:latin typeface="+mn-lt"/>
                <a:ea typeface="+mn-ea"/>
                <a:cs typeface="+mn-cs"/>
              </a:rPr>
              <a:t>Fourgaut</a:t>
            </a:r>
            <a:r>
              <a:rPr lang="en-US" sz="1200" kern="1200" dirty="0">
                <a:solidFill>
                  <a:schemeClr val="tx1"/>
                </a:solidFill>
                <a:effectLst/>
                <a:latin typeface="+mn-lt"/>
                <a:ea typeface="+mn-ea"/>
                <a:cs typeface="+mn-cs"/>
              </a:rPr>
              <a:t> G, </a:t>
            </a:r>
            <a:r>
              <a:rPr lang="en-US" sz="1200" kern="1200" dirty="0" err="1">
                <a:solidFill>
                  <a:schemeClr val="tx1"/>
                </a:solidFill>
                <a:effectLst/>
                <a:latin typeface="+mn-lt"/>
                <a:ea typeface="+mn-ea"/>
                <a:cs typeface="+mn-cs"/>
              </a:rPr>
              <a:t>Mennecier</a:t>
            </a:r>
            <a:r>
              <a:rPr lang="en-US" sz="1200" kern="1200" dirty="0">
                <a:solidFill>
                  <a:schemeClr val="tx1"/>
                </a:solidFill>
                <a:effectLst/>
                <a:latin typeface="+mn-lt"/>
                <a:ea typeface="+mn-ea"/>
                <a:cs typeface="+mn-cs"/>
              </a:rPr>
              <a:t> B, </a:t>
            </a:r>
            <a:r>
              <a:rPr lang="en-US" sz="1200" kern="1200" dirty="0" err="1">
                <a:solidFill>
                  <a:schemeClr val="tx1"/>
                </a:solidFill>
                <a:effectLst/>
                <a:latin typeface="+mn-lt"/>
                <a:ea typeface="+mn-ea"/>
                <a:cs typeface="+mn-cs"/>
              </a:rPr>
              <a:t>Weitzenblum</a:t>
            </a:r>
            <a:r>
              <a:rPr lang="en-US" sz="1200" kern="1200" dirty="0">
                <a:solidFill>
                  <a:schemeClr val="tx1"/>
                </a:solidFill>
                <a:effectLst/>
                <a:latin typeface="+mn-lt"/>
                <a:ea typeface="+mn-ea"/>
                <a:cs typeface="+mn-cs"/>
              </a:rPr>
              <a:t> E. Predictive factors of</a:t>
            </a:r>
          </a:p>
          <a:p>
            <a:r>
              <a:rPr lang="en-US" sz="1200" kern="1200" dirty="0">
                <a:solidFill>
                  <a:schemeClr val="tx1"/>
                </a:solidFill>
                <a:effectLst/>
                <a:latin typeface="+mn-lt"/>
                <a:ea typeface="+mn-ea"/>
                <a:cs typeface="+mn-cs"/>
              </a:rPr>
              <a:t>hospitalization for acute exacerbation in a series of 64 patients with chronic obstructive</a:t>
            </a:r>
          </a:p>
          <a:p>
            <a:r>
              <a:rPr lang="en-US" sz="1200" kern="1200" dirty="0">
                <a:solidFill>
                  <a:schemeClr val="tx1"/>
                </a:solidFill>
                <a:effectLst/>
                <a:latin typeface="+mn-lt"/>
                <a:ea typeface="+mn-ea"/>
                <a:cs typeface="+mn-cs"/>
              </a:rPr>
              <a:t>pulmonary disease. Am J Respir Crit Care Med 1999; 159: 158-164.</a:t>
            </a: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https://</a:t>
            </a:r>
            <a:r>
              <a:rPr lang="en-US" sz="1200" kern="1200" dirty="0" err="1">
                <a:solidFill>
                  <a:schemeClr val="tx1"/>
                </a:solidFill>
                <a:effectLst/>
                <a:latin typeface="+mn-lt"/>
                <a:ea typeface="+mn-ea"/>
                <a:cs typeface="+mn-cs"/>
              </a:rPr>
              <a:t>pubmed.ncbi.nlm.nih.gov</a:t>
            </a:r>
            <a:r>
              <a:rPr lang="en-US" sz="1200" kern="1200" dirty="0">
                <a:solidFill>
                  <a:schemeClr val="tx1"/>
                </a:solidFill>
                <a:effectLst/>
                <a:latin typeface="+mn-lt"/>
                <a:ea typeface="+mn-ea"/>
                <a:cs typeface="+mn-cs"/>
              </a:rPr>
              <a:t>/9217591/</a:t>
            </a:r>
          </a:p>
          <a:p>
            <a:r>
              <a:rPr lang="en-US" sz="1200" kern="1200" dirty="0">
                <a:solidFill>
                  <a:schemeClr val="tx1"/>
                </a:solidFill>
                <a:effectLst/>
                <a:latin typeface="+mn-lt"/>
                <a:ea typeface="+mn-ea"/>
                <a:cs typeface="+mn-cs"/>
              </a:rPr>
              <a:t>Costello et al –N=85 Stratified into </a:t>
            </a:r>
            <a:r>
              <a:rPr lang="en-US" sz="1200" kern="1200" dirty="0" err="1">
                <a:solidFill>
                  <a:schemeClr val="tx1"/>
                </a:solidFill>
                <a:effectLst/>
                <a:latin typeface="+mn-lt"/>
                <a:ea typeface="+mn-ea"/>
                <a:cs typeface="+mn-cs"/>
              </a:rPr>
              <a:t>eucapnic</a:t>
            </a:r>
            <a:r>
              <a:rPr lang="en-US" sz="1200" kern="1200" dirty="0">
                <a:solidFill>
                  <a:schemeClr val="tx1"/>
                </a:solidFill>
                <a:effectLst/>
                <a:latin typeface="+mn-lt"/>
                <a:ea typeface="+mn-ea"/>
                <a:cs typeface="+mn-cs"/>
              </a:rPr>
              <a:t> (27), temporarily hypercapnic (22) or persistently hypercapnic (19) during an index hospitalization for AECOPD. 24% with reversible hypercapnia developed chronic hypercapnia during </a:t>
            </a:r>
            <a:r>
              <a:rPr lang="en-US" sz="1200" kern="1200" dirty="0" err="1">
                <a:solidFill>
                  <a:schemeClr val="tx1"/>
                </a:solidFill>
                <a:effectLst/>
                <a:latin typeface="+mn-lt"/>
                <a:ea typeface="+mn-ea"/>
                <a:cs typeface="+mn-cs"/>
              </a:rPr>
              <a:t>followup</a:t>
            </a:r>
            <a:r>
              <a:rPr lang="en-US" sz="1200" kern="1200" dirty="0">
                <a:solidFill>
                  <a:schemeClr val="tx1"/>
                </a:solidFill>
                <a:effectLst/>
                <a:latin typeface="+mn-lt"/>
                <a:ea typeface="+mn-ea"/>
                <a:cs typeface="+mn-cs"/>
              </a:rPr>
              <a:t>; 18% of them had a subsequent admission with a normal CO2. Reversible hypercapnia had similar mortality to eucapnia, but persistent hypercapnia had a worse prognosis.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Used PaO2 &lt;60 as resp failure, PaCO2 over 50 as resp failure</a:t>
            </a: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6741A61A-74B6-D548-8F66-DDC3192B23D6}" type="slidenum">
              <a:rPr lang="en-US" smtClean="0"/>
              <a:t>147</a:t>
            </a:fld>
            <a:endParaRPr lang="en-US"/>
          </a:p>
        </p:txBody>
      </p:sp>
    </p:spTree>
    <p:extLst>
      <p:ext uri="{BB962C8B-B14F-4D97-AF65-F5344CB8AC3E}">
        <p14:creationId xmlns:p14="http://schemas.microsoft.com/office/powerpoint/2010/main" val="3751188993"/>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pathophysiology of respiratory failure during CPE includes an increase in extravascular lung water, a reduction in lung volume and in respiratory system compliance, and an increase in airway resistance</a:t>
            </a:r>
          </a:p>
          <a:p>
            <a:r>
              <a:rPr lang="en-US" sz="1200" kern="1200" dirty="0">
                <a:solidFill>
                  <a:schemeClr val="tx1"/>
                </a:solidFill>
                <a:effectLst/>
                <a:latin typeface="+mn-lt"/>
                <a:ea typeface="+mn-ea"/>
                <a:cs typeface="+mn-cs"/>
              </a:rPr>
              <a:t>Sharp JT, Griffith GT, Bunnell IL, et al. Ventilatory mechanics in pulmonary edema in man. J Clin Invest 1958;37:111-7</a:t>
            </a:r>
          </a:p>
          <a:p>
            <a:endParaRPr lang="en-US" dirty="0"/>
          </a:p>
          <a:p>
            <a:endParaRPr lang="en-US" dirty="0"/>
          </a:p>
          <a:p>
            <a:r>
              <a:rPr lang="en-US" sz="1200" kern="1200" dirty="0">
                <a:solidFill>
                  <a:schemeClr val="tx1"/>
                </a:solidFill>
                <a:effectLst/>
                <a:latin typeface="+mn-lt"/>
                <a:ea typeface="+mn-ea"/>
                <a:cs typeface="+mn-cs"/>
              </a:rPr>
              <a:t>In addition, around 50% of patients with severe APE are hypercapnic when admitted to the hospital and hypercapnia is a strong predictor of immediate airway intubation</a:t>
            </a:r>
          </a:p>
          <a:p>
            <a:r>
              <a:rPr lang="en-US" sz="1200" kern="1200" dirty="0">
                <a:solidFill>
                  <a:schemeClr val="tx1"/>
                </a:solidFill>
                <a:effectLst/>
                <a:latin typeface="+mn-lt"/>
                <a:ea typeface="+mn-ea"/>
                <a:cs typeface="+mn-cs"/>
                <a:sym typeface="Wingdings" pitchFamily="2" charset="2"/>
              </a:rPr>
              <a:t></a:t>
            </a:r>
            <a:r>
              <a:rPr lang="en-US" sz="1200" kern="1200" dirty="0">
                <a:solidFill>
                  <a:schemeClr val="tx1"/>
                </a:solidFill>
                <a:effectLst/>
                <a:latin typeface="+mn-lt"/>
                <a:ea typeface="+mn-ea"/>
                <a:cs typeface="+mn-cs"/>
              </a:rPr>
              <a:t> of note, in this study mortality seemed to be primarily related to LVEF and not respiratory failure (which in some ways makes sense – it’s the root of the dysfunction)</a:t>
            </a:r>
          </a:p>
          <a:p>
            <a:r>
              <a:rPr lang="en-US" sz="1200" kern="1200" dirty="0" err="1">
                <a:solidFill>
                  <a:schemeClr val="tx1"/>
                </a:solidFill>
                <a:effectLst/>
                <a:latin typeface="+mn-lt"/>
                <a:ea typeface="+mn-ea"/>
                <a:cs typeface="+mn-cs"/>
              </a:rPr>
              <a:t>Masip</a:t>
            </a:r>
            <a:r>
              <a:rPr lang="en-US" sz="1200" kern="1200" dirty="0">
                <a:solidFill>
                  <a:schemeClr val="tx1"/>
                </a:solidFill>
                <a:effectLst/>
                <a:latin typeface="+mn-lt"/>
                <a:ea typeface="+mn-ea"/>
                <a:cs typeface="+mn-cs"/>
              </a:rPr>
              <a:t> J, </a:t>
            </a:r>
            <a:r>
              <a:rPr lang="en-US" sz="1200" kern="1200" dirty="0" err="1">
                <a:solidFill>
                  <a:schemeClr val="tx1"/>
                </a:solidFill>
                <a:effectLst/>
                <a:latin typeface="+mn-lt"/>
                <a:ea typeface="+mn-ea"/>
                <a:cs typeface="+mn-cs"/>
              </a:rPr>
              <a:t>Paez</a:t>
            </a:r>
            <a:r>
              <a:rPr lang="en-US" sz="1200" kern="1200" dirty="0">
                <a:solidFill>
                  <a:schemeClr val="tx1"/>
                </a:solidFill>
                <a:effectLst/>
                <a:latin typeface="+mn-lt"/>
                <a:ea typeface="+mn-ea"/>
                <a:cs typeface="+mn-cs"/>
              </a:rPr>
              <a:t> J, Merino M, et al. Risk factors for intubation as a guide for noninvasive ventilation in patients with severe acute cardiogenic pulmonary edema. Intensive Care Med 2003; 29:1921–1928.</a:t>
            </a:r>
          </a:p>
          <a:p>
            <a:endParaRPr lang="en-US" dirty="0"/>
          </a:p>
        </p:txBody>
      </p:sp>
      <p:sp>
        <p:nvSpPr>
          <p:cNvPr id="4" name="Slide Number Placeholder 3"/>
          <p:cNvSpPr>
            <a:spLocks noGrp="1"/>
          </p:cNvSpPr>
          <p:nvPr>
            <p:ph type="sldNum" sz="quarter" idx="5"/>
          </p:nvPr>
        </p:nvSpPr>
        <p:spPr/>
        <p:txBody>
          <a:bodyPr/>
          <a:lstStyle/>
          <a:p>
            <a:fld id="{6741A61A-74B6-D548-8F66-DDC3192B23D6}" type="slidenum">
              <a:rPr lang="en-US" smtClean="0"/>
              <a:t>148</a:t>
            </a:fld>
            <a:endParaRPr lang="en-US"/>
          </a:p>
        </p:txBody>
      </p:sp>
    </p:spTree>
    <p:extLst>
      <p:ext uri="{BB962C8B-B14F-4D97-AF65-F5344CB8AC3E}">
        <p14:creationId xmlns:p14="http://schemas.microsoft.com/office/powerpoint/2010/main" val="241898725"/>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 In contrast to current belief that blood pH is typically normal or slightly alkaline in pulmonary edema, acidemia (pH below 7.36) was found in 38 of the 46 patients studied before treatment – mostly metabolic acidosis, but also frequently with frank respiratory acidosis (n=11), or at least insufficient compensation (</a:t>
            </a:r>
            <a:r>
              <a:rPr lang="en-US" sz="1200" kern="1200" dirty="0" err="1">
                <a:solidFill>
                  <a:schemeClr val="tx1"/>
                </a:solidFill>
                <a:effectLst/>
                <a:latin typeface="+mn-lt"/>
                <a:ea typeface="+mn-ea"/>
                <a:cs typeface="+mn-cs"/>
              </a:rPr>
              <a:t>ie</a:t>
            </a:r>
            <a:r>
              <a:rPr lang="en-US" sz="1200" kern="1200" dirty="0">
                <a:solidFill>
                  <a:schemeClr val="tx1"/>
                </a:solidFill>
                <a:effectLst/>
                <a:latin typeface="+mn-lt"/>
                <a:ea typeface="+mn-ea"/>
                <a:cs typeface="+mn-cs"/>
              </a:rPr>
              <a:t>. ventilatory failure)</a:t>
            </a:r>
          </a:p>
          <a:p>
            <a:r>
              <a:rPr lang="en-US" sz="1200" kern="1200" dirty="0">
                <a:solidFill>
                  <a:schemeClr val="tx1"/>
                </a:solidFill>
                <a:effectLst/>
                <a:latin typeface="+mn-lt"/>
                <a:ea typeface="+mn-ea"/>
                <a:cs typeface="+mn-cs"/>
              </a:rPr>
              <a:t>The Metabolic and Respiratory Acidosis of Acute Pulmonary Edema</a:t>
            </a:r>
          </a:p>
          <a:p>
            <a:r>
              <a:rPr lang="en-US" sz="1200" u="sng" kern="1200" dirty="0">
                <a:solidFill>
                  <a:schemeClr val="tx1"/>
                </a:solidFill>
                <a:effectLst/>
                <a:latin typeface="+mn-lt"/>
                <a:ea typeface="+mn-ea"/>
                <a:cs typeface="+mn-cs"/>
                <a:hlinkClick r:id="rId3" tooltip="ARNOLD ABERMAN, M.D., C.M."/>
              </a:rPr>
              <a:t>ARNOLD ABERMAN, M.D., C.M.</a:t>
            </a:r>
            <a:r>
              <a:rPr lang="en-US" sz="1200" kern="1200" dirty="0">
                <a:solidFill>
                  <a:schemeClr val="tx1"/>
                </a:solidFill>
                <a:effectLst/>
                <a:latin typeface="+mn-lt"/>
                <a:ea typeface="+mn-ea"/>
                <a:cs typeface="+mn-cs"/>
              </a:rPr>
              <a:t>, </a:t>
            </a:r>
            <a:r>
              <a:rPr lang="en-US" sz="1200" u="sng" kern="1200" dirty="0">
                <a:solidFill>
                  <a:schemeClr val="tx1"/>
                </a:solidFill>
                <a:effectLst/>
                <a:latin typeface="+mn-lt"/>
                <a:ea typeface="+mn-ea"/>
                <a:cs typeface="+mn-cs"/>
                <a:hlinkClick r:id="rId3" tooltip="MILFORD FULOP, M.D., F.A.C.P."/>
              </a:rPr>
              <a:t>MILFORD FULOP, M.D., F.A.C.P.</a:t>
            </a:r>
            <a:r>
              <a:rPr lang="en-US" sz="1200" kern="1200" dirty="0">
                <a:solidFill>
                  <a:schemeClr val="tx1"/>
                </a:solidFill>
                <a:effectLst/>
                <a:latin typeface="+mn-lt"/>
                <a:ea typeface="+mn-ea"/>
                <a:cs typeface="+mn-cs"/>
              </a:rPr>
              <a:t> </a:t>
            </a:r>
          </a:p>
          <a:p>
            <a:r>
              <a:rPr lang="en-US" sz="1200" u="sng" kern="1200" dirty="0">
                <a:solidFill>
                  <a:schemeClr val="tx1"/>
                </a:solidFill>
                <a:effectLst/>
                <a:latin typeface="+mn-lt"/>
                <a:ea typeface="+mn-ea"/>
                <a:cs typeface="+mn-cs"/>
                <a:hlinkClick r:id="rId4"/>
              </a:rPr>
              <a:t>https://doi.org/10.7326/0003-4819-76-2-173</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5"/>
          </p:nvPr>
        </p:nvSpPr>
        <p:spPr/>
        <p:txBody>
          <a:bodyPr/>
          <a:lstStyle/>
          <a:p>
            <a:fld id="{6741A61A-74B6-D548-8F66-DDC3192B23D6}" type="slidenum">
              <a:rPr lang="en-US" smtClean="0"/>
              <a:t>149</a:t>
            </a:fld>
            <a:endParaRPr lang="en-US"/>
          </a:p>
        </p:txBody>
      </p:sp>
    </p:spTree>
    <p:extLst>
      <p:ext uri="{BB962C8B-B14F-4D97-AF65-F5344CB8AC3E}">
        <p14:creationId xmlns:p14="http://schemas.microsoft.com/office/powerpoint/2010/main" val="13352044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Comprehensive physiology breath hold diving paper</a:t>
            </a:r>
          </a:p>
          <a:p>
            <a:endParaRPr lang="en-US" dirty="0"/>
          </a:p>
          <a:p>
            <a:r>
              <a:rPr lang="en-US" dirty="0"/>
              <a:t>Recall: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Any values of PaCO2 above 46 mmHg is abnormal – though transient elevations up to 50 mmHg may be encountered in ‘normal people’ doing breathe holds. West: held within 3mmHg always, possibly slightly higher in sleep. (10mmHg is the threshold for </a:t>
            </a:r>
            <a:r>
              <a:rPr lang="en-US" dirty="0" err="1"/>
              <a:t>noct</a:t>
            </a:r>
            <a:r>
              <a:rPr lang="en-US" dirty="0"/>
              <a:t> vent)</a:t>
            </a:r>
          </a:p>
          <a:p>
            <a:endParaRPr lang="en-US" dirty="0"/>
          </a:p>
        </p:txBody>
      </p:sp>
      <p:sp>
        <p:nvSpPr>
          <p:cNvPr id="4" name="Slide Number Placeholder 3"/>
          <p:cNvSpPr>
            <a:spLocks noGrp="1"/>
          </p:cNvSpPr>
          <p:nvPr>
            <p:ph type="sldNum" sz="quarter" idx="5"/>
          </p:nvPr>
        </p:nvSpPr>
        <p:spPr/>
        <p:txBody>
          <a:bodyPr/>
          <a:lstStyle/>
          <a:p>
            <a:fld id="{6741A61A-74B6-D548-8F66-DDC3192B23D6}" type="slidenum">
              <a:rPr lang="en-US" smtClean="0"/>
              <a:t>16</a:t>
            </a:fld>
            <a:endParaRPr lang="en-US"/>
          </a:p>
        </p:txBody>
      </p:sp>
    </p:spTree>
    <p:extLst>
      <p:ext uri="{BB962C8B-B14F-4D97-AF65-F5344CB8AC3E}">
        <p14:creationId xmlns:p14="http://schemas.microsoft.com/office/powerpoint/2010/main" val="2244563893"/>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741A61A-74B6-D548-8F66-DDC3192B23D6}" type="slidenum">
              <a:rPr lang="en-US" smtClean="0"/>
              <a:t>150</a:t>
            </a:fld>
            <a:endParaRPr lang="en-US"/>
          </a:p>
        </p:txBody>
      </p:sp>
    </p:spTree>
    <p:extLst>
      <p:ext uri="{BB962C8B-B14F-4D97-AF65-F5344CB8AC3E}">
        <p14:creationId xmlns:p14="http://schemas.microsoft.com/office/powerpoint/2010/main" val="3617468797"/>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Tolerance to analgesia develops more profoundly than the tolerance to respiratory depression</a:t>
            </a:r>
          </a:p>
          <a:p>
            <a:r>
              <a:rPr lang="en-US" sz="1200" kern="1200" dirty="0" err="1">
                <a:solidFill>
                  <a:schemeClr val="tx1"/>
                </a:solidFill>
                <a:effectLst/>
                <a:latin typeface="+mn-lt"/>
                <a:ea typeface="+mn-ea"/>
                <a:cs typeface="+mn-cs"/>
              </a:rPr>
              <a:t>Teichtahl</a:t>
            </a:r>
            <a:r>
              <a:rPr lang="en-US" sz="1200" kern="1200" dirty="0">
                <a:solidFill>
                  <a:schemeClr val="tx1"/>
                </a:solidFill>
                <a:effectLst/>
                <a:latin typeface="+mn-lt"/>
                <a:ea typeface="+mn-ea"/>
                <a:cs typeface="+mn-cs"/>
              </a:rPr>
              <a:t> H, Wang D, Cunnington D, et al. Ventilatory responses to hypoxia and hypercapnia in stable methadone maintenance treatment patients. Chest 2005; 128: 1339–1347</a:t>
            </a:r>
          </a:p>
          <a:p>
            <a:endParaRPr lang="en-US" dirty="0"/>
          </a:p>
          <a:p>
            <a:endParaRPr lang="en-US" dirty="0"/>
          </a:p>
          <a:p>
            <a:r>
              <a:rPr lang="en-US" sz="1200" kern="1200" dirty="0">
                <a:solidFill>
                  <a:schemeClr val="tx1"/>
                </a:solidFill>
                <a:effectLst/>
                <a:latin typeface="+mn-lt"/>
                <a:ea typeface="+mn-ea"/>
                <a:cs typeface="+mn-cs"/>
              </a:rPr>
              <a:t>opioids may even further obtund ventilatory responses and exacerbate hypoventilation in these individuals. Although we do not know of any work that has studied this in detail, it is interesting to note that COPD is, in fact, a known risk factor for opioid-induced respiratory depression following surgery [Gupta K, Prasad A, </a:t>
            </a:r>
            <a:r>
              <a:rPr lang="en-US" sz="1200" kern="1200" dirty="0" err="1">
                <a:solidFill>
                  <a:schemeClr val="tx1"/>
                </a:solidFill>
                <a:effectLst/>
                <a:latin typeface="+mn-lt"/>
                <a:ea typeface="+mn-ea"/>
                <a:cs typeface="+mn-cs"/>
              </a:rPr>
              <a:t>Nagappa</a:t>
            </a:r>
            <a:r>
              <a:rPr lang="en-US" sz="1200" kern="1200" dirty="0">
                <a:solidFill>
                  <a:schemeClr val="tx1"/>
                </a:solidFill>
                <a:effectLst/>
                <a:latin typeface="+mn-lt"/>
                <a:ea typeface="+mn-ea"/>
                <a:cs typeface="+mn-cs"/>
              </a:rPr>
              <a:t> M, et al. Risk factors for opioid-induced respiratory depression and failure to rescue: a review. </a:t>
            </a:r>
            <a:r>
              <a:rPr lang="en-US" sz="1200" kern="1200" dirty="0" err="1">
                <a:solidFill>
                  <a:schemeClr val="tx1"/>
                </a:solidFill>
                <a:effectLst/>
                <a:latin typeface="+mn-lt"/>
                <a:ea typeface="+mn-ea"/>
                <a:cs typeface="+mn-cs"/>
              </a:rPr>
              <a:t>Curr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Opin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Anaesthesiol</a:t>
            </a:r>
            <a:r>
              <a:rPr lang="en-US" sz="1200" kern="1200" dirty="0">
                <a:solidFill>
                  <a:schemeClr val="tx1"/>
                </a:solidFill>
                <a:effectLst/>
                <a:latin typeface="+mn-lt"/>
                <a:ea typeface="+mn-ea"/>
                <a:cs typeface="+mn-cs"/>
              </a:rPr>
              <a:t> 2018; 31: 110–119.</a:t>
            </a:r>
          </a:p>
          <a:p>
            <a:r>
              <a:rPr lang="en-US" sz="1200" kern="1200" dirty="0">
                <a:solidFill>
                  <a:schemeClr val="tx1"/>
                </a:solidFill>
                <a:effectLst/>
                <a:latin typeface="+mn-lt"/>
                <a:ea typeface="+mn-ea"/>
                <a:cs typeface="+mn-cs"/>
              </a:rPr>
              <a:t>].</a:t>
            </a:r>
          </a:p>
          <a:p>
            <a:endParaRPr lang="en-US" dirty="0"/>
          </a:p>
          <a:p>
            <a:endParaRPr lang="en-US" dirty="0"/>
          </a:p>
          <a:p>
            <a:r>
              <a:rPr lang="en-US" sz="1200" kern="1200" dirty="0">
                <a:solidFill>
                  <a:schemeClr val="tx1"/>
                </a:solidFill>
                <a:effectLst/>
                <a:latin typeface="+mn-lt"/>
                <a:ea typeface="+mn-ea"/>
                <a:cs typeface="+mn-cs"/>
              </a:rPr>
              <a:t>Treatment of opioids-induced sleep apnea is reviewed</a:t>
            </a:r>
          </a:p>
          <a:p>
            <a:r>
              <a:rPr lang="en-US" sz="1200" kern="1200" dirty="0">
                <a:solidFill>
                  <a:schemeClr val="tx1"/>
                </a:solidFill>
                <a:effectLst/>
                <a:latin typeface="+mn-lt"/>
                <a:ea typeface="+mn-ea"/>
                <a:cs typeface="+mn-cs"/>
              </a:rPr>
              <a:t>elsewhere (80,126).</a:t>
            </a:r>
          </a:p>
          <a:p>
            <a:endParaRPr lang="en-US" dirty="0"/>
          </a:p>
          <a:p>
            <a:endParaRPr lang="en-US" dirty="0"/>
          </a:p>
          <a:p>
            <a:endParaRPr lang="en-US" dirty="0"/>
          </a:p>
          <a:p>
            <a:endParaRPr lang="en-US" dirty="0"/>
          </a:p>
          <a:p>
            <a:r>
              <a:rPr lang="en-US" sz="1200" kern="1200" dirty="0">
                <a:solidFill>
                  <a:schemeClr val="tx1"/>
                </a:solidFill>
                <a:effectLst/>
                <a:latin typeface="+mn-lt"/>
                <a:ea typeface="+mn-ea"/>
                <a:cs typeface="+mn-cs"/>
              </a:rPr>
              <a:t>Clinical effects: </a:t>
            </a:r>
          </a:p>
          <a:p>
            <a:r>
              <a:rPr lang="en-US" sz="1200" kern="1200" dirty="0">
                <a:solidFill>
                  <a:schemeClr val="tx1"/>
                </a:solidFill>
                <a:effectLst/>
                <a:latin typeface="+mn-lt"/>
                <a:ea typeface="+mn-ea"/>
                <a:cs typeface="+mn-cs"/>
              </a:rPr>
              <a:t>-decreased HCVR, HVR</a:t>
            </a:r>
          </a:p>
          <a:p>
            <a:r>
              <a:rPr lang="en-US" sz="1200" kern="1200" dirty="0">
                <a:solidFill>
                  <a:schemeClr val="tx1"/>
                </a:solidFill>
                <a:effectLst/>
                <a:latin typeface="+mn-lt"/>
                <a:ea typeface="+mn-ea"/>
                <a:cs typeface="+mn-cs"/>
              </a:rPr>
              <a:t>-increased central apneas</a:t>
            </a:r>
          </a:p>
          <a:p>
            <a:r>
              <a:rPr lang="en-US" sz="1200" kern="1200" dirty="0">
                <a:solidFill>
                  <a:schemeClr val="tx1"/>
                </a:solidFill>
                <a:effectLst/>
                <a:latin typeface="+mn-lt"/>
                <a:ea typeface="+mn-ea"/>
                <a:cs typeface="+mn-cs"/>
              </a:rPr>
              <a:t>-ataxic breathing</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Females are more susceptible to opiate respiratory depression, for reasons that remain to be established (</a:t>
            </a:r>
            <a:r>
              <a:rPr lang="en-US" sz="1200" u="sng" kern="1200" dirty="0">
                <a:solidFill>
                  <a:schemeClr val="tx1"/>
                </a:solidFill>
                <a:effectLst/>
                <a:latin typeface="+mn-lt"/>
                <a:ea typeface="+mn-ea"/>
                <a:cs typeface="+mn-cs"/>
                <a:hlinkClick r:id="rId3"/>
              </a:rPr>
              <a:t>Romberg et al., 2003</a:t>
            </a:r>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likelihood of the above clinical effects manifesting as respiratory failure depends greatly on the underlying load and reserve of the respiratory system (increased risk in elderly, COPD/ILD, obese)</a:t>
            </a:r>
          </a:p>
          <a:p>
            <a:endParaRPr lang="en-US" dirty="0"/>
          </a:p>
        </p:txBody>
      </p:sp>
      <p:sp>
        <p:nvSpPr>
          <p:cNvPr id="4" name="Slide Number Placeholder 3"/>
          <p:cNvSpPr>
            <a:spLocks noGrp="1"/>
          </p:cNvSpPr>
          <p:nvPr>
            <p:ph type="sldNum" sz="quarter" idx="5"/>
          </p:nvPr>
        </p:nvSpPr>
        <p:spPr/>
        <p:txBody>
          <a:bodyPr/>
          <a:lstStyle/>
          <a:p>
            <a:fld id="{6741A61A-74B6-D548-8F66-DDC3192B23D6}" type="slidenum">
              <a:rPr lang="en-US" smtClean="0"/>
              <a:t>152</a:t>
            </a:fld>
            <a:endParaRPr lang="en-US"/>
          </a:p>
        </p:txBody>
      </p:sp>
    </p:spTree>
    <p:extLst>
      <p:ext uri="{BB962C8B-B14F-4D97-AF65-F5344CB8AC3E}">
        <p14:creationId xmlns:p14="http://schemas.microsoft.com/office/powerpoint/2010/main" val="3852552163"/>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Image from </a:t>
            </a:r>
            <a:r>
              <a:rPr lang="en-US" sz="1200" b="0" i="1" strike="noStrike" spc="-1" dirty="0">
                <a:solidFill>
                  <a:srgbClr val="FFFFFF"/>
                </a:solidFill>
                <a:latin typeface="Arial"/>
              </a:rPr>
              <a:t>CHEST</a:t>
            </a:r>
            <a:r>
              <a:rPr lang="en-US" sz="1200" b="0" strike="noStrike" spc="-1" dirty="0">
                <a:solidFill>
                  <a:srgbClr val="FFFFFF"/>
                </a:solidFill>
                <a:latin typeface="Arial"/>
              </a:rPr>
              <a:t> 2016 150934-944DOI: (10.1016/j.chest.2016.05.022) </a:t>
            </a: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Finally, older sedatives—benzodiazepines and neuroleptics—are well-known respiratory depressants that can exacerbate chronic hypercapnia or cause acute-on-chronic hypercapnia in these patients. However, studies examining the impact of these medications on sleep apnea may have been confounded by concurrent use of continuous positive airway pressure, so no definitive conclusions can be drawn (</a:t>
            </a:r>
            <a:r>
              <a:rPr lang="en-US" sz="1200" u="sng" kern="1200" dirty="0">
                <a:solidFill>
                  <a:schemeClr val="tx1"/>
                </a:solidFill>
                <a:effectLst/>
                <a:latin typeface="+mn-lt"/>
                <a:ea typeface="+mn-ea"/>
                <a:cs typeface="+mn-cs"/>
                <a:hlinkClick r:id="rId3"/>
              </a:rPr>
              <a:t>30</a:t>
            </a:r>
            <a:r>
              <a:rPr lang="en-US" sz="1200" kern="1200" dirty="0">
                <a:solidFill>
                  <a:schemeClr val="tx1"/>
                </a:solidFill>
                <a:effectLst/>
                <a:latin typeface="+mn-lt"/>
                <a:ea typeface="+mn-ea"/>
                <a:cs typeface="+mn-cs"/>
              </a:rPr>
              <a:t>).</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Mason M, Cates CJ, Smith I. Effects of opioid, hypnotic and sedating medications on sleep-disordered breathing in adults with obstructive sleep </a:t>
            </a:r>
            <a:r>
              <a:rPr lang="en-US" sz="1200" kern="1200" dirty="0" err="1">
                <a:solidFill>
                  <a:schemeClr val="tx1"/>
                </a:solidFill>
                <a:effectLst/>
                <a:latin typeface="+mn-lt"/>
                <a:ea typeface="+mn-ea"/>
                <a:cs typeface="+mn-cs"/>
              </a:rPr>
              <a:t>apnoea</a:t>
            </a:r>
            <a:r>
              <a:rPr lang="en-US" sz="1200" kern="1200" dirty="0">
                <a:solidFill>
                  <a:schemeClr val="tx1"/>
                </a:solidFill>
                <a:effectLst/>
                <a:latin typeface="+mn-lt"/>
                <a:ea typeface="+mn-ea"/>
                <a:cs typeface="+mn-cs"/>
              </a:rPr>
              <a:t>. Cochrane Database Syst Rev 2015;7:CD011090</a:t>
            </a:r>
            <a:r>
              <a:rPr lang="en-US" dirty="0">
                <a:effectLst/>
              </a:rPr>
              <a:t> </a:t>
            </a:r>
          </a:p>
          <a:p>
            <a:endParaRPr lang="en-US" dirty="0">
              <a:effectLst/>
            </a:endParaRPr>
          </a:p>
          <a:p>
            <a:endParaRPr lang="en-US" dirty="0">
              <a:effectLst/>
            </a:endParaRPr>
          </a:p>
          <a:p>
            <a:r>
              <a:rPr lang="en-US" sz="1200" kern="1200" dirty="0">
                <a:solidFill>
                  <a:schemeClr val="tx1"/>
                </a:solidFill>
                <a:effectLst/>
                <a:latin typeface="+mn-lt"/>
                <a:ea typeface="+mn-ea"/>
                <a:cs typeface="+mn-cs"/>
              </a:rPr>
              <a:t>From: https://</a:t>
            </a:r>
            <a:r>
              <a:rPr lang="en-US" sz="1200" kern="1200" dirty="0" err="1">
                <a:solidFill>
                  <a:schemeClr val="tx1"/>
                </a:solidFill>
                <a:effectLst/>
                <a:latin typeface="+mn-lt"/>
                <a:ea typeface="+mn-ea"/>
                <a:cs typeface="+mn-cs"/>
              </a:rPr>
              <a:t>journals.physiology.org</a:t>
            </a: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doi</a:t>
            </a:r>
            <a:r>
              <a:rPr lang="en-US" sz="1200" kern="1200" dirty="0">
                <a:solidFill>
                  <a:schemeClr val="tx1"/>
                </a:solidFill>
                <a:effectLst/>
                <a:latin typeface="+mn-lt"/>
                <a:ea typeface="+mn-ea"/>
                <a:cs typeface="+mn-cs"/>
              </a:rPr>
              <a:t>/pdf/10.1152/jn.00017.2021</a:t>
            </a:r>
          </a:p>
          <a:p>
            <a:r>
              <a:rPr lang="en-US" sz="1200" kern="1200" dirty="0">
                <a:solidFill>
                  <a:schemeClr val="tx1"/>
                </a:solidFill>
                <a:effectLst/>
                <a:latin typeface="+mn-lt"/>
                <a:ea typeface="+mn-ea"/>
                <a:cs typeface="+mn-cs"/>
              </a:rPr>
              <a:t>One factor underlying variability in OIRD is that the respiratory response to opioids is state dependent. Opioid sensitivity is heightened during different neurological and physiological states including concurrent drug administration, such as anesthesia (8–10) and benzodiazepines (11), as well as sleep disordered breathing (SDB, Ref. 12). Indeed, SDB is prevalent among opioid users (13–15), and this clinical population is particularly vulnerable to OIRD since hypercapnic (16, 17) and hypoxic (18, 19) conditions present during SDB exaggerate opioid responses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12 Lam KK, </a:t>
            </a:r>
            <a:r>
              <a:rPr lang="en-US" sz="1200" kern="1200" dirty="0" err="1">
                <a:solidFill>
                  <a:schemeClr val="tx1"/>
                </a:solidFill>
                <a:effectLst/>
                <a:latin typeface="+mn-lt"/>
                <a:ea typeface="+mn-ea"/>
                <a:cs typeface="+mn-cs"/>
              </a:rPr>
              <a:t>Kunder</a:t>
            </a:r>
            <a:r>
              <a:rPr lang="en-US" sz="1200" kern="1200" dirty="0">
                <a:solidFill>
                  <a:schemeClr val="tx1"/>
                </a:solidFill>
                <a:effectLst/>
                <a:latin typeface="+mn-lt"/>
                <a:ea typeface="+mn-ea"/>
                <a:cs typeface="+mn-cs"/>
              </a:rPr>
              <a:t> S, Wong J, </a:t>
            </a:r>
            <a:r>
              <a:rPr lang="en-US" sz="1200" kern="1200" dirty="0" err="1">
                <a:solidFill>
                  <a:schemeClr val="tx1"/>
                </a:solidFill>
                <a:effectLst/>
                <a:latin typeface="+mn-lt"/>
                <a:ea typeface="+mn-ea"/>
                <a:cs typeface="+mn-cs"/>
              </a:rPr>
              <a:t>Doufas</a:t>
            </a:r>
            <a:r>
              <a:rPr lang="en-US" sz="1200" kern="1200" dirty="0">
                <a:solidFill>
                  <a:schemeClr val="tx1"/>
                </a:solidFill>
                <a:effectLst/>
                <a:latin typeface="+mn-lt"/>
                <a:ea typeface="+mn-ea"/>
                <a:cs typeface="+mn-cs"/>
              </a:rPr>
              <a:t> AG, Chung F. Obstructive sleep apnea, pain, and opioids: is the riddle solved? </a:t>
            </a:r>
            <a:r>
              <a:rPr lang="en-US" sz="1200" kern="1200" dirty="0" err="1">
                <a:solidFill>
                  <a:schemeClr val="tx1"/>
                </a:solidFill>
                <a:effectLst/>
                <a:latin typeface="+mn-lt"/>
                <a:ea typeface="+mn-ea"/>
                <a:cs typeface="+mn-cs"/>
              </a:rPr>
              <a:t>Curr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Opin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Anaesthesiol</a:t>
            </a:r>
            <a:r>
              <a:rPr lang="en-US" sz="1200" kern="1200" dirty="0">
                <a:solidFill>
                  <a:schemeClr val="tx1"/>
                </a:solidFill>
                <a:effectLst/>
                <a:latin typeface="+mn-lt"/>
                <a:ea typeface="+mn-ea"/>
                <a:cs typeface="+mn-cs"/>
              </a:rPr>
              <a:t> 29: 134–140, 2016. doi:10.1097/ACO.00000000000 00265.</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16 Bailey PL, Lu JK, Pace NL, Orr JA, White JL, </a:t>
            </a:r>
            <a:r>
              <a:rPr lang="en-US" sz="1200" kern="1200" dirty="0" err="1">
                <a:solidFill>
                  <a:schemeClr val="tx1"/>
                </a:solidFill>
                <a:effectLst/>
                <a:latin typeface="+mn-lt"/>
                <a:ea typeface="+mn-ea"/>
                <a:cs typeface="+mn-cs"/>
              </a:rPr>
              <a:t>Hamber</a:t>
            </a:r>
            <a:r>
              <a:rPr lang="en-US" sz="1200" kern="1200" dirty="0">
                <a:solidFill>
                  <a:schemeClr val="tx1"/>
                </a:solidFill>
                <a:effectLst/>
                <a:latin typeface="+mn-lt"/>
                <a:ea typeface="+mn-ea"/>
                <a:cs typeface="+mn-cs"/>
              </a:rPr>
              <a:t> EA, </a:t>
            </a:r>
            <a:r>
              <a:rPr lang="en-US" sz="1200" kern="1200" dirty="0" err="1">
                <a:solidFill>
                  <a:schemeClr val="tx1"/>
                </a:solidFill>
                <a:effectLst/>
                <a:latin typeface="+mn-lt"/>
                <a:ea typeface="+mn-ea"/>
                <a:cs typeface="+mn-cs"/>
              </a:rPr>
              <a:t>Slawson</a:t>
            </a:r>
            <a:r>
              <a:rPr lang="en-US" sz="1200" kern="1200" dirty="0">
                <a:solidFill>
                  <a:schemeClr val="tx1"/>
                </a:solidFill>
                <a:effectLst/>
                <a:latin typeface="+mn-lt"/>
                <a:ea typeface="+mn-ea"/>
                <a:cs typeface="+mn-cs"/>
              </a:rPr>
              <a:t> MH, Crouch DJ, Rollins DE. Effects of intrathecal morphine on the ventilatory response to hypoxia. N </a:t>
            </a:r>
            <a:r>
              <a:rPr lang="en-US" sz="1200" kern="1200" dirty="0" err="1">
                <a:solidFill>
                  <a:schemeClr val="tx1"/>
                </a:solidFill>
                <a:effectLst/>
                <a:latin typeface="+mn-lt"/>
                <a:ea typeface="+mn-ea"/>
                <a:cs typeface="+mn-cs"/>
              </a:rPr>
              <a:t>Engl</a:t>
            </a:r>
            <a:r>
              <a:rPr lang="en-US" sz="1200" kern="1200" dirty="0">
                <a:solidFill>
                  <a:schemeClr val="tx1"/>
                </a:solidFill>
                <a:effectLst/>
                <a:latin typeface="+mn-lt"/>
                <a:ea typeface="+mn-ea"/>
                <a:cs typeface="+mn-cs"/>
              </a:rPr>
              <a:t> J Med 343: 1228–1234, 2000. doi:10.1056/NEJM200010263431705.</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17 Potter JV, Moon RE. Commentaries on viewpoint: why do some patients stop breathing after taking narcotics? Ventilatory chemosensitivity as a predictor of opioid-induced respiratory depression. J Appl </a:t>
            </a:r>
            <a:r>
              <a:rPr lang="en-US" sz="1200" kern="1200" dirty="0" err="1">
                <a:solidFill>
                  <a:schemeClr val="tx1"/>
                </a:solidFill>
                <a:effectLst/>
                <a:latin typeface="+mn-lt"/>
                <a:ea typeface="+mn-ea"/>
                <a:cs typeface="+mn-cs"/>
              </a:rPr>
              <a:t>Physiol</a:t>
            </a:r>
            <a:r>
              <a:rPr lang="en-US" sz="1200" kern="1200" dirty="0">
                <a:solidFill>
                  <a:schemeClr val="tx1"/>
                </a:solidFill>
                <a:effectLst/>
                <a:latin typeface="+mn-lt"/>
                <a:ea typeface="+mn-ea"/>
                <a:cs typeface="+mn-cs"/>
              </a:rPr>
              <a:t> (1985) 119: 420–422, 2015. doi:10.1152/</a:t>
            </a:r>
            <a:r>
              <a:rPr lang="en-US" sz="1200" kern="1200" dirty="0" err="1">
                <a:solidFill>
                  <a:schemeClr val="tx1"/>
                </a:solidFill>
                <a:effectLst/>
                <a:latin typeface="+mn-lt"/>
                <a:ea typeface="+mn-ea"/>
                <a:cs typeface="+mn-cs"/>
              </a:rPr>
              <a:t>japplphysiol</a:t>
            </a:r>
            <a:r>
              <a:rPr lang="en-US" sz="1200" kern="1200" dirty="0">
                <a:solidFill>
                  <a:schemeClr val="tx1"/>
                </a:solidFill>
                <a:effectLst/>
                <a:latin typeface="+mn-lt"/>
                <a:ea typeface="+mn-ea"/>
                <a:cs typeface="+mn-cs"/>
              </a:rPr>
              <a:t>. 00034.2015.</a:t>
            </a:r>
          </a:p>
          <a:p>
            <a:endParaRPr lang="en-US" dirty="0"/>
          </a:p>
        </p:txBody>
      </p:sp>
      <p:sp>
        <p:nvSpPr>
          <p:cNvPr id="4" name="Slide Number Placeholder 3"/>
          <p:cNvSpPr>
            <a:spLocks noGrp="1"/>
          </p:cNvSpPr>
          <p:nvPr>
            <p:ph type="sldNum" sz="quarter" idx="5"/>
          </p:nvPr>
        </p:nvSpPr>
        <p:spPr/>
        <p:txBody>
          <a:bodyPr/>
          <a:lstStyle/>
          <a:p>
            <a:fld id="{6741A61A-74B6-D548-8F66-DDC3192B23D6}" type="slidenum">
              <a:rPr lang="en-US" smtClean="0"/>
              <a:t>153</a:t>
            </a:fld>
            <a:endParaRPr lang="en-US"/>
          </a:p>
        </p:txBody>
      </p:sp>
    </p:spTree>
    <p:extLst>
      <p:ext uri="{BB962C8B-B14F-4D97-AF65-F5344CB8AC3E}">
        <p14:creationId xmlns:p14="http://schemas.microsoft.com/office/powerpoint/2010/main" val="140100272"/>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26. </a:t>
            </a:r>
            <a:r>
              <a:rPr lang="en-US" sz="1200" b="1" i="0" kern="1200" dirty="0">
                <a:solidFill>
                  <a:schemeClr val="tx1"/>
                </a:solidFill>
                <a:effectLst/>
                <a:latin typeface="+mn-lt"/>
                <a:ea typeface="+mn-ea"/>
                <a:cs typeface="+mn-cs"/>
              </a:rPr>
              <a:t>Rose A.R. </a:t>
            </a:r>
            <a:r>
              <a:rPr lang="en-US" sz="1200" b="1" i="0" kern="1200" dirty="0" err="1">
                <a:solidFill>
                  <a:schemeClr val="tx1"/>
                </a:solidFill>
                <a:effectLst/>
                <a:latin typeface="+mn-lt"/>
                <a:ea typeface="+mn-ea"/>
                <a:cs typeface="+mn-cs"/>
              </a:rPr>
              <a:t>Catcheside</a:t>
            </a:r>
            <a:r>
              <a:rPr lang="en-US" sz="1200" b="1" i="0" kern="1200" dirty="0">
                <a:solidFill>
                  <a:schemeClr val="tx1"/>
                </a:solidFill>
                <a:effectLst/>
                <a:latin typeface="+mn-lt"/>
                <a:ea typeface="+mn-ea"/>
                <a:cs typeface="+mn-cs"/>
              </a:rPr>
              <a:t> P.G. McEvoy R.D. et al.0</a:t>
            </a:r>
          </a:p>
          <a:p>
            <a:r>
              <a:rPr lang="en-US" sz="1200" b="0" i="0" kern="1200" dirty="0">
                <a:solidFill>
                  <a:schemeClr val="tx1"/>
                </a:solidFill>
                <a:effectLst/>
                <a:latin typeface="+mn-lt"/>
                <a:ea typeface="+mn-ea"/>
                <a:cs typeface="+mn-cs"/>
              </a:rPr>
              <a:t>Sleep disordered breathing and chronic respiratory failure in patients with chronic pain on long term opioid </a:t>
            </a:r>
            <a:r>
              <a:rPr lang="en-US" sz="1200" b="0" i="0" kern="1200" dirty="0" err="1">
                <a:solidFill>
                  <a:schemeClr val="tx1"/>
                </a:solidFill>
                <a:effectLst/>
                <a:latin typeface="+mn-lt"/>
                <a:ea typeface="+mn-ea"/>
                <a:cs typeface="+mn-cs"/>
              </a:rPr>
              <a:t>therapy.</a:t>
            </a:r>
            <a:r>
              <a:rPr lang="en-US" sz="1200" b="0" i="1" kern="1200" dirty="0" err="1">
                <a:solidFill>
                  <a:schemeClr val="tx1"/>
                </a:solidFill>
                <a:effectLst/>
                <a:latin typeface="+mn-lt"/>
                <a:ea typeface="+mn-ea"/>
                <a:cs typeface="+mn-cs"/>
              </a:rPr>
              <a:t>J</a:t>
            </a:r>
            <a:r>
              <a:rPr lang="en-US" sz="1200" b="0" i="1" kern="1200" dirty="0">
                <a:solidFill>
                  <a:schemeClr val="tx1"/>
                </a:solidFill>
                <a:effectLst/>
                <a:latin typeface="+mn-lt"/>
                <a:ea typeface="+mn-ea"/>
                <a:cs typeface="+mn-cs"/>
              </a:rPr>
              <a:t> Clin Sleep Med.</a:t>
            </a:r>
            <a:r>
              <a:rPr lang="en-US" sz="1200" b="0" i="0" kern="1200" dirty="0">
                <a:solidFill>
                  <a:schemeClr val="tx1"/>
                </a:solidFill>
                <a:effectLst/>
                <a:latin typeface="+mn-lt"/>
                <a:ea typeface="+mn-ea"/>
                <a:cs typeface="+mn-cs"/>
              </a:rPr>
              <a:t> 2014; </a:t>
            </a:r>
            <a:r>
              <a:rPr lang="en-US" sz="1200" b="1" i="0" kern="1200" dirty="0">
                <a:solidFill>
                  <a:schemeClr val="tx1"/>
                </a:solidFill>
                <a:effectLst/>
                <a:latin typeface="+mn-lt"/>
                <a:ea typeface="+mn-ea"/>
                <a:cs typeface="+mn-cs"/>
              </a:rPr>
              <a:t>10</a:t>
            </a:r>
            <a:r>
              <a:rPr lang="en-US" sz="1200" b="0" i="0" kern="1200" dirty="0">
                <a:solidFill>
                  <a:schemeClr val="tx1"/>
                </a:solidFill>
                <a:effectLst/>
                <a:latin typeface="+mn-lt"/>
                <a:ea typeface="+mn-ea"/>
                <a:cs typeface="+mn-cs"/>
              </a:rPr>
              <a:t>: 847-852</a:t>
            </a:r>
          </a:p>
          <a:p>
            <a:endParaRPr lang="en-US" dirty="0"/>
          </a:p>
          <a:p>
            <a:r>
              <a:rPr lang="en-US" dirty="0"/>
              <a:t>27 </a:t>
            </a:r>
            <a:r>
              <a:rPr lang="en-US" sz="1200" b="1" i="0" kern="1200" dirty="0" err="1">
                <a:solidFill>
                  <a:schemeClr val="tx1"/>
                </a:solidFill>
                <a:effectLst/>
                <a:latin typeface="+mn-lt"/>
                <a:ea typeface="+mn-ea"/>
                <a:cs typeface="+mn-cs"/>
              </a:rPr>
              <a:t>Mador</a:t>
            </a:r>
            <a:r>
              <a:rPr lang="en-US" sz="1200" b="1" i="0" kern="1200" dirty="0">
                <a:solidFill>
                  <a:schemeClr val="tx1"/>
                </a:solidFill>
                <a:effectLst/>
                <a:latin typeface="+mn-lt"/>
                <a:ea typeface="+mn-ea"/>
                <a:cs typeface="+mn-cs"/>
              </a:rPr>
              <a:t> M.J. Henderson J.</a:t>
            </a:r>
          </a:p>
          <a:p>
            <a:r>
              <a:rPr lang="en-US" sz="1200" b="0" i="0" kern="1200" dirty="0">
                <a:solidFill>
                  <a:schemeClr val="tx1"/>
                </a:solidFill>
                <a:effectLst/>
                <a:latin typeface="+mn-lt"/>
                <a:ea typeface="+mn-ea"/>
                <a:cs typeface="+mn-cs"/>
              </a:rPr>
              <a:t>Effect of opioids on sleep and breathing in chronic pain </a:t>
            </a:r>
            <a:r>
              <a:rPr lang="en-US" sz="1200" b="0" i="0" kern="1200" dirty="0" err="1">
                <a:solidFill>
                  <a:schemeClr val="tx1"/>
                </a:solidFill>
                <a:effectLst/>
                <a:latin typeface="+mn-lt"/>
                <a:ea typeface="+mn-ea"/>
                <a:cs typeface="+mn-cs"/>
              </a:rPr>
              <a:t>patients.</a:t>
            </a:r>
            <a:r>
              <a:rPr lang="en-US" sz="1200" b="0" i="1" kern="1200" dirty="0" err="1">
                <a:solidFill>
                  <a:schemeClr val="tx1"/>
                </a:solidFill>
                <a:effectLst/>
                <a:latin typeface="+mn-lt"/>
                <a:ea typeface="+mn-ea"/>
                <a:cs typeface="+mn-cs"/>
              </a:rPr>
              <a:t>J</a:t>
            </a:r>
            <a:r>
              <a:rPr lang="en-US" sz="1200" b="0" i="1" kern="1200" dirty="0">
                <a:solidFill>
                  <a:schemeClr val="tx1"/>
                </a:solidFill>
                <a:effectLst/>
                <a:latin typeface="+mn-lt"/>
                <a:ea typeface="+mn-ea"/>
                <a:cs typeface="+mn-cs"/>
              </a:rPr>
              <a:t> Clin Sleep Med.</a:t>
            </a:r>
            <a:r>
              <a:rPr lang="en-US" sz="1200" b="0" i="0" kern="1200" dirty="0">
                <a:solidFill>
                  <a:schemeClr val="tx1"/>
                </a:solidFill>
                <a:effectLst/>
                <a:latin typeface="+mn-lt"/>
                <a:ea typeface="+mn-ea"/>
                <a:cs typeface="+mn-cs"/>
              </a:rPr>
              <a:t> 2014; </a:t>
            </a:r>
            <a:r>
              <a:rPr lang="en-US" sz="1200" b="1" i="0" kern="1200" dirty="0">
                <a:solidFill>
                  <a:schemeClr val="tx1"/>
                </a:solidFill>
                <a:effectLst/>
                <a:latin typeface="+mn-lt"/>
                <a:ea typeface="+mn-ea"/>
                <a:cs typeface="+mn-cs"/>
              </a:rPr>
              <a:t>10</a:t>
            </a:r>
            <a:r>
              <a:rPr lang="en-US" sz="1200" b="0" i="0" kern="1200" dirty="0">
                <a:solidFill>
                  <a:schemeClr val="tx1"/>
                </a:solidFill>
                <a:effectLst/>
                <a:latin typeface="+mn-lt"/>
                <a:ea typeface="+mn-ea"/>
                <a:cs typeface="+mn-cs"/>
              </a:rPr>
              <a:t>: 853-854</a:t>
            </a:r>
          </a:p>
          <a:p>
            <a:endParaRPr lang="en-US" dirty="0"/>
          </a:p>
        </p:txBody>
      </p:sp>
      <p:sp>
        <p:nvSpPr>
          <p:cNvPr id="4" name="Slide Number Placeholder 3"/>
          <p:cNvSpPr>
            <a:spLocks noGrp="1"/>
          </p:cNvSpPr>
          <p:nvPr>
            <p:ph type="sldNum" sz="quarter" idx="5"/>
          </p:nvPr>
        </p:nvSpPr>
        <p:spPr/>
        <p:txBody>
          <a:bodyPr/>
          <a:lstStyle/>
          <a:p>
            <a:fld id="{6741A61A-74B6-D548-8F66-DDC3192B23D6}" type="slidenum">
              <a:rPr lang="en-US" smtClean="0"/>
              <a:t>154</a:t>
            </a:fld>
            <a:endParaRPr lang="en-US"/>
          </a:p>
        </p:txBody>
      </p:sp>
    </p:spTree>
    <p:extLst>
      <p:ext uri="{BB962C8B-B14F-4D97-AF65-F5344CB8AC3E}">
        <p14:creationId xmlns:p14="http://schemas.microsoft.com/office/powerpoint/2010/main" val="3624323879"/>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741A61A-74B6-D548-8F66-DDC3192B23D6}" type="slidenum">
              <a:rPr lang="en-US" smtClean="0"/>
              <a:t>155</a:t>
            </a:fld>
            <a:endParaRPr lang="en-US"/>
          </a:p>
        </p:txBody>
      </p:sp>
    </p:spTree>
    <p:extLst>
      <p:ext uri="{BB962C8B-B14F-4D97-AF65-F5344CB8AC3E}">
        <p14:creationId xmlns:p14="http://schemas.microsoft.com/office/powerpoint/2010/main" val="3725074164"/>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741A61A-74B6-D548-8F66-DDC3192B23D6}" type="slidenum">
              <a:rPr lang="en-US" smtClean="0"/>
              <a:t>156</a:t>
            </a:fld>
            <a:endParaRPr lang="en-US"/>
          </a:p>
        </p:txBody>
      </p:sp>
    </p:spTree>
    <p:extLst>
      <p:ext uri="{BB962C8B-B14F-4D97-AF65-F5344CB8AC3E}">
        <p14:creationId xmlns:p14="http://schemas.microsoft.com/office/powerpoint/2010/main" val="827794882"/>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should hypercapnic respiratory failure be thought in a similar vein to decompensated cirrhosis? Indicative of a need to intensify management due to prognostic significance (not necessarily a reflection of the causality of a decompensation event)</a:t>
            </a:r>
          </a:p>
          <a:p>
            <a:endParaRPr lang="en-US" dirty="0"/>
          </a:p>
          <a:p>
            <a:endParaRPr lang="en-US" dirty="0"/>
          </a:p>
          <a:p>
            <a:r>
              <a:rPr lang="en-US" dirty="0" err="1"/>
              <a:t>Ie</a:t>
            </a:r>
            <a:r>
              <a:rPr lang="en-US" dirty="0"/>
              <a:t>. there is nothing – per-se – unique about decompensation of cirrhosis… other, than that it portends a much worse prognosis. </a:t>
            </a:r>
          </a:p>
          <a:p>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Hypothesis: </a:t>
            </a:r>
            <a:r>
              <a:rPr lang="en-US" sz="1200" kern="1200" dirty="0">
                <a:solidFill>
                  <a:schemeClr val="tx1"/>
                </a:solidFill>
                <a:effectLst/>
                <a:latin typeface="+mn-lt"/>
                <a:ea typeface="+mn-ea"/>
                <a:cs typeface="+mn-cs"/>
              </a:rPr>
              <a:t>-By virtue of the pathophysiology of hypercapnia (being both a cause of limited reserve, and in being a reflection of systemic respiratory system failure), many patients with chronic hypercapnic respiratory failure present to the hospital with recurrent acute exacerbations of their ventilatory failure. The underlying causes of the chronic hypercapnia is likely commonly not diagnosed correctly. Particularly: ‘classic’ causes of opiate, COPD, OHS are often not the cause, and when they are they are usually part of a multifactorial problem (e.g. obesity, heart failure/fluid retention)</a:t>
            </a:r>
          </a:p>
          <a:p>
            <a:endParaRPr lang="en-US" dirty="0"/>
          </a:p>
        </p:txBody>
      </p:sp>
      <p:sp>
        <p:nvSpPr>
          <p:cNvPr id="4" name="Slide Number Placeholder 3"/>
          <p:cNvSpPr>
            <a:spLocks noGrp="1"/>
          </p:cNvSpPr>
          <p:nvPr>
            <p:ph type="sldNum" sz="quarter" idx="5"/>
          </p:nvPr>
        </p:nvSpPr>
        <p:spPr/>
        <p:txBody>
          <a:bodyPr/>
          <a:lstStyle/>
          <a:p>
            <a:fld id="{6741A61A-74B6-D548-8F66-DDC3192B23D6}" type="slidenum">
              <a:rPr lang="en-US" smtClean="0"/>
              <a:t>157</a:t>
            </a:fld>
            <a:endParaRPr lang="en-US"/>
          </a:p>
        </p:txBody>
      </p:sp>
    </p:spTree>
    <p:extLst>
      <p:ext uri="{BB962C8B-B14F-4D97-AF65-F5344CB8AC3E}">
        <p14:creationId xmlns:p14="http://schemas.microsoft.com/office/powerpoint/2010/main" val="2622607552"/>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Fundamental crux: is it the comorbidity / circumstances leading to respiratory failure, or the respiratory failure itself that is the cause of morbidity? Does fixing the hypercapnia improve morbidity?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Hypothesis: This high morbidity may be partly because it occurs in patients with limited physiologic reserve and partly because effective treatments either do not exist or are underutilized – current evidence here is scant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err="1">
                <a:solidFill>
                  <a:schemeClr val="tx1"/>
                </a:solidFill>
                <a:effectLst/>
                <a:latin typeface="+mn-lt"/>
                <a:ea typeface="+mn-ea"/>
                <a:cs typeface="+mn-cs"/>
              </a:rPr>
              <a:t>dag</a:t>
            </a:r>
            <a:r>
              <a:rPr lang="en-US" sz="120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"Cerebrovascular Events" [pos="-0.111,0.691"]</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"Lack of Pulmonary Reserve" [</a:t>
            </a:r>
            <a:r>
              <a:rPr lang="en-US" sz="1200" kern="1200" dirty="0" err="1">
                <a:solidFill>
                  <a:schemeClr val="tx1"/>
                </a:solidFill>
                <a:effectLst/>
                <a:latin typeface="+mn-lt"/>
                <a:ea typeface="+mn-ea"/>
                <a:cs typeface="+mn-cs"/>
              </a:rPr>
              <a:t>latent,pos</a:t>
            </a:r>
            <a:r>
              <a:rPr lang="en-US" sz="1200" kern="1200" dirty="0">
                <a:solidFill>
                  <a:schemeClr val="tx1"/>
                </a:solidFill>
                <a:effectLst/>
                <a:latin typeface="+mn-lt"/>
                <a:ea typeface="+mn-ea"/>
                <a:cs typeface="+mn-cs"/>
              </a:rPr>
              <a:t>="-0.692,-0.439"]</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"Metabolic Syndrome" [pos="-1.302,0.618"]</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"Obesity Hypoventilation Syndrome" [</a:t>
            </a:r>
            <a:r>
              <a:rPr lang="en-US" sz="1200" kern="1200" dirty="0" err="1">
                <a:solidFill>
                  <a:schemeClr val="tx1"/>
                </a:solidFill>
                <a:effectLst/>
                <a:latin typeface="+mn-lt"/>
                <a:ea typeface="+mn-ea"/>
                <a:cs typeface="+mn-cs"/>
              </a:rPr>
              <a:t>exposure,pos</a:t>
            </a:r>
            <a:r>
              <a:rPr lang="en-US" sz="1200" kern="1200" dirty="0">
                <a:solidFill>
                  <a:schemeClr val="tx1"/>
                </a:solidFill>
                <a:effectLst/>
                <a:latin typeface="+mn-lt"/>
                <a:ea typeface="+mn-ea"/>
                <a:cs typeface="+mn-cs"/>
              </a:rPr>
              <a:t>="-1.075,0.025"]</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Hypercapnia [</a:t>
            </a:r>
            <a:r>
              <a:rPr lang="en-US" sz="1200" kern="1200" dirty="0" err="1">
                <a:solidFill>
                  <a:schemeClr val="tx1"/>
                </a:solidFill>
                <a:effectLst/>
                <a:latin typeface="+mn-lt"/>
                <a:ea typeface="+mn-ea"/>
                <a:cs typeface="+mn-cs"/>
              </a:rPr>
              <a:t>exposure,pos</a:t>
            </a:r>
            <a:r>
              <a:rPr lang="en-US" sz="1200" kern="1200" dirty="0">
                <a:solidFill>
                  <a:schemeClr val="tx1"/>
                </a:solidFill>
                <a:effectLst/>
                <a:latin typeface="+mn-lt"/>
                <a:ea typeface="+mn-ea"/>
                <a:cs typeface="+mn-cs"/>
              </a:rPr>
              <a:t>="-0.335,-0.001"]</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Mortality [</a:t>
            </a:r>
            <a:r>
              <a:rPr lang="en-US" sz="1200" kern="1200" dirty="0" err="1">
                <a:solidFill>
                  <a:schemeClr val="tx1"/>
                </a:solidFill>
                <a:effectLst/>
                <a:latin typeface="+mn-lt"/>
                <a:ea typeface="+mn-ea"/>
                <a:cs typeface="+mn-cs"/>
              </a:rPr>
              <a:t>outcome,pos</a:t>
            </a:r>
            <a:r>
              <a:rPr lang="en-US" sz="1200" kern="1200" dirty="0">
                <a:solidFill>
                  <a:schemeClr val="tx1"/>
                </a:solidFill>
                <a:effectLst/>
                <a:latin typeface="+mn-lt"/>
                <a:ea typeface="+mn-ea"/>
                <a:cs typeface="+mn-cs"/>
              </a:rPr>
              <a:t>="1.248,0.046"]</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Readmissions [</a:t>
            </a:r>
            <a:r>
              <a:rPr lang="en-US" sz="1200" kern="1200" dirty="0" err="1">
                <a:solidFill>
                  <a:schemeClr val="tx1"/>
                </a:solidFill>
                <a:effectLst/>
                <a:latin typeface="+mn-lt"/>
                <a:ea typeface="+mn-ea"/>
                <a:cs typeface="+mn-cs"/>
              </a:rPr>
              <a:t>outcome,pos</a:t>
            </a:r>
            <a:r>
              <a:rPr lang="en-US" sz="1200" kern="1200" dirty="0">
                <a:solidFill>
                  <a:schemeClr val="tx1"/>
                </a:solidFill>
                <a:effectLst/>
                <a:latin typeface="+mn-lt"/>
                <a:ea typeface="+mn-ea"/>
                <a:cs typeface="+mn-cs"/>
              </a:rPr>
              <a:t>="0.583,-0.620"]</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"Cerebrovascular Events" -&gt; Mortality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"Cerebrovascular Events" -&gt; Readmissions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"Lack of Pulmonary Reserve" -&gt; Readmissions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"Lack of Pulmonary Reserve" &lt;-&gt; Hypercapnia</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"Metabolic Syndrome" -&gt; "Cerebrovascular Events"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"Metabolic Syndrome" -&gt; "Obesity Hypoventilation Syndrome"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"Obesity Hypoventilation Syndrome" -&gt; "Lack of Pulmonary Reserve"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Hypercapnia -&gt; Mortality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Hypercapnia -&gt; Readmissions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Readmissions -&gt; Mortality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6741A61A-74B6-D548-8F66-DDC3192B23D6}" type="slidenum">
              <a:rPr lang="en-US" smtClean="0"/>
              <a:t>158</a:t>
            </a:fld>
            <a:endParaRPr lang="en-US"/>
          </a:p>
        </p:txBody>
      </p:sp>
    </p:spTree>
    <p:extLst>
      <p:ext uri="{BB962C8B-B14F-4D97-AF65-F5344CB8AC3E}">
        <p14:creationId xmlns:p14="http://schemas.microsoft.com/office/powerpoint/2010/main" val="1530476043"/>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https://</a:t>
            </a:r>
            <a:r>
              <a:rPr lang="en-US" sz="1200" kern="1200" dirty="0" err="1">
                <a:solidFill>
                  <a:schemeClr val="tx1"/>
                </a:solidFill>
                <a:effectLst/>
                <a:latin typeface="+mn-lt"/>
                <a:ea typeface="+mn-ea"/>
                <a:cs typeface="+mn-cs"/>
              </a:rPr>
              <a:t>www.dovepress.com</a:t>
            </a: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getfile.php?fileID</a:t>
            </a:r>
            <a:r>
              <a:rPr lang="en-US" sz="1200" kern="1200" dirty="0">
                <a:solidFill>
                  <a:schemeClr val="tx1"/>
                </a:solidFill>
                <a:effectLst/>
                <a:latin typeface="+mn-lt"/>
                <a:ea typeface="+mn-ea"/>
                <a:cs typeface="+mn-cs"/>
              </a:rPr>
              <a:t>=45867 – hypercapnia improvement in COPD does not mediate decreased mortality – perhaps through other mechanisms?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Hypothesis – obesity as mediator - </a:t>
            </a:r>
            <a:r>
              <a:rPr lang="en-US" dirty="0"/>
              <a:t>higher BMI is associated with a better survival, independent from confounders like the presence of OSA. This is not a new finding as a cohort study by </a:t>
            </a:r>
            <a:r>
              <a:rPr lang="en-US" dirty="0" err="1"/>
              <a:t>Borel</a:t>
            </a:r>
            <a:r>
              <a:rPr lang="en-US" dirty="0"/>
              <a:t> et al showed that NIV is associated with better prognosis only in a subgroup of obese patients </a:t>
            </a: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sym typeface="Wingdings" pitchFamily="2" charset="2"/>
              </a:rPr>
              <a:t> in these patients may have some obesity related hypoventilation (clearly not OHS, as by definition they cannot have OHS) ; better prognosis comes from more favorable / treatable lung mechanics for a given level of CO2 retention. </a:t>
            </a: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Note: </a:t>
            </a:r>
            <a:r>
              <a:rPr lang="en-US" dirty="0"/>
              <a:t>SRI is a validated and highly specific tool for assessing HRQL in patients with CHRF.10 </a:t>
            </a:r>
            <a:r>
              <a:rPr lang="en-US" dirty="0" err="1"/>
              <a:t>Struik</a:t>
            </a:r>
            <a:r>
              <a:rPr lang="en-US" dirty="0"/>
              <a:t> FM, </a:t>
            </a:r>
            <a:r>
              <a:rPr lang="en-US" dirty="0" err="1"/>
              <a:t>Kerstjens</a:t>
            </a:r>
            <a:r>
              <a:rPr lang="en-US" dirty="0"/>
              <a:t> HA, Bladder G, et al. The Severe Respiratory Insufficiency Questionnaire scored best in the assessment of </a:t>
            </a:r>
            <a:r>
              <a:rPr lang="en-US" dirty="0" err="1"/>
              <a:t>healthrelated</a:t>
            </a:r>
            <a:r>
              <a:rPr lang="en-US" dirty="0"/>
              <a:t> quality of life in chronic obstructive pulmonary disease. J Clin Epidemiol. 2013;66(10):1166–1174.</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Budweiser et al demonstrated that arterial base excess, in addition to BMI and hyperinflation, was an independent predictor for prognosis in COPD patients treated with NIV.14   daytime base excess might better represent nocturnal hypoventilation than daytime PaCO2 as the increased level of base excess is a renal compensatory mechanism for chronically elevated levels of PaCO2</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Budweiser S, </a:t>
            </a:r>
            <a:r>
              <a:rPr lang="en-US" dirty="0" err="1"/>
              <a:t>Jörres</a:t>
            </a:r>
            <a:r>
              <a:rPr lang="en-US" dirty="0"/>
              <a:t> RA, </a:t>
            </a:r>
            <a:r>
              <a:rPr lang="en-US" dirty="0" err="1"/>
              <a:t>Riedl</a:t>
            </a:r>
            <a:r>
              <a:rPr lang="en-US" dirty="0"/>
              <a:t> T, et al. Predictors of survival in COPD patients with chronic hypercapnic respiratory failure receiving noninvasive home ventilation. Chest. 2007;131(6):1650–1658.</a:t>
            </a:r>
            <a:br>
              <a:rPr lang="en-US" dirty="0"/>
            </a:b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the Netherlands, the HMV centers accommodate a unique system with comprehensive care and monitoring at the patients’ home, frequent home visits, and a 24/7 service in case of problems. </a:t>
            </a:r>
          </a:p>
        </p:txBody>
      </p:sp>
      <p:sp>
        <p:nvSpPr>
          <p:cNvPr id="4" name="Slide Number Placeholder 3"/>
          <p:cNvSpPr>
            <a:spLocks noGrp="1"/>
          </p:cNvSpPr>
          <p:nvPr>
            <p:ph type="sldNum" sz="quarter" idx="5"/>
          </p:nvPr>
        </p:nvSpPr>
        <p:spPr/>
        <p:txBody>
          <a:bodyPr/>
          <a:lstStyle/>
          <a:p>
            <a:fld id="{6741A61A-74B6-D548-8F66-DDC3192B23D6}" type="slidenum">
              <a:rPr lang="en-US" smtClean="0"/>
              <a:t>159</a:t>
            </a:fld>
            <a:endParaRPr lang="en-US"/>
          </a:p>
        </p:txBody>
      </p:sp>
    </p:spTree>
    <p:extLst>
      <p:ext uri="{BB962C8B-B14F-4D97-AF65-F5344CB8AC3E}">
        <p14:creationId xmlns:p14="http://schemas.microsoft.com/office/powerpoint/2010/main" val="794774349"/>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Hypercapnic respiratory failure is highly morbid and increasing in incidence due to overlapping epidemics of obesity, opiate use, and increasing levels of medical comorbidity in an aging population. Numerous promising technologic advancements, including improved weight loss management, monitoring of nocturnal respiration via PAP machines, and availability of transcutaneous capnography (</a:t>
            </a:r>
            <a:r>
              <a:rPr lang="en-US" sz="1200" u="sng" kern="1200" dirty="0">
                <a:solidFill>
                  <a:schemeClr val="tx1"/>
                </a:solidFill>
                <a:effectLst/>
                <a:latin typeface="+mn-lt"/>
                <a:ea typeface="+mn-ea"/>
                <a:cs typeface="+mn-cs"/>
                <a:hlinkClick r:id="rId3"/>
              </a:rPr>
              <a:t>https://www.sciencedirect.com/science/article/pii/S0954611116300130?via%3Dihub</a:t>
            </a:r>
            <a:r>
              <a:rPr lang="en-US" sz="1200" kern="1200" dirty="0">
                <a:solidFill>
                  <a:schemeClr val="tx1"/>
                </a:solidFill>
                <a:effectLst/>
                <a:latin typeface="+mn-lt"/>
                <a:ea typeface="+mn-ea"/>
                <a:cs typeface="+mn-cs"/>
              </a:rPr>
              <a:t>) have the potential to improve the care of these patients, but little is known about how they should be applied or what outcomes they might be used to improve.</a:t>
            </a:r>
          </a:p>
          <a:p>
            <a:endParaRPr lang="en-US" dirty="0"/>
          </a:p>
          <a:p>
            <a:endParaRPr lang="en-US" dirty="0"/>
          </a:p>
          <a:p>
            <a:endParaRPr lang="en-US" dirty="0"/>
          </a:p>
          <a:p>
            <a:endParaRPr lang="en-US" dirty="0"/>
          </a:p>
          <a:p>
            <a:r>
              <a:rPr lang="en-US" sz="1200" kern="1200" dirty="0">
                <a:solidFill>
                  <a:schemeClr val="tx1"/>
                </a:solidFill>
                <a:effectLst/>
                <a:latin typeface="+mn-lt"/>
                <a:ea typeface="+mn-ea"/>
                <a:cs typeface="+mn-cs"/>
              </a:rPr>
              <a:t>All these would work toward eventual application for a K-award or equivalent to study possible interventions to improve the management of these patients (e.g. inpatient mask fitting vs usual care for OSA/COPD patients who are non-adherent and acutely decompensated, post-discharge with Transcutaneous CO2 monitoring vs usually care, or other proposed intervention as</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5"/>
          </p:nvPr>
        </p:nvSpPr>
        <p:spPr/>
        <p:txBody>
          <a:bodyPr/>
          <a:lstStyle/>
          <a:p>
            <a:fld id="{6741A61A-74B6-D548-8F66-DDC3192B23D6}" type="slidenum">
              <a:rPr lang="en-US" smtClean="0"/>
              <a:t>160</a:t>
            </a:fld>
            <a:endParaRPr lang="en-US"/>
          </a:p>
        </p:txBody>
      </p:sp>
    </p:spTree>
    <p:extLst>
      <p:ext uri="{BB962C8B-B14F-4D97-AF65-F5344CB8AC3E}">
        <p14:creationId xmlns:p14="http://schemas.microsoft.com/office/powerpoint/2010/main" val="296514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Shea, S.A., Andres, L.P., Shannon, D.C., </a:t>
            </a:r>
            <a:r>
              <a:rPr lang="en-US" sz="1200" kern="1200" dirty="0" err="1">
                <a:solidFill>
                  <a:schemeClr val="tx1"/>
                </a:solidFill>
                <a:effectLst/>
                <a:latin typeface="+mn-lt"/>
                <a:ea typeface="+mn-ea"/>
                <a:cs typeface="+mn-cs"/>
              </a:rPr>
              <a:t>Guz</a:t>
            </a:r>
            <a:r>
              <a:rPr lang="en-US" sz="1200" kern="1200" dirty="0">
                <a:solidFill>
                  <a:schemeClr val="tx1"/>
                </a:solidFill>
                <a:effectLst/>
                <a:latin typeface="+mn-lt"/>
                <a:ea typeface="+mn-ea"/>
                <a:cs typeface="+mn-cs"/>
              </a:rPr>
              <a:t>, A., and </a:t>
            </a:r>
            <a:r>
              <a:rPr lang="en-US" sz="1200" kern="1200" dirty="0" err="1">
                <a:solidFill>
                  <a:schemeClr val="tx1"/>
                </a:solidFill>
                <a:effectLst/>
                <a:latin typeface="+mn-lt"/>
                <a:ea typeface="+mn-ea"/>
                <a:cs typeface="+mn-cs"/>
              </a:rPr>
              <a:t>Banzett</a:t>
            </a:r>
            <a:r>
              <a:rPr lang="en-US" sz="1200" kern="1200" dirty="0">
                <a:solidFill>
                  <a:schemeClr val="tx1"/>
                </a:solidFill>
                <a:effectLst/>
                <a:latin typeface="+mn-lt"/>
                <a:ea typeface="+mn-ea"/>
                <a:cs typeface="+mn-cs"/>
              </a:rPr>
              <a:t>, R.B. (1993).</a:t>
            </a:r>
          </a:p>
          <a:p>
            <a:r>
              <a:rPr lang="en-US" sz="1200" kern="1200" dirty="0">
                <a:solidFill>
                  <a:schemeClr val="tx1"/>
                </a:solidFill>
                <a:effectLst/>
                <a:latin typeface="+mn-lt"/>
                <a:ea typeface="+mn-ea"/>
                <a:cs typeface="+mn-cs"/>
              </a:rPr>
              <a:t>Respiratory sensations in subjects who lack a ventilatory response to CO2.</a:t>
            </a:r>
          </a:p>
          <a:p>
            <a:r>
              <a:rPr lang="en-US" sz="1200" kern="1200" dirty="0">
                <a:solidFill>
                  <a:schemeClr val="tx1"/>
                </a:solidFill>
                <a:effectLst/>
                <a:latin typeface="+mn-lt"/>
                <a:ea typeface="+mn-ea"/>
                <a:cs typeface="+mn-cs"/>
              </a:rPr>
              <a:t>Respir. Physiol. 93, 203–219.</a:t>
            </a:r>
          </a:p>
          <a:p>
            <a:endParaRPr lang="en-US" dirty="0"/>
          </a:p>
          <a:p>
            <a:r>
              <a:rPr lang="en-US" sz="1200" kern="1200" dirty="0" err="1">
                <a:solidFill>
                  <a:schemeClr val="tx1"/>
                </a:solidFill>
                <a:effectLst/>
                <a:latin typeface="+mn-lt"/>
                <a:ea typeface="+mn-ea"/>
                <a:cs typeface="+mn-cs"/>
              </a:rPr>
              <a:t>Weese</a:t>
            </a:r>
            <a:r>
              <a:rPr lang="en-US" sz="1200" kern="1200" dirty="0">
                <a:solidFill>
                  <a:schemeClr val="tx1"/>
                </a:solidFill>
                <a:effectLst/>
                <a:latin typeface="+mn-lt"/>
                <a:ea typeface="+mn-ea"/>
                <a:cs typeface="+mn-cs"/>
              </a:rPr>
              <a:t>-Mayer, D.E., Berry-Kravis, E.M., Ceccherini, I., Keens, T.G., </a:t>
            </a:r>
            <a:r>
              <a:rPr lang="en-US" sz="1200" kern="1200" dirty="0" err="1">
                <a:solidFill>
                  <a:schemeClr val="tx1"/>
                </a:solidFill>
                <a:effectLst/>
                <a:latin typeface="+mn-lt"/>
                <a:ea typeface="+mn-ea"/>
                <a:cs typeface="+mn-cs"/>
              </a:rPr>
              <a:t>Loghmanee</a:t>
            </a:r>
            <a:r>
              <a:rPr lang="en-US" sz="1200" kern="1200" dirty="0">
                <a:solidFill>
                  <a:schemeClr val="tx1"/>
                </a:solidFill>
                <a:effectLst/>
                <a:latin typeface="+mn-lt"/>
                <a:ea typeface="+mn-ea"/>
                <a:cs typeface="+mn-cs"/>
              </a:rPr>
              <a:t>,</a:t>
            </a:r>
          </a:p>
          <a:p>
            <a:r>
              <a:rPr lang="en-US" sz="1200" kern="1200" dirty="0">
                <a:solidFill>
                  <a:schemeClr val="tx1"/>
                </a:solidFill>
                <a:effectLst/>
                <a:latin typeface="+mn-lt"/>
                <a:ea typeface="+mn-ea"/>
                <a:cs typeface="+mn-cs"/>
              </a:rPr>
              <a:t>D.A., and Trang, H.; ATS Congenital Central Hypoventilation Syndrome</a:t>
            </a:r>
          </a:p>
          <a:p>
            <a:r>
              <a:rPr lang="en-US" sz="1200" kern="1200" dirty="0">
                <a:solidFill>
                  <a:schemeClr val="tx1"/>
                </a:solidFill>
                <a:effectLst/>
                <a:latin typeface="+mn-lt"/>
                <a:ea typeface="+mn-ea"/>
                <a:cs typeface="+mn-cs"/>
              </a:rPr>
              <a:t>Subcommittee (2010). An official ATS clinical policy statement: Congenital</a:t>
            </a:r>
          </a:p>
          <a:p>
            <a:r>
              <a:rPr lang="en-US" sz="1200" kern="1200" dirty="0">
                <a:solidFill>
                  <a:schemeClr val="tx1"/>
                </a:solidFill>
                <a:effectLst/>
                <a:latin typeface="+mn-lt"/>
                <a:ea typeface="+mn-ea"/>
                <a:cs typeface="+mn-cs"/>
              </a:rPr>
              <a:t>central hypoventilation syndrome: genetic basis, diagnosis, and management.</a:t>
            </a:r>
          </a:p>
          <a:p>
            <a:r>
              <a:rPr lang="en-US" sz="1200" kern="1200" dirty="0">
                <a:solidFill>
                  <a:schemeClr val="tx1"/>
                </a:solidFill>
                <a:effectLst/>
                <a:latin typeface="+mn-lt"/>
                <a:ea typeface="+mn-ea"/>
                <a:cs typeface="+mn-cs"/>
              </a:rPr>
              <a:t>Am. J. Respir. Crit. Care Med. 181, 626–644.</a:t>
            </a:r>
          </a:p>
          <a:p>
            <a:endParaRPr lang="en-US" dirty="0"/>
          </a:p>
        </p:txBody>
      </p:sp>
      <p:sp>
        <p:nvSpPr>
          <p:cNvPr id="4" name="Slide Number Placeholder 3"/>
          <p:cNvSpPr>
            <a:spLocks noGrp="1"/>
          </p:cNvSpPr>
          <p:nvPr>
            <p:ph type="sldNum" sz="quarter" idx="5"/>
          </p:nvPr>
        </p:nvSpPr>
        <p:spPr/>
        <p:txBody>
          <a:bodyPr/>
          <a:lstStyle/>
          <a:p>
            <a:fld id="{6741A61A-74B6-D548-8F66-DDC3192B23D6}" type="slidenum">
              <a:rPr lang="en-US" smtClean="0"/>
              <a:t>17</a:t>
            </a:fld>
            <a:endParaRPr lang="en-US"/>
          </a:p>
        </p:txBody>
      </p:sp>
    </p:spTree>
    <p:extLst>
      <p:ext uri="{BB962C8B-B14F-4D97-AF65-F5344CB8AC3E}">
        <p14:creationId xmlns:p14="http://schemas.microsoft.com/office/powerpoint/2010/main" val="4091528198"/>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COPD exacerbation – oxygen induced hypercapnia is only partially explained by drop in </a:t>
            </a:r>
            <a:r>
              <a:rPr lang="en-US" dirty="0" err="1"/>
              <a:t>Ve</a:t>
            </a:r>
            <a:r>
              <a:rPr lang="en-US" dirty="0"/>
              <a:t> (high respiratory drive in this group) – also partially explained by worsening V/Q mismatching</a:t>
            </a:r>
          </a:p>
          <a:p>
            <a:endParaRPr lang="en-US" dirty="0"/>
          </a:p>
          <a:p>
            <a:r>
              <a:rPr lang="en-US" dirty="0"/>
              <a:t>https://</a:t>
            </a:r>
            <a:r>
              <a:rPr lang="en-US" dirty="0" err="1"/>
              <a:t>ccforum.biomedcentral.com</a:t>
            </a:r>
            <a:r>
              <a:rPr lang="en-US" dirty="0"/>
              <a:t>/articles/10.1186/cc11475</a:t>
            </a:r>
          </a:p>
        </p:txBody>
      </p:sp>
      <p:sp>
        <p:nvSpPr>
          <p:cNvPr id="4" name="Slide Number Placeholder 3"/>
          <p:cNvSpPr>
            <a:spLocks noGrp="1"/>
          </p:cNvSpPr>
          <p:nvPr>
            <p:ph type="sldNum" sz="quarter" idx="5"/>
          </p:nvPr>
        </p:nvSpPr>
        <p:spPr/>
        <p:txBody>
          <a:bodyPr/>
          <a:lstStyle/>
          <a:p>
            <a:fld id="{6741A61A-74B6-D548-8F66-DDC3192B23D6}" type="slidenum">
              <a:rPr lang="en-US" smtClean="0"/>
              <a:t>161</a:t>
            </a:fld>
            <a:endParaRPr lang="en-US"/>
          </a:p>
        </p:txBody>
      </p:sp>
    </p:spTree>
    <p:extLst>
      <p:ext uri="{BB962C8B-B14F-4D97-AF65-F5344CB8AC3E}">
        <p14:creationId xmlns:p14="http://schemas.microsoft.com/office/powerpoint/2010/main" val="1393010712"/>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Hospital survivors were followed for 1 year to assess hospital readmission rate and survival.</a:t>
            </a:r>
          </a:p>
          <a:p>
            <a:r>
              <a:rPr lang="en-US" sz="1200" kern="1200" dirty="0">
                <a:solidFill>
                  <a:schemeClr val="tx1"/>
                </a:solidFill>
                <a:effectLst/>
                <a:latin typeface="+mn-lt"/>
                <a:ea typeface="+mn-ea"/>
                <a:cs typeface="+mn-cs"/>
              </a:rPr>
              <a:t>- , both 1-year adjusted survival and readmission rate following AHRF were similar to that of patients with COPD. </a:t>
            </a:r>
          </a:p>
          <a:p>
            <a:r>
              <a:rPr lang="en-US" sz="1200" kern="1200" dirty="0">
                <a:solidFill>
                  <a:schemeClr val="tx1"/>
                </a:solidFill>
                <a:effectLst/>
                <a:latin typeface="+mn-lt"/>
                <a:ea typeface="+mn-ea"/>
                <a:cs typeface="+mn-cs"/>
              </a:rPr>
              <a:t>- only 55% of patients with OHS studied were put on a long-term positive pressure ventilatory support (CPAP or NIV) at home, and a very low 10% were treated by NIV</a:t>
            </a:r>
          </a:p>
          <a:p>
            <a:r>
              <a:rPr lang="en-US" sz="1200" kern="1200" dirty="0">
                <a:solidFill>
                  <a:schemeClr val="tx1"/>
                </a:solidFill>
                <a:effectLst/>
                <a:latin typeface="+mn-lt"/>
                <a:ea typeface="+mn-ea"/>
                <a:cs typeface="+mn-cs"/>
              </a:rPr>
              <a:t>- suggests that long-term NIV should be systematically proposed at home after an acute-on-chronic failure in patients with OHS. Oxygen therapy alone is not appropriate when taking into account the underlying mechanisms for hypoventilation in OHS (15) but remains overused as demonstrated by the 39% of patients with OHS on long-term oxygen therapy before their admission for ARHF in the study by Carrillo and colleagues.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-interesting side note: RR and pH was same between OHS and COPD group in this study. </a:t>
            </a:r>
          </a:p>
          <a:p>
            <a:r>
              <a:rPr lang="en-US" sz="1200" kern="1200" dirty="0">
                <a:solidFill>
                  <a:schemeClr val="tx1"/>
                </a:solidFill>
                <a:effectLst/>
                <a:latin typeface="+mn-lt"/>
                <a:ea typeface="+mn-ea"/>
                <a:cs typeface="+mn-cs"/>
              </a:rPr>
              <a:t>-50% readmission rate in 1 year in both OHS and COPD group</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“Despite its established severity compared with </a:t>
            </a:r>
            <a:r>
              <a:rPr lang="en-US" sz="1200" kern="1200" dirty="0" err="1">
                <a:solidFill>
                  <a:schemeClr val="tx1"/>
                </a:solidFill>
                <a:effectLst/>
                <a:latin typeface="+mn-lt"/>
                <a:ea typeface="+mn-ea"/>
                <a:cs typeface="+mn-cs"/>
              </a:rPr>
              <a:t>eucapnic</a:t>
            </a:r>
            <a:r>
              <a:rPr lang="en-US" sz="1200" kern="1200" dirty="0">
                <a:solidFill>
                  <a:schemeClr val="tx1"/>
                </a:solidFill>
                <a:effectLst/>
                <a:latin typeface="+mn-lt"/>
                <a:ea typeface="+mn-ea"/>
                <a:cs typeface="+mn-cs"/>
              </a:rPr>
              <a:t> obesity, OHS is largely underrecognized, with only one-third of patients actually diagnosed when hospitalized for acute-on-chronic respiratory failure (3–6).” “Patients in whom NIV is initiated in acute conditions are more likely to have developed OHS-related cardiovascular complications, thus increasing the risk of multiple organ failure and death at the time of acute respiratory failure (5, 6)”</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3. </a:t>
            </a:r>
            <a:r>
              <a:rPr lang="en-US" sz="1200" kern="1200" dirty="0" err="1">
                <a:solidFill>
                  <a:schemeClr val="tx1"/>
                </a:solidFill>
                <a:effectLst/>
                <a:latin typeface="+mn-lt"/>
                <a:ea typeface="+mn-ea"/>
                <a:cs typeface="+mn-cs"/>
              </a:rPr>
              <a:t>BaHammam</a:t>
            </a:r>
            <a:r>
              <a:rPr lang="en-US" sz="1200" kern="1200" dirty="0">
                <a:solidFill>
                  <a:schemeClr val="tx1"/>
                </a:solidFill>
                <a:effectLst/>
                <a:latin typeface="+mn-lt"/>
                <a:ea typeface="+mn-ea"/>
                <a:cs typeface="+mn-cs"/>
              </a:rPr>
              <a:t> A, Syed S, Al-</a:t>
            </a:r>
            <a:r>
              <a:rPr lang="en-US" sz="1200" kern="1200" dirty="0" err="1">
                <a:solidFill>
                  <a:schemeClr val="tx1"/>
                </a:solidFill>
                <a:effectLst/>
                <a:latin typeface="+mn-lt"/>
                <a:ea typeface="+mn-ea"/>
                <a:cs typeface="+mn-cs"/>
              </a:rPr>
              <a:t>Mughairy</a:t>
            </a:r>
            <a:r>
              <a:rPr lang="en-US" sz="1200" kern="1200" dirty="0">
                <a:solidFill>
                  <a:schemeClr val="tx1"/>
                </a:solidFill>
                <a:effectLst/>
                <a:latin typeface="+mn-lt"/>
                <a:ea typeface="+mn-ea"/>
                <a:cs typeface="+mn-cs"/>
              </a:rPr>
              <a:t> A. Sleep-related breathing disorders in obese patients presenting with acute respiratory failure. Respir Med 2005;99: 718–725. </a:t>
            </a:r>
          </a:p>
          <a:p>
            <a:r>
              <a:rPr lang="en-US" sz="1200" kern="1200" dirty="0">
                <a:solidFill>
                  <a:schemeClr val="tx1"/>
                </a:solidFill>
                <a:effectLst/>
                <a:latin typeface="+mn-lt"/>
                <a:ea typeface="+mn-ea"/>
                <a:cs typeface="+mn-cs"/>
              </a:rPr>
              <a:t>4. </a:t>
            </a:r>
            <a:r>
              <a:rPr lang="en-US" sz="1200" kern="1200" dirty="0" err="1">
                <a:solidFill>
                  <a:schemeClr val="tx1"/>
                </a:solidFill>
                <a:effectLst/>
                <a:latin typeface="+mn-lt"/>
                <a:ea typeface="+mn-ea"/>
                <a:cs typeface="+mn-cs"/>
              </a:rPr>
              <a:t>Nowbar</a:t>
            </a:r>
            <a:r>
              <a:rPr lang="en-US" sz="1200" kern="1200" dirty="0">
                <a:solidFill>
                  <a:schemeClr val="tx1"/>
                </a:solidFill>
                <a:effectLst/>
                <a:latin typeface="+mn-lt"/>
                <a:ea typeface="+mn-ea"/>
                <a:cs typeface="+mn-cs"/>
              </a:rPr>
              <a:t> S, Burkart KM, Gonzales R, </a:t>
            </a:r>
            <a:r>
              <a:rPr lang="en-US" sz="1200" kern="1200" dirty="0" err="1">
                <a:solidFill>
                  <a:schemeClr val="tx1"/>
                </a:solidFill>
                <a:effectLst/>
                <a:latin typeface="+mn-lt"/>
                <a:ea typeface="+mn-ea"/>
                <a:cs typeface="+mn-cs"/>
              </a:rPr>
              <a:t>Fedorowicz</a:t>
            </a:r>
            <a:r>
              <a:rPr lang="en-US" sz="1200" kern="1200" dirty="0">
                <a:solidFill>
                  <a:schemeClr val="tx1"/>
                </a:solidFill>
                <a:effectLst/>
                <a:latin typeface="+mn-lt"/>
                <a:ea typeface="+mn-ea"/>
                <a:cs typeface="+mn-cs"/>
              </a:rPr>
              <a:t> A, </a:t>
            </a:r>
            <a:r>
              <a:rPr lang="en-US" sz="1200" kern="1200" dirty="0" err="1">
                <a:solidFill>
                  <a:schemeClr val="tx1"/>
                </a:solidFill>
                <a:effectLst/>
                <a:latin typeface="+mn-lt"/>
                <a:ea typeface="+mn-ea"/>
                <a:cs typeface="+mn-cs"/>
              </a:rPr>
              <a:t>Gozansky</a:t>
            </a:r>
            <a:r>
              <a:rPr lang="en-US" sz="1200" kern="1200" dirty="0">
                <a:solidFill>
                  <a:schemeClr val="tx1"/>
                </a:solidFill>
                <a:effectLst/>
                <a:latin typeface="+mn-lt"/>
                <a:ea typeface="+mn-ea"/>
                <a:cs typeface="+mn-cs"/>
              </a:rPr>
              <a:t> WS, </a:t>
            </a:r>
            <a:r>
              <a:rPr lang="en-US" sz="1200" kern="1200" dirty="0" err="1">
                <a:solidFill>
                  <a:schemeClr val="tx1"/>
                </a:solidFill>
                <a:effectLst/>
                <a:latin typeface="+mn-lt"/>
                <a:ea typeface="+mn-ea"/>
                <a:cs typeface="+mn-cs"/>
              </a:rPr>
              <a:t>Gaudio</a:t>
            </a:r>
            <a:r>
              <a:rPr lang="en-US" sz="1200" kern="1200" dirty="0">
                <a:solidFill>
                  <a:schemeClr val="tx1"/>
                </a:solidFill>
                <a:effectLst/>
                <a:latin typeface="+mn-lt"/>
                <a:ea typeface="+mn-ea"/>
                <a:cs typeface="+mn-cs"/>
              </a:rPr>
              <a:t> JC, Taylor MR, </a:t>
            </a:r>
            <a:r>
              <a:rPr lang="en-US" sz="1200" kern="1200" dirty="0" err="1">
                <a:solidFill>
                  <a:schemeClr val="tx1"/>
                </a:solidFill>
                <a:effectLst/>
                <a:latin typeface="+mn-lt"/>
                <a:ea typeface="+mn-ea"/>
                <a:cs typeface="+mn-cs"/>
              </a:rPr>
              <a:t>Zwillich</a:t>
            </a:r>
            <a:r>
              <a:rPr lang="en-US" sz="1200" kern="1200" dirty="0">
                <a:solidFill>
                  <a:schemeClr val="tx1"/>
                </a:solidFill>
                <a:effectLst/>
                <a:latin typeface="+mn-lt"/>
                <a:ea typeface="+mn-ea"/>
                <a:cs typeface="+mn-cs"/>
              </a:rPr>
              <a:t> CW. Obesity-associated hypoventilation in hospitalized patients: prevalence, effects, and outcome. Am J Med 2004;116:1–7. </a:t>
            </a:r>
          </a:p>
          <a:p>
            <a:r>
              <a:rPr lang="en-US" sz="1200" kern="1200" dirty="0">
                <a:solidFill>
                  <a:schemeClr val="tx1"/>
                </a:solidFill>
                <a:effectLst/>
                <a:latin typeface="+mn-lt"/>
                <a:ea typeface="+mn-ea"/>
                <a:cs typeface="+mn-cs"/>
              </a:rPr>
              <a:t>5. Pérez de Llano LA, Golpe R, Ortiz </a:t>
            </a:r>
            <a:r>
              <a:rPr lang="en-US" sz="1200" kern="1200" dirty="0" err="1">
                <a:solidFill>
                  <a:schemeClr val="tx1"/>
                </a:solidFill>
                <a:effectLst/>
                <a:latin typeface="+mn-lt"/>
                <a:ea typeface="+mn-ea"/>
                <a:cs typeface="+mn-cs"/>
              </a:rPr>
              <a:t>Piquer</a:t>
            </a:r>
            <a:r>
              <a:rPr lang="en-US" sz="1200" kern="1200" dirty="0">
                <a:solidFill>
                  <a:schemeClr val="tx1"/>
                </a:solidFill>
                <a:effectLst/>
                <a:latin typeface="+mn-lt"/>
                <a:ea typeface="+mn-ea"/>
                <a:cs typeface="+mn-cs"/>
              </a:rPr>
              <a:t> M, </a:t>
            </a:r>
            <a:r>
              <a:rPr lang="en-US" sz="1200" kern="1200" dirty="0" err="1">
                <a:solidFill>
                  <a:schemeClr val="tx1"/>
                </a:solidFill>
                <a:effectLst/>
                <a:latin typeface="+mn-lt"/>
                <a:ea typeface="+mn-ea"/>
                <a:cs typeface="+mn-cs"/>
              </a:rPr>
              <a:t>Veres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Racamonde</a:t>
            </a:r>
            <a:r>
              <a:rPr lang="en-US" sz="1200" kern="1200" dirty="0">
                <a:solidFill>
                  <a:schemeClr val="tx1"/>
                </a:solidFill>
                <a:effectLst/>
                <a:latin typeface="+mn-lt"/>
                <a:ea typeface="+mn-ea"/>
                <a:cs typeface="+mn-cs"/>
              </a:rPr>
              <a:t> A, Vazquez </a:t>
            </a:r>
            <a:r>
              <a:rPr lang="en-US" sz="1200" kern="1200" dirty="0" err="1">
                <a:solidFill>
                  <a:schemeClr val="tx1"/>
                </a:solidFill>
                <a:effectLst/>
                <a:latin typeface="+mn-lt"/>
                <a:ea typeface="+mn-ea"/>
                <a:cs typeface="+mn-cs"/>
              </a:rPr>
              <a:t>Caruncho</a:t>
            </a:r>
            <a:r>
              <a:rPr lang="en-US" sz="1200" kern="1200" dirty="0">
                <a:solidFill>
                  <a:schemeClr val="tx1"/>
                </a:solidFill>
                <a:effectLst/>
                <a:latin typeface="+mn-lt"/>
                <a:ea typeface="+mn-ea"/>
                <a:cs typeface="+mn-cs"/>
              </a:rPr>
              <a:t> M, Caballero </a:t>
            </a:r>
            <a:r>
              <a:rPr lang="en-US" sz="1200" kern="1200" dirty="0" err="1">
                <a:solidFill>
                  <a:schemeClr val="tx1"/>
                </a:solidFill>
                <a:effectLst/>
                <a:latin typeface="+mn-lt"/>
                <a:ea typeface="+mn-ea"/>
                <a:cs typeface="+mn-cs"/>
              </a:rPr>
              <a:t>Muinelos</a:t>
            </a:r>
            <a:r>
              <a:rPr lang="en-US" sz="1200" kern="1200" dirty="0">
                <a:solidFill>
                  <a:schemeClr val="tx1"/>
                </a:solidFill>
                <a:effectLst/>
                <a:latin typeface="+mn-lt"/>
                <a:ea typeface="+mn-ea"/>
                <a:cs typeface="+mn-cs"/>
              </a:rPr>
              <a:t> O, Alvarez </a:t>
            </a:r>
            <a:r>
              <a:rPr lang="en-US" sz="1200" kern="1200" dirty="0" err="1">
                <a:solidFill>
                  <a:schemeClr val="tx1"/>
                </a:solidFill>
                <a:effectLst/>
                <a:latin typeface="+mn-lt"/>
                <a:ea typeface="+mn-ea"/>
                <a:cs typeface="+mn-cs"/>
              </a:rPr>
              <a:t>Carro</a:t>
            </a:r>
            <a:r>
              <a:rPr lang="en-US" sz="1200" kern="1200" dirty="0">
                <a:solidFill>
                  <a:schemeClr val="tx1"/>
                </a:solidFill>
                <a:effectLst/>
                <a:latin typeface="+mn-lt"/>
                <a:ea typeface="+mn-ea"/>
                <a:cs typeface="+mn-cs"/>
              </a:rPr>
              <a:t> C. Short-term and long-term effects of nasal intermittent positive pressure ventilation in patients with obesity-hypoventilation syndrome. Chest 2005;128:587–594. </a:t>
            </a:r>
          </a:p>
          <a:p>
            <a:r>
              <a:rPr lang="en-US" sz="1200" kern="1200" dirty="0">
                <a:solidFill>
                  <a:schemeClr val="tx1"/>
                </a:solidFill>
                <a:effectLst/>
                <a:latin typeface="+mn-lt"/>
                <a:ea typeface="+mn-ea"/>
                <a:cs typeface="+mn-cs"/>
              </a:rPr>
              <a:t>6. </a:t>
            </a:r>
            <a:r>
              <a:rPr lang="en-US" sz="1200" kern="1200" dirty="0" err="1">
                <a:solidFill>
                  <a:schemeClr val="tx1"/>
                </a:solidFill>
                <a:effectLst/>
                <a:latin typeface="+mn-lt"/>
                <a:ea typeface="+mn-ea"/>
                <a:cs typeface="+mn-cs"/>
              </a:rPr>
              <a:t>Priou</a:t>
            </a:r>
            <a:r>
              <a:rPr lang="en-US" sz="1200" kern="1200" dirty="0">
                <a:solidFill>
                  <a:schemeClr val="tx1"/>
                </a:solidFill>
                <a:effectLst/>
                <a:latin typeface="+mn-lt"/>
                <a:ea typeface="+mn-ea"/>
                <a:cs typeface="+mn-cs"/>
              </a:rPr>
              <a:t> P, Hamel JF, Person C, </a:t>
            </a:r>
            <a:r>
              <a:rPr lang="en-US" sz="1200" kern="1200" dirty="0" err="1">
                <a:solidFill>
                  <a:schemeClr val="tx1"/>
                </a:solidFill>
                <a:effectLst/>
                <a:latin typeface="+mn-lt"/>
                <a:ea typeface="+mn-ea"/>
                <a:cs typeface="+mn-cs"/>
              </a:rPr>
              <a:t>Meslier</a:t>
            </a:r>
            <a:r>
              <a:rPr lang="en-US" sz="1200" kern="1200" dirty="0">
                <a:solidFill>
                  <a:schemeClr val="tx1"/>
                </a:solidFill>
                <a:effectLst/>
                <a:latin typeface="+mn-lt"/>
                <a:ea typeface="+mn-ea"/>
                <a:cs typeface="+mn-cs"/>
              </a:rPr>
              <a:t> N, </a:t>
            </a:r>
            <a:r>
              <a:rPr lang="en-US" sz="1200" kern="1200" dirty="0" err="1">
                <a:solidFill>
                  <a:schemeClr val="tx1"/>
                </a:solidFill>
                <a:effectLst/>
                <a:latin typeface="+mn-lt"/>
                <a:ea typeface="+mn-ea"/>
                <a:cs typeface="+mn-cs"/>
              </a:rPr>
              <a:t>Racineux</a:t>
            </a:r>
            <a:r>
              <a:rPr lang="en-US" sz="1200" kern="1200" dirty="0">
                <a:solidFill>
                  <a:schemeClr val="tx1"/>
                </a:solidFill>
                <a:effectLst/>
                <a:latin typeface="+mn-lt"/>
                <a:ea typeface="+mn-ea"/>
                <a:cs typeface="+mn-cs"/>
              </a:rPr>
              <a:t> JL, Urban T, </a:t>
            </a:r>
            <a:r>
              <a:rPr lang="en-US" sz="1200" kern="1200" dirty="0" err="1">
                <a:solidFill>
                  <a:schemeClr val="tx1"/>
                </a:solidFill>
                <a:effectLst/>
                <a:latin typeface="+mn-lt"/>
                <a:ea typeface="+mn-ea"/>
                <a:cs typeface="+mn-cs"/>
              </a:rPr>
              <a:t>Gagnadoux</a:t>
            </a:r>
            <a:r>
              <a:rPr lang="en-US" sz="1200" kern="1200" dirty="0">
                <a:solidFill>
                  <a:schemeClr val="tx1"/>
                </a:solidFill>
                <a:effectLst/>
                <a:latin typeface="+mn-lt"/>
                <a:ea typeface="+mn-ea"/>
                <a:cs typeface="+mn-cs"/>
              </a:rPr>
              <a:t> F. Long-term outcome of noninvasive positive pressure ventilation for obesity hypoventilation syndrome. Chest 2010;138:84–90.</a:t>
            </a:r>
          </a:p>
          <a:p>
            <a:endParaRPr lang="en-US" dirty="0"/>
          </a:p>
          <a:p>
            <a:endParaRPr lang="en-US" dirty="0"/>
          </a:p>
          <a:p>
            <a:r>
              <a:rPr lang="en-US" dirty="0"/>
              <a:t>Lancet 2018 – CPAP vs NIV: no difference. </a:t>
            </a:r>
          </a:p>
          <a:p>
            <a:r>
              <a:rPr lang="en-US" dirty="0"/>
              <a:t>However, Thorax trial showed quicker normalization and LV structural parameters.</a:t>
            </a:r>
          </a:p>
          <a:p>
            <a:endParaRPr lang="en-US" dirty="0"/>
          </a:p>
          <a:p>
            <a:endParaRPr lang="en-US" dirty="0"/>
          </a:p>
        </p:txBody>
      </p:sp>
      <p:sp>
        <p:nvSpPr>
          <p:cNvPr id="4" name="Slide Number Placeholder 3"/>
          <p:cNvSpPr>
            <a:spLocks noGrp="1"/>
          </p:cNvSpPr>
          <p:nvPr>
            <p:ph type="sldNum" sz="quarter" idx="5"/>
          </p:nvPr>
        </p:nvSpPr>
        <p:spPr/>
        <p:txBody>
          <a:bodyPr/>
          <a:lstStyle/>
          <a:p>
            <a:fld id="{6741A61A-74B6-D548-8F66-DDC3192B23D6}" type="slidenum">
              <a:rPr lang="en-US" smtClean="0"/>
              <a:t>162</a:t>
            </a:fld>
            <a:endParaRPr lang="en-US"/>
          </a:p>
        </p:txBody>
      </p:sp>
    </p:spTree>
    <p:extLst>
      <p:ext uri="{BB962C8B-B14F-4D97-AF65-F5344CB8AC3E}">
        <p14:creationId xmlns:p14="http://schemas.microsoft.com/office/powerpoint/2010/main" val="2166608957"/>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err="1">
                <a:solidFill>
                  <a:schemeClr val="tx1"/>
                </a:solidFill>
                <a:effectLst/>
                <a:latin typeface="+mn-lt"/>
                <a:ea typeface="+mn-ea"/>
                <a:cs typeface="+mn-cs"/>
              </a:rPr>
              <a:t>Kreivi</a:t>
            </a:r>
            <a:r>
              <a:rPr lang="en-US" sz="1200" b="0" i="0" kern="1200" dirty="0">
                <a:solidFill>
                  <a:schemeClr val="tx1"/>
                </a:solidFill>
                <a:effectLst/>
                <a:latin typeface="+mn-lt"/>
                <a:ea typeface="+mn-ea"/>
                <a:cs typeface="+mn-cs"/>
              </a:rPr>
              <a:t> HR, </a:t>
            </a:r>
            <a:r>
              <a:rPr lang="en-US" sz="1200" b="0" i="0" kern="1200" dirty="0" err="1">
                <a:solidFill>
                  <a:schemeClr val="tx1"/>
                </a:solidFill>
                <a:effectLst/>
                <a:latin typeface="+mn-lt"/>
                <a:ea typeface="+mn-ea"/>
                <a:cs typeface="+mn-cs"/>
              </a:rPr>
              <a:t>Itäluoma</a:t>
            </a:r>
            <a:r>
              <a:rPr lang="en-US" sz="1200" b="0" i="0" kern="1200" dirty="0">
                <a:solidFill>
                  <a:schemeClr val="tx1"/>
                </a:solidFill>
                <a:effectLst/>
                <a:latin typeface="+mn-lt"/>
                <a:ea typeface="+mn-ea"/>
                <a:cs typeface="+mn-cs"/>
              </a:rPr>
              <a:t> T, </a:t>
            </a:r>
            <a:r>
              <a:rPr lang="en-US" sz="1200" b="0" i="0" kern="1200" dirty="0" err="1">
                <a:solidFill>
                  <a:schemeClr val="tx1"/>
                </a:solidFill>
                <a:effectLst/>
                <a:latin typeface="+mn-lt"/>
                <a:ea typeface="+mn-ea"/>
                <a:cs typeface="+mn-cs"/>
              </a:rPr>
              <a:t>Bachour</a:t>
            </a:r>
            <a:r>
              <a:rPr lang="en-US" sz="1200" b="0" i="0" kern="1200" dirty="0">
                <a:solidFill>
                  <a:schemeClr val="tx1"/>
                </a:solidFill>
                <a:effectLst/>
                <a:latin typeface="+mn-lt"/>
                <a:ea typeface="+mn-ea"/>
                <a:cs typeface="+mn-cs"/>
              </a:rPr>
              <a:t> A. Effect of ventilation therapy on mortality rate among obesity hypoventilation syndrome and obstructive sleep </a:t>
            </a:r>
            <a:r>
              <a:rPr lang="en-US" sz="1200" b="0" i="0" kern="1200" dirty="0" err="1">
                <a:solidFill>
                  <a:schemeClr val="tx1"/>
                </a:solidFill>
                <a:effectLst/>
                <a:latin typeface="+mn-lt"/>
                <a:ea typeface="+mn-ea"/>
                <a:cs typeface="+mn-cs"/>
              </a:rPr>
              <a:t>apnoea</a:t>
            </a:r>
            <a:r>
              <a:rPr lang="en-US" sz="1200" b="0" i="0" kern="1200" dirty="0">
                <a:solidFill>
                  <a:schemeClr val="tx1"/>
                </a:solidFill>
                <a:effectLst/>
                <a:latin typeface="+mn-lt"/>
                <a:ea typeface="+mn-ea"/>
                <a:cs typeface="+mn-cs"/>
              </a:rPr>
              <a:t> patients. </a:t>
            </a:r>
            <a:r>
              <a:rPr lang="en-US" sz="1200" b="0" i="1" kern="1200" dirty="0">
                <a:solidFill>
                  <a:schemeClr val="tx1"/>
                </a:solidFill>
                <a:effectLst/>
                <a:latin typeface="+mn-lt"/>
                <a:ea typeface="+mn-ea"/>
                <a:cs typeface="+mn-cs"/>
              </a:rPr>
              <a:t>ERJ Open Res</a:t>
            </a:r>
            <a:r>
              <a:rPr lang="en-US" sz="1200" b="0" i="0" kern="1200" dirty="0">
                <a:solidFill>
                  <a:schemeClr val="tx1"/>
                </a:solidFill>
                <a:effectLst/>
                <a:latin typeface="+mn-lt"/>
                <a:ea typeface="+mn-ea"/>
                <a:cs typeface="+mn-cs"/>
              </a:rPr>
              <a:t> 2020;6:00101–2019</a:t>
            </a:r>
          </a:p>
          <a:p>
            <a:endParaRPr lang="en-US" sz="1200" b="0" i="0" kern="1200" dirty="0">
              <a:solidFill>
                <a:schemeClr val="tx1"/>
              </a:solidFill>
              <a:effectLst/>
              <a:latin typeface="+mn-lt"/>
              <a:ea typeface="+mn-ea"/>
              <a:cs typeface="+mn-cs"/>
            </a:endParaRPr>
          </a:p>
          <a:p>
            <a:r>
              <a:rPr lang="en-US" sz="1200" b="0" i="0" kern="1200" dirty="0" err="1">
                <a:solidFill>
                  <a:schemeClr val="tx1"/>
                </a:solidFill>
                <a:effectLst/>
                <a:latin typeface="+mn-lt"/>
                <a:ea typeface="+mn-ea"/>
                <a:cs typeface="+mn-cs"/>
              </a:rPr>
              <a:t>Sivam</a:t>
            </a:r>
            <a:r>
              <a:rPr lang="en-US" sz="1200" b="0" i="0" kern="1200" dirty="0">
                <a:solidFill>
                  <a:schemeClr val="tx1"/>
                </a:solidFill>
                <a:effectLst/>
                <a:latin typeface="+mn-lt"/>
                <a:ea typeface="+mn-ea"/>
                <a:cs typeface="+mn-cs"/>
              </a:rPr>
              <a:t> S, Yee B, Wong K, Wang D, </a:t>
            </a:r>
            <a:r>
              <a:rPr lang="en-US" sz="1200" b="0" i="0" kern="1200" dirty="0" err="1">
                <a:solidFill>
                  <a:schemeClr val="tx1"/>
                </a:solidFill>
                <a:effectLst/>
                <a:latin typeface="+mn-lt"/>
                <a:ea typeface="+mn-ea"/>
                <a:cs typeface="+mn-cs"/>
              </a:rPr>
              <a:t>Grunstein</a:t>
            </a:r>
            <a:r>
              <a:rPr lang="en-US" sz="1200" b="0" i="0" kern="1200" dirty="0">
                <a:solidFill>
                  <a:schemeClr val="tx1"/>
                </a:solidFill>
                <a:effectLst/>
                <a:latin typeface="+mn-lt"/>
                <a:ea typeface="+mn-ea"/>
                <a:cs typeface="+mn-cs"/>
              </a:rPr>
              <a:t> R, Piper A. Obesity hypoventilation syndrome: early detection of nocturnal-only hypercapnia in an obese population. </a:t>
            </a:r>
            <a:r>
              <a:rPr lang="en-US" sz="1200" b="0" i="1" kern="1200" dirty="0">
                <a:solidFill>
                  <a:schemeClr val="tx1"/>
                </a:solidFill>
                <a:effectLst/>
                <a:latin typeface="+mn-lt"/>
                <a:ea typeface="+mn-ea"/>
                <a:cs typeface="+mn-cs"/>
              </a:rPr>
              <a:t>J Clin Sleep Med</a:t>
            </a:r>
            <a:r>
              <a:rPr lang="en-US" sz="1200" b="0" i="0" kern="1200" dirty="0">
                <a:solidFill>
                  <a:schemeClr val="tx1"/>
                </a:solidFill>
                <a:effectLst/>
                <a:latin typeface="+mn-lt"/>
                <a:ea typeface="+mn-ea"/>
                <a:cs typeface="+mn-cs"/>
              </a:rPr>
              <a:t> 2018;14:1477–1484.</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Ishak A, Ramsay M, Hart N, </a:t>
            </a:r>
            <a:r>
              <a:rPr lang="en-US" sz="1200" b="0" i="0" kern="1200" dirty="0" err="1">
                <a:solidFill>
                  <a:schemeClr val="tx1"/>
                </a:solidFill>
                <a:effectLst/>
                <a:latin typeface="+mn-lt"/>
                <a:ea typeface="+mn-ea"/>
                <a:cs typeface="+mn-cs"/>
              </a:rPr>
              <a:t>Steier</a:t>
            </a:r>
            <a:r>
              <a:rPr lang="en-US" sz="1200" b="0" i="0" kern="1200" dirty="0">
                <a:solidFill>
                  <a:schemeClr val="tx1"/>
                </a:solidFill>
                <a:effectLst/>
                <a:latin typeface="+mn-lt"/>
                <a:ea typeface="+mn-ea"/>
                <a:cs typeface="+mn-cs"/>
              </a:rPr>
              <a:t> J. BPAP is an effective second-line therapy for obese patients with OSA failing regular CPAP: a prospective observational cohort study. </a:t>
            </a:r>
            <a:r>
              <a:rPr lang="en-US" sz="1200" b="0" i="1" kern="1200" dirty="0">
                <a:solidFill>
                  <a:schemeClr val="tx1"/>
                </a:solidFill>
                <a:effectLst/>
                <a:latin typeface="+mn-lt"/>
                <a:ea typeface="+mn-ea"/>
                <a:cs typeface="+mn-cs"/>
              </a:rPr>
              <a:t>Respirology</a:t>
            </a:r>
            <a:r>
              <a:rPr lang="en-US" sz="1200" b="0" i="0" kern="1200" dirty="0">
                <a:solidFill>
                  <a:schemeClr val="tx1"/>
                </a:solidFill>
                <a:effectLst/>
                <a:latin typeface="+mn-lt"/>
                <a:ea typeface="+mn-ea"/>
                <a:cs typeface="+mn-cs"/>
              </a:rPr>
              <a:t> 2020;25:443–448.</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Masa JF, Benítez I, Sánchez-Quiroga M, Gomez de </a:t>
            </a:r>
            <a:r>
              <a:rPr lang="en-US" sz="1200" b="0" i="0" kern="1200" dirty="0" err="1">
                <a:solidFill>
                  <a:schemeClr val="tx1"/>
                </a:solidFill>
                <a:effectLst/>
                <a:latin typeface="+mn-lt"/>
                <a:ea typeface="+mn-ea"/>
                <a:cs typeface="+mn-cs"/>
              </a:rPr>
              <a:t>Terreros</a:t>
            </a:r>
            <a:r>
              <a:rPr lang="en-US" sz="1200" b="0" i="0" kern="1200" dirty="0">
                <a:solidFill>
                  <a:schemeClr val="tx1"/>
                </a:solidFill>
                <a:effectLst/>
                <a:latin typeface="+mn-lt"/>
                <a:ea typeface="+mn-ea"/>
                <a:cs typeface="+mn-cs"/>
              </a:rPr>
              <a:t> FJ, Corral J, Romero A, </a:t>
            </a:r>
            <a:r>
              <a:rPr lang="en-US" sz="1200" b="0" i="1" kern="1200" dirty="0">
                <a:solidFill>
                  <a:schemeClr val="tx1"/>
                </a:solidFill>
                <a:effectLst/>
                <a:latin typeface="+mn-lt"/>
                <a:ea typeface="+mn-ea"/>
                <a:cs typeface="+mn-cs"/>
              </a:rPr>
              <a:t>et al</a:t>
            </a:r>
            <a:r>
              <a:rPr lang="en-US" sz="1200" b="0" i="0" kern="1200" dirty="0">
                <a:solidFill>
                  <a:schemeClr val="tx1"/>
                </a:solidFill>
                <a:effectLst/>
                <a:latin typeface="+mn-lt"/>
                <a:ea typeface="+mn-ea"/>
                <a:cs typeface="+mn-cs"/>
              </a:rPr>
              <a:t>. Long-term noninvasive ventilation in obesity hypoventilation syndrome without severe OSA: the pickwick randomized controlled trial. </a:t>
            </a:r>
            <a:r>
              <a:rPr lang="en-US" sz="1200" b="0" i="1" kern="1200" dirty="0">
                <a:solidFill>
                  <a:schemeClr val="tx1"/>
                </a:solidFill>
                <a:effectLst/>
                <a:latin typeface="+mn-lt"/>
                <a:ea typeface="+mn-ea"/>
                <a:cs typeface="+mn-cs"/>
              </a:rPr>
              <a:t>Chest</a:t>
            </a:r>
            <a:r>
              <a:rPr lang="en-US" sz="1200" b="0" i="0" kern="1200" dirty="0">
                <a:solidFill>
                  <a:schemeClr val="tx1"/>
                </a:solidFill>
                <a:effectLst/>
                <a:latin typeface="+mn-lt"/>
                <a:ea typeface="+mn-ea"/>
                <a:cs typeface="+mn-cs"/>
              </a:rPr>
              <a:t> [online ahead of print] 25 Apr 2020; DOI: 10.1016/j.chest.2020.03.068.</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Afshar M, </a:t>
            </a:r>
            <a:r>
              <a:rPr lang="en-US" sz="1200" b="0" i="0" kern="1200" dirty="0" err="1">
                <a:solidFill>
                  <a:schemeClr val="tx1"/>
                </a:solidFill>
                <a:effectLst/>
                <a:latin typeface="+mn-lt"/>
                <a:ea typeface="+mn-ea"/>
                <a:cs typeface="+mn-cs"/>
              </a:rPr>
              <a:t>Brozek</a:t>
            </a:r>
            <a:r>
              <a:rPr lang="en-US" sz="1200" b="0" i="0" kern="1200" dirty="0">
                <a:solidFill>
                  <a:schemeClr val="tx1"/>
                </a:solidFill>
                <a:effectLst/>
                <a:latin typeface="+mn-lt"/>
                <a:ea typeface="+mn-ea"/>
                <a:cs typeface="+mn-cs"/>
              </a:rPr>
              <a:t> JL, </a:t>
            </a:r>
            <a:r>
              <a:rPr lang="en-US" sz="1200" b="0" i="0" kern="1200" dirty="0" err="1">
                <a:solidFill>
                  <a:schemeClr val="tx1"/>
                </a:solidFill>
                <a:effectLst/>
                <a:latin typeface="+mn-lt"/>
                <a:ea typeface="+mn-ea"/>
                <a:cs typeface="+mn-cs"/>
              </a:rPr>
              <a:t>Soghier</a:t>
            </a:r>
            <a:r>
              <a:rPr lang="en-US" sz="1200" b="0" i="0" kern="1200" dirty="0">
                <a:solidFill>
                  <a:schemeClr val="tx1"/>
                </a:solidFill>
                <a:effectLst/>
                <a:latin typeface="+mn-lt"/>
                <a:ea typeface="+mn-ea"/>
                <a:cs typeface="+mn-cs"/>
              </a:rPr>
              <a:t> I, Kakazu MT, Wilson KC, Masa JF, </a:t>
            </a:r>
            <a:r>
              <a:rPr lang="en-US" sz="1200" b="0" i="1" kern="1200" dirty="0">
                <a:solidFill>
                  <a:schemeClr val="tx1"/>
                </a:solidFill>
                <a:effectLst/>
                <a:latin typeface="+mn-lt"/>
                <a:ea typeface="+mn-ea"/>
                <a:cs typeface="+mn-cs"/>
              </a:rPr>
              <a:t>et al</a:t>
            </a:r>
            <a:r>
              <a:rPr lang="en-US" sz="1200" b="0" i="0" kern="1200" dirty="0">
                <a:solidFill>
                  <a:schemeClr val="tx1"/>
                </a:solidFill>
                <a:effectLst/>
                <a:latin typeface="+mn-lt"/>
                <a:ea typeface="+mn-ea"/>
                <a:cs typeface="+mn-cs"/>
              </a:rPr>
              <a:t>. The role of positive airway pressure therapy in adults with obesity hypoventilation syndrome: a systematic review and meta-analysis. </a:t>
            </a:r>
            <a:r>
              <a:rPr lang="en-US" sz="1200" b="0" i="1" kern="1200" dirty="0">
                <a:solidFill>
                  <a:schemeClr val="tx1"/>
                </a:solidFill>
                <a:effectLst/>
                <a:latin typeface="+mn-lt"/>
                <a:ea typeface="+mn-ea"/>
                <a:cs typeface="+mn-cs"/>
              </a:rPr>
              <a:t>Ann Am </a:t>
            </a:r>
            <a:r>
              <a:rPr lang="en-US" sz="1200" b="0" i="1" kern="1200" dirty="0" err="1">
                <a:solidFill>
                  <a:schemeClr val="tx1"/>
                </a:solidFill>
                <a:effectLst/>
                <a:latin typeface="+mn-lt"/>
                <a:ea typeface="+mn-ea"/>
                <a:cs typeface="+mn-cs"/>
              </a:rPr>
              <a:t>Thorac</a:t>
            </a:r>
            <a:r>
              <a:rPr lang="en-US" sz="1200" b="0" i="1" kern="1200" dirty="0">
                <a:solidFill>
                  <a:schemeClr val="tx1"/>
                </a:solidFill>
                <a:effectLst/>
                <a:latin typeface="+mn-lt"/>
                <a:ea typeface="+mn-ea"/>
                <a:cs typeface="+mn-cs"/>
              </a:rPr>
              <a:t> Soc</a:t>
            </a:r>
            <a:r>
              <a:rPr lang="en-US" sz="1200" b="0" i="0" kern="1200" dirty="0">
                <a:solidFill>
                  <a:schemeClr val="tx1"/>
                </a:solidFill>
                <a:effectLst/>
                <a:latin typeface="+mn-lt"/>
                <a:ea typeface="+mn-ea"/>
                <a:cs typeface="+mn-cs"/>
              </a:rPr>
              <a:t> 2020;17:344–360.</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Masa JF, </a:t>
            </a:r>
            <a:r>
              <a:rPr lang="en-US" sz="1200" b="0" i="0" kern="1200" dirty="0" err="1">
                <a:solidFill>
                  <a:schemeClr val="tx1"/>
                </a:solidFill>
                <a:effectLst/>
                <a:latin typeface="+mn-lt"/>
                <a:ea typeface="+mn-ea"/>
                <a:cs typeface="+mn-cs"/>
              </a:rPr>
              <a:t>Mokhlesi</a:t>
            </a:r>
            <a:r>
              <a:rPr lang="en-US" sz="1200" b="0" i="0" kern="1200" dirty="0">
                <a:solidFill>
                  <a:schemeClr val="tx1"/>
                </a:solidFill>
                <a:effectLst/>
                <a:latin typeface="+mn-lt"/>
                <a:ea typeface="+mn-ea"/>
                <a:cs typeface="+mn-cs"/>
              </a:rPr>
              <a:t> B, Benítez I, Gomez de </a:t>
            </a:r>
            <a:r>
              <a:rPr lang="en-US" sz="1200" b="0" i="0" kern="1200" dirty="0" err="1">
                <a:solidFill>
                  <a:schemeClr val="tx1"/>
                </a:solidFill>
                <a:effectLst/>
                <a:latin typeface="+mn-lt"/>
                <a:ea typeface="+mn-ea"/>
                <a:cs typeface="+mn-cs"/>
              </a:rPr>
              <a:t>Terreros</a:t>
            </a:r>
            <a:r>
              <a:rPr lang="en-US" sz="1200" b="0" i="0" kern="1200" dirty="0">
                <a:solidFill>
                  <a:schemeClr val="tx1"/>
                </a:solidFill>
                <a:effectLst/>
                <a:latin typeface="+mn-lt"/>
                <a:ea typeface="+mn-ea"/>
                <a:cs typeface="+mn-cs"/>
              </a:rPr>
              <a:t> FJ, Sánchez-Quiroga MÁ, Romero A, </a:t>
            </a:r>
            <a:r>
              <a:rPr lang="en-US" sz="1200" b="0" i="1" kern="1200" dirty="0">
                <a:solidFill>
                  <a:schemeClr val="tx1"/>
                </a:solidFill>
                <a:effectLst/>
                <a:latin typeface="+mn-lt"/>
                <a:ea typeface="+mn-ea"/>
                <a:cs typeface="+mn-cs"/>
              </a:rPr>
              <a:t>et al</a:t>
            </a:r>
            <a:r>
              <a:rPr lang="en-US" sz="1200" b="0" i="0" kern="1200" dirty="0">
                <a:solidFill>
                  <a:schemeClr val="tx1"/>
                </a:solidFill>
                <a:effectLst/>
                <a:latin typeface="+mn-lt"/>
                <a:ea typeface="+mn-ea"/>
                <a:cs typeface="+mn-cs"/>
              </a:rPr>
              <a:t>.; Spanish Sleep Network. Long-term clinical effectiveness of continuous positive airway pressure therapy versus non-invasive ventilation therapy in patients with obesity hypoventilation syndrome: a </a:t>
            </a:r>
            <a:r>
              <a:rPr lang="en-US" sz="1200" b="0" i="0" kern="1200" dirty="0" err="1">
                <a:solidFill>
                  <a:schemeClr val="tx1"/>
                </a:solidFill>
                <a:effectLst/>
                <a:latin typeface="+mn-lt"/>
                <a:ea typeface="+mn-ea"/>
                <a:cs typeface="+mn-cs"/>
              </a:rPr>
              <a:t>multicentre</a:t>
            </a:r>
            <a:r>
              <a:rPr lang="en-US" sz="1200" b="0" i="0" kern="1200" dirty="0">
                <a:solidFill>
                  <a:schemeClr val="tx1"/>
                </a:solidFill>
                <a:effectLst/>
                <a:latin typeface="+mn-lt"/>
                <a:ea typeface="+mn-ea"/>
                <a:cs typeface="+mn-cs"/>
              </a:rPr>
              <a:t>, open-label, </a:t>
            </a:r>
            <a:r>
              <a:rPr lang="en-US" sz="1200" b="0" i="0" kern="1200" dirty="0" err="1">
                <a:solidFill>
                  <a:schemeClr val="tx1"/>
                </a:solidFill>
                <a:effectLst/>
                <a:latin typeface="+mn-lt"/>
                <a:ea typeface="+mn-ea"/>
                <a:cs typeface="+mn-cs"/>
              </a:rPr>
              <a:t>randomised</a:t>
            </a:r>
            <a:r>
              <a:rPr lang="en-US" sz="1200" b="0" i="0" kern="1200" dirty="0">
                <a:solidFill>
                  <a:schemeClr val="tx1"/>
                </a:solidFill>
                <a:effectLst/>
                <a:latin typeface="+mn-lt"/>
                <a:ea typeface="+mn-ea"/>
                <a:cs typeface="+mn-cs"/>
              </a:rPr>
              <a:t> controlled trial. </a:t>
            </a:r>
            <a:r>
              <a:rPr lang="en-US" sz="1200" b="0" i="1" kern="1200" dirty="0">
                <a:solidFill>
                  <a:schemeClr val="tx1"/>
                </a:solidFill>
                <a:effectLst/>
                <a:latin typeface="+mn-lt"/>
                <a:ea typeface="+mn-ea"/>
                <a:cs typeface="+mn-cs"/>
              </a:rPr>
              <a:t>Lancet</a:t>
            </a:r>
            <a:r>
              <a:rPr lang="en-US" sz="1200" b="0" i="0" kern="1200" dirty="0">
                <a:solidFill>
                  <a:schemeClr val="tx1"/>
                </a:solidFill>
                <a:effectLst/>
                <a:latin typeface="+mn-lt"/>
                <a:ea typeface="+mn-ea"/>
                <a:cs typeface="+mn-cs"/>
              </a:rPr>
              <a:t> 2019;393:1721–1732.</a:t>
            </a:r>
          </a:p>
          <a:p>
            <a:endParaRPr lang="en-US" sz="1200" b="0" i="0" kern="1200" dirty="0">
              <a:solidFill>
                <a:schemeClr val="tx1"/>
              </a:solidFill>
              <a:effectLst/>
              <a:latin typeface="+mn-lt"/>
              <a:ea typeface="+mn-ea"/>
              <a:cs typeface="+mn-cs"/>
            </a:endParaRPr>
          </a:p>
          <a:p>
            <a:r>
              <a:rPr lang="en-US" sz="1200" b="0" i="0" kern="1200" dirty="0" err="1">
                <a:solidFill>
                  <a:schemeClr val="tx1"/>
                </a:solidFill>
                <a:effectLst/>
                <a:latin typeface="+mn-lt"/>
                <a:ea typeface="+mn-ea"/>
                <a:cs typeface="+mn-cs"/>
              </a:rPr>
              <a:t>Soghier</a:t>
            </a:r>
            <a:r>
              <a:rPr lang="en-US" sz="1200" b="0" i="0" kern="1200" dirty="0">
                <a:solidFill>
                  <a:schemeClr val="tx1"/>
                </a:solidFill>
                <a:effectLst/>
                <a:latin typeface="+mn-lt"/>
                <a:ea typeface="+mn-ea"/>
                <a:cs typeface="+mn-cs"/>
              </a:rPr>
              <a:t> I, </a:t>
            </a:r>
            <a:r>
              <a:rPr lang="en-US" sz="1200" b="0" i="0" kern="1200" dirty="0" err="1">
                <a:solidFill>
                  <a:schemeClr val="tx1"/>
                </a:solidFill>
                <a:effectLst/>
                <a:latin typeface="+mn-lt"/>
                <a:ea typeface="+mn-ea"/>
                <a:cs typeface="+mn-cs"/>
              </a:rPr>
              <a:t>Brożek</a:t>
            </a:r>
            <a:r>
              <a:rPr lang="en-US" sz="1200" b="0" i="0" kern="1200" dirty="0">
                <a:solidFill>
                  <a:schemeClr val="tx1"/>
                </a:solidFill>
                <a:effectLst/>
                <a:latin typeface="+mn-lt"/>
                <a:ea typeface="+mn-ea"/>
                <a:cs typeface="+mn-cs"/>
              </a:rPr>
              <a:t> JL, Afshar M, Tamae Kakazu M, Wilson KC, Masa JF, </a:t>
            </a:r>
            <a:r>
              <a:rPr lang="en-US" sz="1200" b="0" i="1" kern="1200" dirty="0">
                <a:solidFill>
                  <a:schemeClr val="tx1"/>
                </a:solidFill>
                <a:effectLst/>
                <a:latin typeface="+mn-lt"/>
                <a:ea typeface="+mn-ea"/>
                <a:cs typeface="+mn-cs"/>
              </a:rPr>
              <a:t>et al</a:t>
            </a:r>
            <a:r>
              <a:rPr lang="en-US" sz="1200" b="0" i="0" kern="1200" dirty="0">
                <a:solidFill>
                  <a:schemeClr val="tx1"/>
                </a:solidFill>
                <a:effectLst/>
                <a:latin typeface="+mn-lt"/>
                <a:ea typeface="+mn-ea"/>
                <a:cs typeface="+mn-cs"/>
              </a:rPr>
              <a:t>. Noninvasive ventilation versus CPAP as initial treatment of obesity hypoventilation syndrome. </a:t>
            </a:r>
            <a:r>
              <a:rPr lang="en-US" sz="1200" b="0" i="1" kern="1200" dirty="0">
                <a:solidFill>
                  <a:schemeClr val="tx1"/>
                </a:solidFill>
                <a:effectLst/>
                <a:latin typeface="+mn-lt"/>
                <a:ea typeface="+mn-ea"/>
                <a:cs typeface="+mn-cs"/>
              </a:rPr>
              <a:t>Ann Am </a:t>
            </a:r>
            <a:r>
              <a:rPr lang="en-US" sz="1200" b="0" i="1" kern="1200" dirty="0" err="1">
                <a:solidFill>
                  <a:schemeClr val="tx1"/>
                </a:solidFill>
                <a:effectLst/>
                <a:latin typeface="+mn-lt"/>
                <a:ea typeface="+mn-ea"/>
                <a:cs typeface="+mn-cs"/>
              </a:rPr>
              <a:t>Thorac</a:t>
            </a:r>
            <a:r>
              <a:rPr lang="en-US" sz="1200" b="0" i="1" kern="1200" dirty="0">
                <a:solidFill>
                  <a:schemeClr val="tx1"/>
                </a:solidFill>
                <a:effectLst/>
                <a:latin typeface="+mn-lt"/>
                <a:ea typeface="+mn-ea"/>
                <a:cs typeface="+mn-cs"/>
              </a:rPr>
              <a:t> Soc</a:t>
            </a:r>
            <a:r>
              <a:rPr lang="en-US" sz="1200" b="0" i="0" kern="1200" dirty="0">
                <a:solidFill>
                  <a:schemeClr val="tx1"/>
                </a:solidFill>
                <a:effectLst/>
                <a:latin typeface="+mn-lt"/>
                <a:ea typeface="+mn-ea"/>
                <a:cs typeface="+mn-cs"/>
              </a:rPr>
              <a:t> 2019;16:1295–1303</a:t>
            </a:r>
            <a:endParaRPr lang="en-US" dirty="0"/>
          </a:p>
        </p:txBody>
      </p:sp>
      <p:sp>
        <p:nvSpPr>
          <p:cNvPr id="4" name="Slide Number Placeholder 3"/>
          <p:cNvSpPr>
            <a:spLocks noGrp="1"/>
          </p:cNvSpPr>
          <p:nvPr>
            <p:ph type="sldNum" sz="quarter" idx="5"/>
          </p:nvPr>
        </p:nvSpPr>
        <p:spPr/>
        <p:txBody>
          <a:bodyPr/>
          <a:lstStyle/>
          <a:p>
            <a:fld id="{6741A61A-74B6-D548-8F66-DDC3192B23D6}" type="slidenum">
              <a:rPr lang="en-US" smtClean="0"/>
              <a:t>164</a:t>
            </a:fld>
            <a:endParaRPr lang="en-US"/>
          </a:p>
        </p:txBody>
      </p:sp>
    </p:spTree>
    <p:extLst>
      <p:ext uri="{BB962C8B-B14F-4D97-AF65-F5344CB8AC3E}">
        <p14:creationId xmlns:p14="http://schemas.microsoft.com/office/powerpoint/2010/main" val="1078323372"/>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741A61A-74B6-D548-8F66-DDC3192B23D6}" type="slidenum">
              <a:rPr lang="en-US" smtClean="0"/>
              <a:t>167</a:t>
            </a:fld>
            <a:endParaRPr lang="en-US"/>
          </a:p>
        </p:txBody>
      </p:sp>
    </p:spTree>
    <p:extLst>
      <p:ext uri="{BB962C8B-B14F-4D97-AF65-F5344CB8AC3E}">
        <p14:creationId xmlns:p14="http://schemas.microsoft.com/office/powerpoint/2010/main" val="1182674679"/>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ERS 2016 Recommendations: </a:t>
            </a:r>
          </a:p>
          <a:p>
            <a:r>
              <a:rPr lang="en-US" sz="1200" kern="1200" dirty="0">
                <a:solidFill>
                  <a:schemeClr val="tx1"/>
                </a:solidFill>
                <a:effectLst/>
                <a:latin typeface="+mn-lt"/>
                <a:ea typeface="+mn-ea"/>
                <a:cs typeface="+mn-cs"/>
              </a:rPr>
              <a:t>“Statements</a:t>
            </a:r>
          </a:p>
          <a:p>
            <a:r>
              <a:rPr lang="en-US" sz="1200" kern="1200" dirty="0">
                <a:solidFill>
                  <a:schemeClr val="tx1"/>
                </a:solidFill>
                <a:effectLst/>
                <a:latin typeface="+mn-lt"/>
                <a:ea typeface="+mn-ea"/>
                <a:cs typeface="+mn-cs"/>
              </a:rPr>
              <a:t>1) Most Task Force members screen obese patients for OHS by sampling of blood gases (B), nocturnal transcutaneous PCO2 and/or determination of serum bicarbonate during wakefulness (C).</a:t>
            </a:r>
          </a:p>
          <a:p>
            <a:r>
              <a:rPr lang="en-US" sz="1200" kern="1200" dirty="0">
                <a:solidFill>
                  <a:schemeClr val="tx1"/>
                </a:solidFill>
                <a:effectLst/>
                <a:latin typeface="+mn-lt"/>
                <a:ea typeface="+mn-ea"/>
                <a:cs typeface="+mn-cs"/>
              </a:rPr>
              <a:t>2) Increases in PaCO2 or capillary PCO2, or marked elevations of transcutaneous PCO2 (as compared to baseline) during REM sleep indicate OHS (B).</a:t>
            </a:r>
          </a:p>
          <a:p>
            <a:r>
              <a:rPr lang="en-US" sz="1200" kern="1200" dirty="0">
                <a:solidFill>
                  <a:schemeClr val="tx1"/>
                </a:solidFill>
                <a:effectLst/>
                <a:latin typeface="+mn-lt"/>
                <a:ea typeface="+mn-ea"/>
                <a:cs typeface="+mn-cs"/>
              </a:rPr>
              <a:t>3) CPAP failure is higher in OHS as compared to OSAS (B).</a:t>
            </a:r>
          </a:p>
          <a:p>
            <a:r>
              <a:rPr lang="en-US" sz="1200" kern="1200" dirty="0">
                <a:solidFill>
                  <a:schemeClr val="tx1"/>
                </a:solidFill>
                <a:effectLst/>
                <a:latin typeface="+mn-lt"/>
                <a:ea typeface="+mn-ea"/>
                <a:cs typeface="+mn-cs"/>
              </a:rPr>
              <a:t>4) NIV during sleep improves hypoventilation, sleep, QoL and survival. NIV is superior to lifestyle counselling (B).</a:t>
            </a:r>
          </a:p>
          <a:p>
            <a:r>
              <a:rPr lang="en-US" sz="1200" kern="1200" dirty="0">
                <a:solidFill>
                  <a:schemeClr val="tx1"/>
                </a:solidFill>
                <a:effectLst/>
                <a:latin typeface="+mn-lt"/>
                <a:ea typeface="+mn-ea"/>
                <a:cs typeface="+mn-cs"/>
              </a:rPr>
              <a:t>5) OHS is associated with impaired ventilatory responses to hypercapnia and hypoxia, and increased cardiometabolic morbidity, which can be improved under NIV (B).</a:t>
            </a:r>
          </a:p>
          <a:p>
            <a:r>
              <a:rPr lang="en-US" sz="1200" kern="1200" dirty="0">
                <a:solidFill>
                  <a:schemeClr val="tx1"/>
                </a:solidFill>
                <a:effectLst/>
                <a:latin typeface="+mn-lt"/>
                <a:ea typeface="+mn-ea"/>
                <a:cs typeface="+mn-cs"/>
              </a:rPr>
              <a:t>6) NIV with pressure support and target volume ventilation are both effective. Comparative studies do not show superiority of one mode (B).</a:t>
            </a:r>
          </a:p>
          <a:p>
            <a:r>
              <a:rPr lang="en-US" sz="1200" kern="1200" dirty="0">
                <a:solidFill>
                  <a:schemeClr val="tx1"/>
                </a:solidFill>
                <a:effectLst/>
                <a:latin typeface="+mn-lt"/>
                <a:ea typeface="+mn-ea"/>
                <a:cs typeface="+mn-cs"/>
              </a:rPr>
              <a:t>7) Adherence of &gt;4 h per day to NIV is crucial for improving hypercapnia (B).</a:t>
            </a:r>
          </a:p>
          <a:p>
            <a:r>
              <a:rPr lang="en-US" sz="1200" kern="1200" dirty="0">
                <a:solidFill>
                  <a:schemeClr val="tx1"/>
                </a:solidFill>
                <a:effectLst/>
                <a:latin typeface="+mn-lt"/>
                <a:ea typeface="+mn-ea"/>
                <a:cs typeface="+mn-cs"/>
              </a:rPr>
              <a:t>8) Monotherapy with oxygen reduces ventilation and increases hypercapnia. Oxygen should only be applied as an adjunct to NIV (B).</a:t>
            </a:r>
          </a:p>
          <a:p>
            <a:r>
              <a:rPr lang="en-US" sz="1200" kern="1200" dirty="0">
                <a:solidFill>
                  <a:schemeClr val="tx1"/>
                </a:solidFill>
                <a:effectLst/>
                <a:latin typeface="+mn-lt"/>
                <a:ea typeface="+mn-ea"/>
                <a:cs typeface="+mn-cs"/>
              </a:rPr>
              <a:t>9) Bariatric surgery reduces body weight, improves lung function and </a:t>
            </a:r>
            <a:r>
              <a:rPr lang="en-US" sz="1200" kern="1200" dirty="0" err="1">
                <a:solidFill>
                  <a:schemeClr val="tx1"/>
                </a:solidFill>
                <a:effectLst/>
                <a:latin typeface="+mn-lt"/>
                <a:ea typeface="+mn-ea"/>
                <a:cs typeface="+mn-cs"/>
              </a:rPr>
              <a:t>normalises</a:t>
            </a:r>
            <a:r>
              <a:rPr lang="en-US" sz="1200" kern="1200" dirty="0">
                <a:solidFill>
                  <a:schemeClr val="tx1"/>
                </a:solidFill>
                <a:effectLst/>
                <a:latin typeface="+mn-lt"/>
                <a:ea typeface="+mn-ea"/>
                <a:cs typeface="+mn-cs"/>
              </a:rPr>
              <a:t> blood gases (C).”</a:t>
            </a:r>
          </a:p>
          <a:p>
            <a:endParaRPr lang="en-US" dirty="0"/>
          </a:p>
        </p:txBody>
      </p:sp>
      <p:sp>
        <p:nvSpPr>
          <p:cNvPr id="4" name="Slide Number Placeholder 3"/>
          <p:cNvSpPr>
            <a:spLocks noGrp="1"/>
          </p:cNvSpPr>
          <p:nvPr>
            <p:ph type="sldNum" sz="quarter" idx="5"/>
          </p:nvPr>
        </p:nvSpPr>
        <p:spPr/>
        <p:txBody>
          <a:bodyPr/>
          <a:lstStyle/>
          <a:p>
            <a:fld id="{6741A61A-74B6-D548-8F66-DDC3192B23D6}" type="slidenum">
              <a:rPr lang="en-US" smtClean="0"/>
              <a:t>168</a:t>
            </a:fld>
            <a:endParaRPr lang="en-US"/>
          </a:p>
        </p:txBody>
      </p:sp>
    </p:spTree>
    <p:extLst>
      <p:ext uri="{BB962C8B-B14F-4D97-AF65-F5344CB8AC3E}">
        <p14:creationId xmlns:p14="http://schemas.microsoft.com/office/powerpoint/2010/main" val="624467622"/>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741A61A-74B6-D548-8F66-DDC3192B23D6}" type="slidenum">
              <a:rPr lang="en-US" smtClean="0"/>
              <a:t>169</a:t>
            </a:fld>
            <a:endParaRPr lang="en-US"/>
          </a:p>
        </p:txBody>
      </p:sp>
    </p:spTree>
    <p:extLst>
      <p:ext uri="{BB962C8B-B14F-4D97-AF65-F5344CB8AC3E}">
        <p14:creationId xmlns:p14="http://schemas.microsoft.com/office/powerpoint/2010/main" val="4167184917"/>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Excess diuresis for peripheral may exacerbate metabolic alkalosis -&gt; hypercapnia and hypoxemia</a:t>
            </a:r>
          </a:p>
          <a:p>
            <a:pPr lvl="0"/>
            <a:r>
              <a:rPr lang="en-US" sz="1200" kern="1200" dirty="0">
                <a:solidFill>
                  <a:schemeClr val="tx1"/>
                </a:solidFill>
                <a:effectLst/>
                <a:latin typeface="+mn-lt"/>
                <a:ea typeface="+mn-ea"/>
                <a:cs typeface="+mn-cs"/>
              </a:rPr>
              <a:t>Sedatives?</a:t>
            </a:r>
          </a:p>
          <a:p>
            <a:pPr lvl="0"/>
            <a:r>
              <a:rPr lang="en-US" sz="1200" kern="1200" dirty="0">
                <a:solidFill>
                  <a:schemeClr val="tx1"/>
                </a:solidFill>
                <a:effectLst/>
                <a:latin typeface="+mn-lt"/>
                <a:ea typeface="+mn-ea"/>
                <a:cs typeface="+mn-cs"/>
              </a:rPr>
              <a:t>Erroneous diagnosis of COPD -&gt; inhalers etc.</a:t>
            </a:r>
          </a:p>
          <a:p>
            <a:endParaRPr lang="en-US" dirty="0"/>
          </a:p>
          <a:p>
            <a:endParaRPr lang="en-US" dirty="0"/>
          </a:p>
          <a:p>
            <a:r>
              <a:rPr lang="en-US" sz="1200" kern="1200" dirty="0">
                <a:solidFill>
                  <a:schemeClr val="tx1"/>
                </a:solidFill>
                <a:effectLst/>
                <a:latin typeface="+mn-lt"/>
                <a:ea typeface="+mn-ea"/>
                <a:cs typeface="+mn-cs"/>
              </a:rPr>
              <a:t>Although it remains speculative, it is plausible that furosemide could exacerbate the mechanism by which obese patients retain CO2. If so, and if diuresis is clinically indicated, a solution to avoid this phenomenon is to intermittently treat with acetazolamide to offset the alkalosis-promoting properties of furosemide alone. This hypothesis has been tested safely in patients with obesity hypoventilation and was associated with improved CO2 reactivity (</a:t>
            </a:r>
            <a:r>
              <a:rPr lang="en-US" sz="1200" u="sng" kern="1200" dirty="0">
                <a:solidFill>
                  <a:schemeClr val="tx1"/>
                </a:solidFill>
                <a:effectLst/>
                <a:latin typeface="+mn-lt"/>
                <a:ea typeface="+mn-ea"/>
                <a:cs typeface="+mn-cs"/>
                <a:hlinkClick r:id="rId3"/>
              </a:rPr>
              <a:t>21</a:t>
            </a:r>
            <a:r>
              <a:rPr lang="en-US" sz="1200" kern="1200" dirty="0">
                <a:solidFill>
                  <a:schemeClr val="tx1"/>
                </a:solidFill>
                <a:effectLst/>
                <a:latin typeface="+mn-lt"/>
                <a:ea typeface="+mn-ea"/>
                <a:cs typeface="+mn-cs"/>
              </a:rPr>
              <a:t>, </a:t>
            </a:r>
            <a:r>
              <a:rPr lang="en-US" sz="1200" u="sng" kern="1200" dirty="0">
                <a:solidFill>
                  <a:schemeClr val="tx1"/>
                </a:solidFill>
                <a:effectLst/>
                <a:latin typeface="+mn-lt"/>
                <a:ea typeface="+mn-ea"/>
                <a:cs typeface="+mn-cs"/>
                <a:hlinkClick r:id="rId3"/>
              </a:rPr>
              <a:t>22</a:t>
            </a:r>
            <a:r>
              <a:rPr lang="en-US" sz="1200" kern="1200" dirty="0">
                <a:solidFill>
                  <a:schemeClr val="tx1"/>
                </a:solidFill>
                <a:effectLst/>
                <a:latin typeface="+mn-lt"/>
                <a:ea typeface="+mn-ea"/>
                <a:cs typeface="+mn-cs"/>
              </a:rPr>
              <a:t>)</a:t>
            </a:r>
          </a:p>
          <a:p>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Raurich</a:t>
            </a:r>
            <a:r>
              <a:rPr lang="en-US" sz="1200" kern="1200" dirty="0">
                <a:solidFill>
                  <a:schemeClr val="tx1"/>
                </a:solidFill>
                <a:effectLst/>
                <a:latin typeface="+mn-lt"/>
                <a:ea typeface="+mn-ea"/>
                <a:cs typeface="+mn-cs"/>
              </a:rPr>
              <a:t> JM, </a:t>
            </a:r>
            <a:r>
              <a:rPr lang="en-US" sz="1200" kern="1200" dirty="0" err="1">
                <a:solidFill>
                  <a:schemeClr val="tx1"/>
                </a:solidFill>
                <a:effectLst/>
                <a:latin typeface="+mn-lt"/>
                <a:ea typeface="+mn-ea"/>
                <a:cs typeface="+mn-cs"/>
              </a:rPr>
              <a:t>Rialp</a:t>
            </a:r>
            <a:r>
              <a:rPr lang="en-US" sz="1200" kern="1200" dirty="0">
                <a:solidFill>
                  <a:schemeClr val="tx1"/>
                </a:solidFill>
                <a:effectLst/>
                <a:latin typeface="+mn-lt"/>
                <a:ea typeface="+mn-ea"/>
                <a:cs typeface="+mn-cs"/>
              </a:rPr>
              <a:t> G, Ibáñez J, </a:t>
            </a:r>
            <a:r>
              <a:rPr lang="en-US" sz="1200" kern="1200" dirty="0" err="1">
                <a:solidFill>
                  <a:schemeClr val="tx1"/>
                </a:solidFill>
                <a:effectLst/>
                <a:latin typeface="+mn-lt"/>
                <a:ea typeface="+mn-ea"/>
                <a:cs typeface="+mn-cs"/>
              </a:rPr>
              <a:t>Llompart-Pou</a:t>
            </a:r>
            <a:r>
              <a:rPr lang="en-US" sz="1200" kern="1200" dirty="0">
                <a:solidFill>
                  <a:schemeClr val="tx1"/>
                </a:solidFill>
                <a:effectLst/>
                <a:latin typeface="+mn-lt"/>
                <a:ea typeface="+mn-ea"/>
                <a:cs typeface="+mn-cs"/>
              </a:rPr>
              <a:t> JA, </a:t>
            </a:r>
            <a:r>
              <a:rPr lang="en-US" sz="1200" kern="1200" dirty="0" err="1">
                <a:solidFill>
                  <a:schemeClr val="tx1"/>
                </a:solidFill>
                <a:effectLst/>
                <a:latin typeface="+mn-lt"/>
                <a:ea typeface="+mn-ea"/>
                <a:cs typeface="+mn-cs"/>
              </a:rPr>
              <a:t>Ayestarán</a:t>
            </a:r>
            <a:r>
              <a:rPr lang="en-US" sz="1200" kern="1200" dirty="0">
                <a:solidFill>
                  <a:schemeClr val="tx1"/>
                </a:solidFill>
                <a:effectLst/>
                <a:latin typeface="+mn-lt"/>
                <a:ea typeface="+mn-ea"/>
                <a:cs typeface="+mn-cs"/>
              </a:rPr>
              <a:t> I. Hypercapnic respiratory failure in obesity-hypoventilation syndrome: CO₂ response and acetazolamide treatment effects. Respir Care 2010;55:1442–1448.</a:t>
            </a:r>
          </a:p>
          <a:p>
            <a:r>
              <a:rPr lang="en-US" sz="1200" kern="1200" dirty="0">
                <a:solidFill>
                  <a:schemeClr val="tx1"/>
                </a:solidFill>
                <a:effectLst/>
                <a:latin typeface="+mn-lt"/>
                <a:ea typeface="+mn-ea"/>
                <a:cs typeface="+mn-cs"/>
              </a:rPr>
              <a:t>--  Powers MA. Obesity hypoventilation syndrome: bicarbonate concentration and acetazolamide. Respir Care 2010;55:1504–1505.</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5"/>
          </p:nvPr>
        </p:nvSpPr>
        <p:spPr/>
        <p:txBody>
          <a:bodyPr/>
          <a:lstStyle/>
          <a:p>
            <a:fld id="{6741A61A-74B6-D548-8F66-DDC3192B23D6}" type="slidenum">
              <a:rPr lang="en-US" smtClean="0"/>
              <a:t>171</a:t>
            </a:fld>
            <a:endParaRPr lang="en-US"/>
          </a:p>
        </p:txBody>
      </p:sp>
    </p:spTree>
    <p:extLst>
      <p:ext uri="{BB962C8B-B14F-4D97-AF65-F5344CB8AC3E}">
        <p14:creationId xmlns:p14="http://schemas.microsoft.com/office/powerpoint/2010/main" val="1088424664"/>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dirty="0"/>
              <a:t>69 </a:t>
            </a:r>
            <a:r>
              <a:rPr lang="en-US" sz="1200" b="0" i="0" kern="1200" dirty="0" err="1">
                <a:solidFill>
                  <a:schemeClr val="tx1"/>
                </a:solidFill>
                <a:effectLst/>
                <a:latin typeface="+mn-lt"/>
                <a:ea typeface="+mn-ea"/>
                <a:cs typeface="+mn-cs"/>
              </a:rPr>
              <a:t>Clini</a:t>
            </a:r>
            <a:r>
              <a:rPr lang="en-US" sz="1200" b="0" i="0" kern="1200" dirty="0">
                <a:solidFill>
                  <a:schemeClr val="tx1"/>
                </a:solidFill>
                <a:effectLst/>
                <a:latin typeface="+mn-lt"/>
                <a:ea typeface="+mn-ea"/>
                <a:cs typeface="+mn-cs"/>
              </a:rPr>
              <a:t> E, </a:t>
            </a:r>
            <a:r>
              <a:rPr lang="en-US" sz="1200" b="0" i="0" kern="1200" dirty="0" err="1">
                <a:solidFill>
                  <a:schemeClr val="tx1"/>
                </a:solidFill>
                <a:effectLst/>
                <a:latin typeface="+mn-lt"/>
                <a:ea typeface="+mn-ea"/>
                <a:cs typeface="+mn-cs"/>
              </a:rPr>
              <a:t>Sturani</a:t>
            </a:r>
            <a:r>
              <a:rPr lang="en-US" sz="1200" b="0" i="0" kern="1200" dirty="0">
                <a:solidFill>
                  <a:schemeClr val="tx1"/>
                </a:solidFill>
                <a:effectLst/>
                <a:latin typeface="+mn-lt"/>
                <a:ea typeface="+mn-ea"/>
                <a:cs typeface="+mn-cs"/>
              </a:rPr>
              <a:t> C, Rossi A, </a:t>
            </a:r>
          </a:p>
          <a:p>
            <a:pPr fontAlgn="base"/>
            <a:r>
              <a:rPr lang="en-US" sz="1200" b="0" i="0" kern="1200" dirty="0">
                <a:solidFill>
                  <a:schemeClr val="tx1"/>
                </a:solidFill>
                <a:effectLst/>
                <a:latin typeface="+mn-lt"/>
                <a:ea typeface="+mn-ea"/>
                <a:cs typeface="+mn-cs"/>
              </a:rPr>
              <a:t>et al</a:t>
            </a:r>
          </a:p>
          <a:p>
            <a:r>
              <a:rPr lang="en-US" sz="1200" b="0" i="0" kern="1200" dirty="0">
                <a:solidFill>
                  <a:schemeClr val="tx1"/>
                </a:solidFill>
                <a:effectLst/>
                <a:latin typeface="+mn-lt"/>
                <a:ea typeface="+mn-ea"/>
                <a:cs typeface="+mn-cs"/>
              </a:rPr>
              <a:t>. The Italian </a:t>
            </a:r>
            <a:r>
              <a:rPr lang="en-US" sz="1200" b="0" i="0" kern="1200" dirty="0" err="1">
                <a:solidFill>
                  <a:schemeClr val="tx1"/>
                </a:solidFill>
                <a:effectLst/>
                <a:latin typeface="+mn-lt"/>
                <a:ea typeface="+mn-ea"/>
                <a:cs typeface="+mn-cs"/>
              </a:rPr>
              <a:t>multicentre</a:t>
            </a:r>
            <a:r>
              <a:rPr lang="en-US" sz="1200" b="0" i="0" kern="1200" dirty="0">
                <a:solidFill>
                  <a:schemeClr val="tx1"/>
                </a:solidFill>
                <a:effectLst/>
                <a:latin typeface="+mn-lt"/>
                <a:ea typeface="+mn-ea"/>
                <a:cs typeface="+mn-cs"/>
              </a:rPr>
              <a:t> study on noninvasive ventilation in chronic obstructive pulmonary disease patients. Eur Respir J 2002; 20:529–538</a:t>
            </a:r>
          </a:p>
          <a:p>
            <a:endParaRPr lang="en-US" sz="1200" b="0" i="0" kern="1200" dirty="0">
              <a:solidFill>
                <a:schemeClr val="tx1"/>
              </a:solidFill>
              <a:effectLst/>
              <a:latin typeface="+mn-lt"/>
              <a:ea typeface="+mn-ea"/>
              <a:cs typeface="+mn-cs"/>
            </a:endParaRPr>
          </a:p>
          <a:p>
            <a:pPr fontAlgn="base"/>
            <a:r>
              <a:rPr lang="en-US" sz="1200" b="0" i="0" kern="1200" dirty="0">
                <a:solidFill>
                  <a:schemeClr val="tx1"/>
                </a:solidFill>
                <a:effectLst/>
                <a:latin typeface="+mn-lt"/>
                <a:ea typeface="+mn-ea"/>
                <a:cs typeface="+mn-cs"/>
              </a:rPr>
              <a:t>70 </a:t>
            </a:r>
            <a:r>
              <a:rPr lang="en-US" sz="1200" b="0" i="0" kern="1200" dirty="0" err="1">
                <a:solidFill>
                  <a:schemeClr val="tx1"/>
                </a:solidFill>
                <a:effectLst/>
                <a:latin typeface="+mn-lt"/>
                <a:ea typeface="+mn-ea"/>
                <a:cs typeface="+mn-cs"/>
              </a:rPr>
              <a:t>Duiverman</a:t>
            </a:r>
            <a:r>
              <a:rPr lang="en-US" sz="1200" b="0" i="0" kern="1200" dirty="0">
                <a:solidFill>
                  <a:schemeClr val="tx1"/>
                </a:solidFill>
                <a:effectLst/>
                <a:latin typeface="+mn-lt"/>
                <a:ea typeface="+mn-ea"/>
                <a:cs typeface="+mn-cs"/>
              </a:rPr>
              <a:t> ML, </a:t>
            </a:r>
          </a:p>
          <a:p>
            <a:pPr fontAlgn="base"/>
            <a:r>
              <a:rPr lang="en-US" sz="1200" b="0" i="0" kern="1200" dirty="0" err="1">
                <a:solidFill>
                  <a:schemeClr val="tx1"/>
                </a:solidFill>
                <a:effectLst/>
                <a:latin typeface="+mn-lt"/>
                <a:ea typeface="+mn-ea"/>
                <a:cs typeface="+mn-cs"/>
              </a:rPr>
              <a:t>Wempe</a:t>
            </a:r>
            <a:r>
              <a:rPr lang="en-US" sz="1200" b="0" i="0" kern="1200" dirty="0">
                <a:solidFill>
                  <a:schemeClr val="tx1"/>
                </a:solidFill>
                <a:effectLst/>
                <a:latin typeface="+mn-lt"/>
                <a:ea typeface="+mn-ea"/>
                <a:cs typeface="+mn-cs"/>
              </a:rPr>
              <a:t> JB, </a:t>
            </a:r>
          </a:p>
          <a:p>
            <a:pPr fontAlgn="base"/>
            <a:r>
              <a:rPr lang="en-US" sz="1200" b="0" i="0" kern="1200" dirty="0">
                <a:solidFill>
                  <a:schemeClr val="tx1"/>
                </a:solidFill>
                <a:effectLst/>
                <a:latin typeface="+mn-lt"/>
                <a:ea typeface="+mn-ea"/>
                <a:cs typeface="+mn-cs"/>
              </a:rPr>
              <a:t>Bladder G, </a:t>
            </a:r>
          </a:p>
          <a:p>
            <a:pPr fontAlgn="base"/>
            <a:r>
              <a:rPr lang="en-US" sz="1200" b="0" i="0" kern="1200" dirty="0">
                <a:solidFill>
                  <a:schemeClr val="tx1"/>
                </a:solidFill>
                <a:effectLst/>
                <a:latin typeface="+mn-lt"/>
                <a:ea typeface="+mn-ea"/>
                <a:cs typeface="+mn-cs"/>
              </a:rPr>
              <a:t>et al</a:t>
            </a:r>
          </a:p>
          <a:p>
            <a:r>
              <a:rPr lang="en-US" sz="1200" b="0" i="0" kern="1200" dirty="0">
                <a:solidFill>
                  <a:schemeClr val="tx1"/>
                </a:solidFill>
                <a:effectLst/>
                <a:latin typeface="+mn-lt"/>
                <a:ea typeface="+mn-ea"/>
                <a:cs typeface="+mn-cs"/>
              </a:rPr>
              <a:t>. Two-year home-based nocturnal noninvasive ventilation added to rehabilitation in chronic obstructive pulmonary disease patients: a randomized controlled trial. Respir Res 2011; 12:112.</a:t>
            </a:r>
          </a:p>
          <a:p>
            <a:endParaRPr lang="en-US" sz="1200" b="0" i="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a:p>
            <a:r>
              <a:rPr lang="en-US" dirty="0"/>
              <a:t>Overlap syndrome – AJRCCM 2010 worse outcomes. Than just </a:t>
            </a:r>
            <a:r>
              <a:rPr lang="en-US" dirty="0" err="1"/>
              <a:t>osa</a:t>
            </a:r>
            <a:r>
              <a:rPr lang="en-US" dirty="0"/>
              <a:t> or just </a:t>
            </a:r>
            <a:r>
              <a:rPr lang="en-US" dirty="0" err="1"/>
              <a:t>copd</a:t>
            </a:r>
            <a:endParaRPr lang="en-US" dirty="0"/>
          </a:p>
          <a:p>
            <a:endParaRPr lang="en-US" dirty="0"/>
          </a:p>
          <a:p>
            <a:r>
              <a:rPr lang="en-US" dirty="0"/>
              <a:t>Pathogenesis same as OSA without COPD – James Orr 2021</a:t>
            </a:r>
          </a:p>
          <a:p>
            <a:endParaRPr lang="en-US" dirty="0"/>
          </a:p>
        </p:txBody>
      </p:sp>
      <p:sp>
        <p:nvSpPr>
          <p:cNvPr id="4" name="Slide Number Placeholder 3"/>
          <p:cNvSpPr>
            <a:spLocks noGrp="1"/>
          </p:cNvSpPr>
          <p:nvPr>
            <p:ph type="sldNum" sz="quarter" idx="5"/>
          </p:nvPr>
        </p:nvSpPr>
        <p:spPr/>
        <p:txBody>
          <a:bodyPr/>
          <a:lstStyle/>
          <a:p>
            <a:fld id="{6741A61A-74B6-D548-8F66-DDC3192B23D6}" type="slidenum">
              <a:rPr lang="en-US" smtClean="0"/>
              <a:t>173</a:t>
            </a:fld>
            <a:endParaRPr lang="en-US"/>
          </a:p>
        </p:txBody>
      </p:sp>
    </p:spTree>
    <p:extLst>
      <p:ext uri="{BB962C8B-B14F-4D97-AF65-F5344CB8AC3E}">
        <p14:creationId xmlns:p14="http://schemas.microsoft.com/office/powerpoint/2010/main" val="1230793213"/>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741A61A-74B6-D548-8F66-DDC3192B23D6}" type="slidenum">
              <a:rPr lang="en-US" smtClean="0"/>
              <a:t>174</a:t>
            </a:fld>
            <a:endParaRPr lang="en-US"/>
          </a:p>
        </p:txBody>
      </p:sp>
    </p:spTree>
    <p:extLst>
      <p:ext uri="{BB962C8B-B14F-4D97-AF65-F5344CB8AC3E}">
        <p14:creationId xmlns:p14="http://schemas.microsoft.com/office/powerpoint/2010/main" val="525922255"/>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741A61A-74B6-D548-8F66-DDC3192B23D6}" type="slidenum">
              <a:rPr lang="en-US" smtClean="0"/>
              <a:t>175</a:t>
            </a:fld>
            <a:endParaRPr lang="en-US"/>
          </a:p>
        </p:txBody>
      </p:sp>
    </p:spTree>
    <p:extLst>
      <p:ext uri="{BB962C8B-B14F-4D97-AF65-F5344CB8AC3E}">
        <p14:creationId xmlns:p14="http://schemas.microsoft.com/office/powerpoint/2010/main" val="369990364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741A61A-74B6-D548-8F66-DDC3192B23D6}" type="slidenum">
              <a:rPr lang="en-US" smtClean="0"/>
              <a:t>18</a:t>
            </a:fld>
            <a:endParaRPr lang="en-US"/>
          </a:p>
        </p:txBody>
      </p:sp>
    </p:spTree>
    <p:extLst>
      <p:ext uri="{BB962C8B-B14F-4D97-AF65-F5344CB8AC3E}">
        <p14:creationId xmlns:p14="http://schemas.microsoft.com/office/powerpoint/2010/main" val="688476303"/>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741A61A-74B6-D548-8F66-DDC3192B23D6}" type="slidenum">
              <a:rPr lang="en-US" smtClean="0"/>
              <a:t>177</a:t>
            </a:fld>
            <a:endParaRPr lang="en-US"/>
          </a:p>
        </p:txBody>
      </p:sp>
    </p:spTree>
    <p:extLst>
      <p:ext uri="{BB962C8B-B14F-4D97-AF65-F5344CB8AC3E}">
        <p14:creationId xmlns:p14="http://schemas.microsoft.com/office/powerpoint/2010/main" val="65702837"/>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741A61A-74B6-D548-8F66-DDC3192B23D6}" type="slidenum">
              <a:rPr lang="en-US" smtClean="0"/>
              <a:t>178</a:t>
            </a:fld>
            <a:endParaRPr lang="en-US"/>
          </a:p>
        </p:txBody>
      </p:sp>
    </p:spTree>
    <p:extLst>
      <p:ext uri="{BB962C8B-B14F-4D97-AF65-F5344CB8AC3E}">
        <p14:creationId xmlns:p14="http://schemas.microsoft.com/office/powerpoint/2010/main" val="4105984474"/>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Other related issues: health care utilization, morbidity of patients admitted with hypercapnia (in comparison to </a:t>
            </a:r>
            <a:r>
              <a:rPr lang="en-US" sz="1200" kern="1200" dirty="0" err="1">
                <a:solidFill>
                  <a:schemeClr val="tx1"/>
                </a:solidFill>
                <a:effectLst/>
                <a:latin typeface="+mn-lt"/>
                <a:ea typeface="+mn-ea"/>
                <a:cs typeface="+mn-cs"/>
              </a:rPr>
              <a:t>Charlson</a:t>
            </a:r>
            <a:r>
              <a:rPr lang="en-US" sz="1200" kern="1200" dirty="0">
                <a:solidFill>
                  <a:schemeClr val="tx1"/>
                </a:solidFill>
                <a:effectLst/>
                <a:latin typeface="+mn-lt"/>
                <a:ea typeface="+mn-ea"/>
                <a:cs typeface="+mn-cs"/>
              </a:rPr>
              <a:t> Comorbidity Index); CO2 hypercapnia phenotype/</a:t>
            </a:r>
            <a:r>
              <a:rPr lang="en-US" sz="1200" kern="1200" dirty="0" err="1">
                <a:solidFill>
                  <a:schemeClr val="tx1"/>
                </a:solidFill>
                <a:effectLst/>
                <a:latin typeface="+mn-lt"/>
                <a:ea typeface="+mn-ea"/>
                <a:cs typeface="+mn-cs"/>
              </a:rPr>
              <a:t>endotyping</a:t>
            </a:r>
            <a:r>
              <a:rPr lang="en-US" sz="1200" kern="1200" dirty="0">
                <a:solidFill>
                  <a:schemeClr val="tx1"/>
                </a:solidFill>
                <a:effectLst/>
                <a:latin typeface="+mn-lt"/>
                <a:ea typeface="+mn-ea"/>
                <a:cs typeface="+mn-cs"/>
              </a:rPr>
              <a:t> (what comorbidity profiles); How often is the diagnosis of </a:t>
            </a:r>
            <a:r>
              <a:rPr lang="en-US" sz="1200" kern="1200" dirty="0" err="1">
                <a:solidFill>
                  <a:schemeClr val="tx1"/>
                </a:solidFill>
                <a:effectLst/>
                <a:latin typeface="+mn-lt"/>
                <a:ea typeface="+mn-ea"/>
                <a:cs typeface="+mn-cs"/>
              </a:rPr>
              <a:t>hypercapneic</a:t>
            </a:r>
            <a:r>
              <a:rPr lang="en-US" sz="1200" kern="1200" dirty="0">
                <a:solidFill>
                  <a:schemeClr val="tx1"/>
                </a:solidFill>
                <a:effectLst/>
                <a:latin typeface="+mn-lt"/>
                <a:ea typeface="+mn-ea"/>
                <a:cs typeface="+mn-cs"/>
              </a:rPr>
              <a:t> respiratory failure (or perhaps, a specific subtype) made during an acute exacerbation?  How often do patients with the diagnosis of obesity hypoventilation meet the criteria for; improving EHR computable phenotypes to identify patients with OHS (or overlap)</a:t>
            </a:r>
          </a:p>
          <a:p>
            <a:endParaRPr lang="en-US" dirty="0"/>
          </a:p>
        </p:txBody>
      </p:sp>
      <p:sp>
        <p:nvSpPr>
          <p:cNvPr id="4" name="Slide Number Placeholder 3"/>
          <p:cNvSpPr>
            <a:spLocks noGrp="1"/>
          </p:cNvSpPr>
          <p:nvPr>
            <p:ph type="sldNum" sz="quarter" idx="5"/>
          </p:nvPr>
        </p:nvSpPr>
        <p:spPr/>
        <p:txBody>
          <a:bodyPr/>
          <a:lstStyle/>
          <a:p>
            <a:fld id="{6741A61A-74B6-D548-8F66-DDC3192B23D6}" type="slidenum">
              <a:rPr lang="en-US" smtClean="0"/>
              <a:t>180</a:t>
            </a:fld>
            <a:endParaRPr lang="en-US"/>
          </a:p>
        </p:txBody>
      </p:sp>
    </p:spTree>
    <p:extLst>
      <p:ext uri="{BB962C8B-B14F-4D97-AF65-F5344CB8AC3E}">
        <p14:creationId xmlns:p14="http://schemas.microsoft.com/office/powerpoint/2010/main" val="2218181065"/>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Might mutations in the PHOX2B gene locus (or related) explain some of the variation in controller gain that might predispose to this? – summary https://</a:t>
            </a:r>
            <a:r>
              <a:rPr lang="en-US" dirty="0" err="1"/>
              <a:t>www.atsjournals.org</a:t>
            </a:r>
            <a:r>
              <a:rPr lang="en-US" dirty="0"/>
              <a:t>/</a:t>
            </a:r>
            <a:r>
              <a:rPr lang="en-US" dirty="0" err="1"/>
              <a:t>doi</a:t>
            </a:r>
            <a:r>
              <a:rPr lang="en-US" dirty="0"/>
              <a:t>/full/10.1164/rccm.200807-1069ST </a:t>
            </a:r>
          </a:p>
          <a:p>
            <a:endParaRPr lang="en-US" dirty="0"/>
          </a:p>
        </p:txBody>
      </p:sp>
      <p:sp>
        <p:nvSpPr>
          <p:cNvPr id="4" name="Slide Number Placeholder 3"/>
          <p:cNvSpPr>
            <a:spLocks noGrp="1"/>
          </p:cNvSpPr>
          <p:nvPr>
            <p:ph type="sldNum" sz="quarter" idx="5"/>
          </p:nvPr>
        </p:nvSpPr>
        <p:spPr/>
        <p:txBody>
          <a:bodyPr/>
          <a:lstStyle/>
          <a:p>
            <a:fld id="{6741A61A-74B6-D548-8F66-DDC3192B23D6}" type="slidenum">
              <a:rPr lang="en-US" smtClean="0"/>
              <a:t>181</a:t>
            </a:fld>
            <a:endParaRPr lang="en-US"/>
          </a:p>
        </p:txBody>
      </p:sp>
    </p:spTree>
    <p:extLst>
      <p:ext uri="{BB962C8B-B14F-4D97-AF65-F5344CB8AC3E}">
        <p14:creationId xmlns:p14="http://schemas.microsoft.com/office/powerpoint/2010/main" val="3512671280"/>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Might mutations in the PHOX2B gene locus (or related) explain some of the variation in controller gain that might predispose to this? – summary https://</a:t>
            </a:r>
            <a:r>
              <a:rPr lang="en-US" dirty="0" err="1"/>
              <a:t>www.atsjournals.org</a:t>
            </a:r>
            <a:r>
              <a:rPr lang="en-US" dirty="0"/>
              <a:t>/</a:t>
            </a:r>
            <a:r>
              <a:rPr lang="en-US" dirty="0" err="1"/>
              <a:t>doi</a:t>
            </a:r>
            <a:r>
              <a:rPr lang="en-US" dirty="0"/>
              <a:t>/full/10.1164/rccm.200807-1069ST </a:t>
            </a:r>
          </a:p>
          <a:p>
            <a:endParaRPr lang="en-US" dirty="0"/>
          </a:p>
        </p:txBody>
      </p:sp>
      <p:sp>
        <p:nvSpPr>
          <p:cNvPr id="4" name="Slide Number Placeholder 3"/>
          <p:cNvSpPr>
            <a:spLocks noGrp="1"/>
          </p:cNvSpPr>
          <p:nvPr>
            <p:ph type="sldNum" sz="quarter" idx="5"/>
          </p:nvPr>
        </p:nvSpPr>
        <p:spPr/>
        <p:txBody>
          <a:bodyPr/>
          <a:lstStyle/>
          <a:p>
            <a:fld id="{6741A61A-74B6-D548-8F66-DDC3192B23D6}" type="slidenum">
              <a:rPr lang="en-US" smtClean="0"/>
              <a:t>182</a:t>
            </a:fld>
            <a:endParaRPr lang="en-US"/>
          </a:p>
        </p:txBody>
      </p:sp>
    </p:spTree>
    <p:extLst>
      <p:ext uri="{BB962C8B-B14F-4D97-AF65-F5344CB8AC3E}">
        <p14:creationId xmlns:p14="http://schemas.microsoft.com/office/powerpoint/2010/main" val="2326147910"/>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“Observational studies interested in causation should restrict the data to a smaller subset “resembling experiment” to increase power</a:t>
            </a:r>
          </a:p>
          <a:p>
            <a:pPr lvl="0"/>
            <a:r>
              <a:rPr lang="en-US" sz="1200" kern="1200" dirty="0">
                <a:solidFill>
                  <a:schemeClr val="tx1"/>
                </a:solidFill>
                <a:effectLst/>
                <a:latin typeface="+mn-lt"/>
                <a:ea typeface="+mn-ea"/>
                <a:cs typeface="+mn-cs"/>
              </a:rPr>
              <a:t>in-depth chart review of apparent extreme compensated?</a:t>
            </a:r>
          </a:p>
          <a:p>
            <a:endParaRPr lang="en-US" dirty="0"/>
          </a:p>
          <a:p>
            <a:endParaRPr lang="en-US" dirty="0"/>
          </a:p>
          <a:p>
            <a:endParaRPr lang="en-US" dirty="0"/>
          </a:p>
          <a:p>
            <a:r>
              <a:rPr lang="en-US" dirty="0" err="1"/>
              <a:t>Nowbar</a:t>
            </a:r>
            <a:r>
              <a:rPr lang="en-US" dirty="0"/>
              <a:t>” </a:t>
            </a:r>
            <a:r>
              <a:rPr lang="en-US" sz="1200" b="0" i="0" kern="1200" dirty="0">
                <a:solidFill>
                  <a:schemeClr val="tx1"/>
                </a:solidFill>
                <a:effectLst/>
                <a:latin typeface="+mn-lt"/>
                <a:ea typeface="+mn-ea"/>
                <a:cs typeface="+mn-cs"/>
              </a:rPr>
              <a:t>Chronic hypoxemia in those living at high altitudes, or as the result of cyanotic congenital heart disease, may result in decreased ventilatory drive </a:t>
            </a:r>
            <a:r>
              <a:rPr lang="en-US" sz="1200" b="0" i="0" u="none" strike="noStrike" kern="1200" dirty="0">
                <a:solidFill>
                  <a:schemeClr val="tx1"/>
                </a:solidFill>
                <a:effectLst/>
                <a:latin typeface="+mn-lt"/>
                <a:ea typeface="+mn-ea"/>
                <a:cs typeface="+mn-cs"/>
                <a:hlinkClick r:id="rId3"/>
              </a:rPr>
              <a:t>23</a:t>
            </a:r>
            <a:r>
              <a:rPr lang="en-US" sz="1200" b="0" i="0" kern="120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hlinkClick r:id="rId4"/>
              </a:rPr>
              <a:t>24</a:t>
            </a:r>
            <a:r>
              <a:rPr lang="en-US" sz="1200" b="0" i="0" kern="1200" dirty="0">
                <a:solidFill>
                  <a:schemeClr val="tx1"/>
                </a:solidFill>
                <a:effectLst/>
                <a:latin typeface="+mn-lt"/>
                <a:ea typeface="+mn-ea"/>
                <a:cs typeface="+mn-cs"/>
              </a:rPr>
              <a:t>, suggesting that the prevalence of obesity-associated hypoventilation in our community could be higher than at sea level”</a:t>
            </a:r>
            <a:endParaRPr lang="en-US" dirty="0"/>
          </a:p>
        </p:txBody>
      </p:sp>
      <p:sp>
        <p:nvSpPr>
          <p:cNvPr id="4" name="Slide Number Placeholder 3"/>
          <p:cNvSpPr>
            <a:spLocks noGrp="1"/>
          </p:cNvSpPr>
          <p:nvPr>
            <p:ph type="sldNum" sz="quarter" idx="5"/>
          </p:nvPr>
        </p:nvSpPr>
        <p:spPr/>
        <p:txBody>
          <a:bodyPr/>
          <a:lstStyle/>
          <a:p>
            <a:fld id="{6741A61A-74B6-D548-8F66-DDC3192B23D6}" type="slidenum">
              <a:rPr lang="en-US" smtClean="0"/>
              <a:t>183</a:t>
            </a:fld>
            <a:endParaRPr lang="en-US"/>
          </a:p>
        </p:txBody>
      </p:sp>
    </p:spTree>
    <p:extLst>
      <p:ext uri="{BB962C8B-B14F-4D97-AF65-F5344CB8AC3E}">
        <p14:creationId xmlns:p14="http://schemas.microsoft.com/office/powerpoint/2010/main" val="2948592123"/>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err="1">
                <a:solidFill>
                  <a:schemeClr val="tx1"/>
                </a:solidFill>
                <a:effectLst/>
                <a:latin typeface="+mn-lt"/>
                <a:ea typeface="+mn-ea"/>
                <a:cs typeface="+mn-cs"/>
              </a:rPr>
              <a:t>Compr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Physiol</a:t>
            </a:r>
            <a:r>
              <a:rPr lang="en-US" sz="1200" kern="1200" dirty="0">
                <a:solidFill>
                  <a:schemeClr val="tx1"/>
                </a:solidFill>
                <a:effectLst/>
                <a:latin typeface="+mn-lt"/>
                <a:ea typeface="+mn-ea"/>
                <a:cs typeface="+mn-cs"/>
              </a:rPr>
              <a:t> 2:2203-2254, 2012.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topic is complicated by findings that control of ventilation differs between that of Andean highlanders and Himalayan highlanders [see </a:t>
            </a:r>
            <a:r>
              <a:rPr lang="en-US" sz="1200" kern="1200" dirty="0" err="1">
                <a:solidFill>
                  <a:schemeClr val="tx1"/>
                </a:solidFill>
                <a:effectLst/>
                <a:latin typeface="+mn-lt"/>
                <a:ea typeface="+mn-ea"/>
                <a:cs typeface="+mn-cs"/>
              </a:rPr>
              <a:t>Slessarev</a:t>
            </a:r>
            <a:r>
              <a:rPr lang="en-US" sz="1200" kern="1200" dirty="0">
                <a:solidFill>
                  <a:schemeClr val="tx1"/>
                </a:solidFill>
                <a:effectLst/>
                <a:latin typeface="+mn-lt"/>
                <a:ea typeface="+mn-ea"/>
                <a:cs typeface="+mn-cs"/>
              </a:rPr>
              <a:t> et al. (279) and Duffin (67) for</a:t>
            </a:r>
          </a:p>
          <a:p>
            <a:r>
              <a:rPr lang="en-US" sz="1200" kern="1200" dirty="0">
                <a:solidFill>
                  <a:schemeClr val="tx1"/>
                </a:solidFill>
                <a:effectLst/>
                <a:latin typeface="+mn-lt"/>
                <a:ea typeface="+mn-ea"/>
                <a:cs typeface="+mn-cs"/>
              </a:rPr>
              <a:t>recent discussion].</a:t>
            </a:r>
          </a:p>
          <a:p>
            <a:r>
              <a:rPr lang="en-US" sz="1200" kern="1200" dirty="0">
                <a:solidFill>
                  <a:schemeClr val="tx1"/>
                </a:solidFill>
                <a:effectLst/>
                <a:latin typeface="+mn-lt"/>
                <a:ea typeface="+mn-ea"/>
                <a:cs typeface="+mn-cs"/>
              </a:rPr>
              <a:t>In highlanders, there appears to be two main differences in the control of breathing compared to altitude acclimatized (3850 m) lowlanders: (1) there is an increased basal VE in highlanders, indicating a greater </a:t>
            </a:r>
            <a:r>
              <a:rPr lang="en-US" sz="1200" kern="1200" dirty="0" err="1">
                <a:solidFill>
                  <a:schemeClr val="tx1"/>
                </a:solidFill>
                <a:effectLst/>
                <a:latin typeface="+mn-lt"/>
                <a:ea typeface="+mn-ea"/>
                <a:cs typeface="+mn-cs"/>
              </a:rPr>
              <a:t>nonchemoreflex</a:t>
            </a:r>
            <a:r>
              <a:rPr lang="en-US" sz="1200" kern="1200" dirty="0">
                <a:solidFill>
                  <a:schemeClr val="tx1"/>
                </a:solidFill>
                <a:effectLst/>
                <a:latin typeface="+mn-lt"/>
                <a:ea typeface="+mn-ea"/>
                <a:cs typeface="+mn-cs"/>
              </a:rPr>
              <a:t> drive to breathe (278, 279, 323) and (2) highlanders exhibit a decreased ventilatory sensitivity to arterial CO2 (central [H+]) compared to lowlanders that has been attributed to a decreased central sensitivity to CO2 and absent peripheral sensitivity to</a:t>
            </a:r>
          </a:p>
          <a:p>
            <a:r>
              <a:rPr lang="en-US" sz="1200" kern="1200" dirty="0">
                <a:solidFill>
                  <a:schemeClr val="tx1"/>
                </a:solidFill>
                <a:effectLst/>
                <a:latin typeface="+mn-lt"/>
                <a:ea typeface="+mn-ea"/>
                <a:cs typeface="+mn-cs"/>
              </a:rPr>
              <a:t>CO2 (279), in essence relegating the peripheral chemoreceptor a Po2 sensor.</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sym typeface="Wingdings" pitchFamily="2" charset="2"/>
              </a:rPr>
              <a:t></a:t>
            </a:r>
            <a:r>
              <a:rPr lang="en-US" sz="1200" kern="1200" dirty="0">
                <a:solidFill>
                  <a:schemeClr val="tx1"/>
                </a:solidFill>
                <a:effectLst/>
                <a:latin typeface="+mn-lt"/>
                <a:ea typeface="+mn-ea"/>
                <a:cs typeface="+mn-cs"/>
              </a:rPr>
              <a:t> only applies to ethnic/genetic highlanders?  (not necessarily) </a:t>
            </a:r>
          </a:p>
          <a:p>
            <a:r>
              <a:rPr lang="en-US" sz="1200" kern="1200" dirty="0">
                <a:solidFill>
                  <a:schemeClr val="tx1"/>
                </a:solidFill>
                <a:effectLst/>
                <a:latin typeface="+mn-lt"/>
                <a:ea typeface="+mn-ea"/>
                <a:cs typeface="+mn-cs"/>
              </a:rPr>
              <a:t>Acute exposure to high-altitude (hypobaric hypoxia) results in a respiratory alkalosis because the ensuing hypoxia stimulates a </a:t>
            </a:r>
            <a:r>
              <a:rPr lang="en-US" sz="1200" kern="1200" dirty="0" err="1">
                <a:solidFill>
                  <a:schemeClr val="tx1"/>
                </a:solidFill>
                <a:effectLst/>
                <a:latin typeface="+mn-lt"/>
                <a:ea typeface="+mn-ea"/>
                <a:cs typeface="+mn-cs"/>
              </a:rPr>
              <a:t>hyperventilatory</a:t>
            </a:r>
            <a:r>
              <a:rPr lang="en-US" sz="1200" kern="1200" dirty="0">
                <a:solidFill>
                  <a:schemeClr val="tx1"/>
                </a:solidFill>
                <a:effectLst/>
                <a:latin typeface="+mn-lt"/>
                <a:ea typeface="+mn-ea"/>
                <a:cs typeface="+mn-cs"/>
              </a:rPr>
              <a:t> response (in attempts to preserve a high arterial Po2) with consequent decreases in arterial [H+] and PCO2 (Fig. 24). In lowlanders that are acclimatized to high altitude or hypobaric hypoxia over a period of days to weeks, the respiratory alkalosis is persistent and only partially compensated by renal retention of Cl−, which serves</a:t>
            </a:r>
          </a:p>
          <a:p>
            <a:r>
              <a:rPr lang="en-US" sz="1200" kern="1200" dirty="0">
                <a:solidFill>
                  <a:schemeClr val="tx1"/>
                </a:solidFill>
                <a:effectLst/>
                <a:latin typeface="+mn-lt"/>
                <a:ea typeface="+mn-ea"/>
                <a:cs typeface="+mn-cs"/>
              </a:rPr>
              <a:t>to increase [H+] and lower [HCO3 −] by decreasing [SID]. A benefit of acclimatization for lowlanders is an improved ability of the blood to provide O2 to the tissues because the prolonged alkalosis produces an increase in blood O2 saturation despite a fall in arterial Po2 (Fig. 25) that helps to maintain the arterio-venous O2 difference despite hypoxia (344). In contrast, in high-altitude dwellers, there is usually a hypocapnia without alkalosis (161, 263, 323),</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High-altitude results in an increase in ventilatory CO2 sensitivity such that for a given increase in arterial PCO2, there are increased arterial and central [H+] with increased stimulation of CCRs (67, 75). In contrast to high or extreme altitude, there occurs relatively little adjustment in ventilation and acid-base status up to one-half atmosphere (3048 m or 10,000 ft) when arterial Po2 approaches 60 mmHg (56, 248).</a:t>
            </a:r>
          </a:p>
          <a:p>
            <a:endParaRPr lang="en-US" dirty="0"/>
          </a:p>
        </p:txBody>
      </p:sp>
      <p:sp>
        <p:nvSpPr>
          <p:cNvPr id="4" name="Slide Number Placeholder 3"/>
          <p:cNvSpPr>
            <a:spLocks noGrp="1"/>
          </p:cNvSpPr>
          <p:nvPr>
            <p:ph type="sldNum" sz="quarter" idx="5"/>
          </p:nvPr>
        </p:nvSpPr>
        <p:spPr/>
        <p:txBody>
          <a:bodyPr/>
          <a:lstStyle/>
          <a:p>
            <a:fld id="{6741A61A-74B6-D548-8F66-DDC3192B23D6}" type="slidenum">
              <a:rPr lang="en-US" smtClean="0"/>
              <a:t>184</a:t>
            </a:fld>
            <a:endParaRPr lang="en-US"/>
          </a:p>
        </p:txBody>
      </p:sp>
    </p:spTree>
    <p:extLst>
      <p:ext uri="{BB962C8B-B14F-4D97-AF65-F5344CB8AC3E}">
        <p14:creationId xmlns:p14="http://schemas.microsoft.com/office/powerpoint/2010/main" val="419095221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Wakefulness drive to breath ensures that you continue to ventilate some even when PaCO2 below the set point during the day, but this goes away when you sleep (hence the possibility of central apneas - which don’t occur when awake - duh)</a:t>
            </a:r>
          </a:p>
          <a:p>
            <a:endParaRPr lang="en-US" dirty="0"/>
          </a:p>
          <a:p>
            <a:r>
              <a:rPr lang="en-US" dirty="0"/>
              <a:t>86. </a:t>
            </a:r>
            <a:r>
              <a:rPr lang="en-US" sz="1200" kern="1200" dirty="0">
                <a:solidFill>
                  <a:schemeClr val="tx1"/>
                </a:solidFill>
                <a:effectLst/>
                <a:latin typeface="+mn-lt"/>
                <a:ea typeface="+mn-ea"/>
                <a:cs typeface="+mn-cs"/>
              </a:rPr>
              <a:t>Fink B, Hanks E, Ngai S, </a:t>
            </a:r>
            <a:r>
              <a:rPr lang="en-US" sz="1200" kern="1200" dirty="0" err="1">
                <a:solidFill>
                  <a:schemeClr val="tx1"/>
                </a:solidFill>
                <a:effectLst/>
                <a:latin typeface="+mn-lt"/>
                <a:ea typeface="+mn-ea"/>
                <a:cs typeface="+mn-cs"/>
              </a:rPr>
              <a:t>Papper</a:t>
            </a:r>
            <a:r>
              <a:rPr lang="en-US" sz="1200" kern="1200" dirty="0">
                <a:solidFill>
                  <a:schemeClr val="tx1"/>
                </a:solidFill>
                <a:effectLst/>
                <a:latin typeface="+mn-lt"/>
                <a:ea typeface="+mn-ea"/>
                <a:cs typeface="+mn-cs"/>
              </a:rPr>
              <a:t> E. Central regulation of respiration during anesthesia and wakefulness. Ann N Y </a:t>
            </a:r>
            <a:r>
              <a:rPr lang="en-US" sz="1200" kern="1200" dirty="0" err="1">
                <a:solidFill>
                  <a:schemeClr val="tx1"/>
                </a:solidFill>
                <a:effectLst/>
                <a:latin typeface="+mn-lt"/>
                <a:ea typeface="+mn-ea"/>
                <a:cs typeface="+mn-cs"/>
              </a:rPr>
              <a:t>Acad</a:t>
            </a:r>
            <a:r>
              <a:rPr lang="en-US" sz="1200" kern="1200" dirty="0">
                <a:solidFill>
                  <a:schemeClr val="tx1"/>
                </a:solidFill>
                <a:effectLst/>
                <a:latin typeface="+mn-lt"/>
                <a:ea typeface="+mn-ea"/>
                <a:cs typeface="+mn-cs"/>
              </a:rPr>
              <a:t> Sci U S A 109: 892-900, 1963.</a:t>
            </a:r>
          </a:p>
          <a:p>
            <a:endParaRPr lang="en-US" dirty="0"/>
          </a:p>
          <a:p>
            <a:endParaRPr lang="en-US" dirty="0"/>
          </a:p>
          <a:p>
            <a:endParaRPr lang="en-US" dirty="0"/>
          </a:p>
          <a:p>
            <a:r>
              <a:rPr lang="en-US" dirty="0"/>
              <a:t>According to https://</a:t>
            </a:r>
            <a:r>
              <a:rPr lang="en-US" dirty="0" err="1"/>
              <a:t>www.cell.com</a:t>
            </a:r>
            <a:r>
              <a:rPr lang="en-US" dirty="0"/>
              <a:t>/neuron/pdf/S0896-6273(15)00676-5.pdf – metabolic drive may be mediated by reflexes from muscle groups, though unclear which neural circuits involved.</a:t>
            </a:r>
          </a:p>
        </p:txBody>
      </p:sp>
      <p:sp>
        <p:nvSpPr>
          <p:cNvPr id="4" name="Slide Number Placeholder 3"/>
          <p:cNvSpPr>
            <a:spLocks noGrp="1"/>
          </p:cNvSpPr>
          <p:nvPr>
            <p:ph type="sldNum" sz="quarter" idx="5"/>
          </p:nvPr>
        </p:nvSpPr>
        <p:spPr/>
        <p:txBody>
          <a:bodyPr/>
          <a:lstStyle/>
          <a:p>
            <a:fld id="{6741A61A-74B6-D548-8F66-DDC3192B23D6}" type="slidenum">
              <a:rPr lang="en-US" smtClean="0"/>
              <a:t>19</a:t>
            </a:fld>
            <a:endParaRPr lang="en-US"/>
          </a:p>
        </p:txBody>
      </p:sp>
    </p:spTree>
    <p:extLst>
      <p:ext uri="{BB962C8B-B14F-4D97-AF65-F5344CB8AC3E}">
        <p14:creationId xmlns:p14="http://schemas.microsoft.com/office/powerpoint/2010/main" val="412043808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DOI: 10.1183/09031936.00048514</a:t>
            </a:r>
          </a:p>
        </p:txBody>
      </p:sp>
      <p:sp>
        <p:nvSpPr>
          <p:cNvPr id="4" name="Slide Number Placeholder 3"/>
          <p:cNvSpPr>
            <a:spLocks noGrp="1"/>
          </p:cNvSpPr>
          <p:nvPr>
            <p:ph type="sldNum" sz="quarter" idx="5"/>
          </p:nvPr>
        </p:nvSpPr>
        <p:spPr/>
        <p:txBody>
          <a:bodyPr/>
          <a:lstStyle/>
          <a:p>
            <a:fld id="{6741A61A-74B6-D548-8F66-DDC3192B23D6}" type="slidenum">
              <a:rPr lang="en-US" smtClean="0"/>
              <a:t>20</a:t>
            </a:fld>
            <a:endParaRPr lang="en-US"/>
          </a:p>
        </p:txBody>
      </p:sp>
    </p:spTree>
    <p:extLst>
      <p:ext uri="{BB962C8B-B14F-4D97-AF65-F5344CB8AC3E}">
        <p14:creationId xmlns:p14="http://schemas.microsoft.com/office/powerpoint/2010/main" val="341250182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CB senses PCO2 and H1 in arterial blood, contributing to 20–30% of the reflex regulation of CO2-H1 levels in response to hypercapnic acidosis, while the central chemoreceptors are responsible for the other 70–80%”(presumably, this is in healthy individuals at sea level)</a:t>
            </a:r>
          </a:p>
          <a:p>
            <a:endParaRPr lang="en-US" dirty="0"/>
          </a:p>
          <a:p>
            <a:r>
              <a:rPr lang="en-US" dirty="0"/>
              <a:t>However, the CB chemosensory discharge also increased in response to isohydric hypercapnia (304 </a:t>
            </a:r>
            <a:r>
              <a:rPr lang="en-US" dirty="0" err="1"/>
              <a:t>Iturriaga</a:t>
            </a:r>
            <a:r>
              <a:rPr lang="en-US" dirty="0"/>
              <a:t> R, </a:t>
            </a:r>
            <a:r>
              <a:rPr lang="en-US" dirty="0" err="1"/>
              <a:t>Mokashi</a:t>
            </a:r>
            <a:r>
              <a:rPr lang="en-US" dirty="0"/>
              <a:t> A, </a:t>
            </a:r>
            <a:r>
              <a:rPr lang="en-US" dirty="0" err="1"/>
              <a:t>Lahiri</a:t>
            </a:r>
            <a:r>
              <a:rPr lang="en-US" dirty="0"/>
              <a:t> S. Dynamics of carotid body response in vitro in the presence of CO2-HCO3 . Role of carbonic anhydrase J Appl </a:t>
            </a:r>
            <a:r>
              <a:rPr lang="en-US" dirty="0" err="1"/>
              <a:t>Physiol</a:t>
            </a:r>
            <a:r>
              <a:rPr lang="en-US" dirty="0"/>
              <a:t> (1985) 75: 1587–1594, 1993. doi:10.1152/jappl.1993. 75.4.1587.) – thought related to drop in intracellular pH (even with normal blood pH) due to carbonic anhydrase</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(from https://journals-physiology-</a:t>
            </a:r>
            <a:r>
              <a:rPr lang="en-US" dirty="0" err="1"/>
              <a:t>org.ezproxy.lib.utah.edu</a:t>
            </a:r>
            <a:r>
              <a:rPr lang="en-US" dirty="0"/>
              <a:t>/</a:t>
            </a:r>
            <a:r>
              <a:rPr lang="en-US" dirty="0" err="1"/>
              <a:t>doi</a:t>
            </a:r>
            <a:r>
              <a:rPr lang="en-US" dirty="0"/>
              <a:t>/pdf/10.1152/physrev.00039.2019). </a:t>
            </a:r>
          </a:p>
          <a:p>
            <a:endParaRPr lang="en-US" dirty="0"/>
          </a:p>
          <a:p>
            <a:r>
              <a:rPr lang="en-US" dirty="0"/>
              <a:t>Taken together, the evidence points to two major mechanisms underlying </a:t>
            </a:r>
            <a:r>
              <a:rPr lang="en-US" dirty="0" err="1"/>
              <a:t>hypoxiai</a:t>
            </a:r>
            <a:r>
              <a:rPr lang="en-US" dirty="0"/>
              <a:t> </a:t>
            </a:r>
            <a:r>
              <a:rPr lang="en-US" dirty="0" err="1"/>
              <a:t>nduced</a:t>
            </a:r>
            <a:r>
              <a:rPr lang="en-US" dirty="0"/>
              <a:t> tachycardia: 1) selective inhibition of CB chemoreceptor-induced cardiac parasympathetic activity by the lung inflation reflex and 2) an aortic chemoreceptor induced increase in cardiac sympathetic nerve activity and/ or inhibition of parasympathetic activity.</a:t>
            </a:r>
          </a:p>
          <a:p>
            <a:endParaRPr lang="en-US" dirty="0"/>
          </a:p>
          <a:p>
            <a:endParaRPr lang="en-US" dirty="0"/>
          </a:p>
          <a:p>
            <a:r>
              <a:rPr lang="en-US" dirty="0"/>
              <a:t>***does the impact of carotid body mediated complications vary with elevation? </a:t>
            </a:r>
          </a:p>
        </p:txBody>
      </p:sp>
      <p:sp>
        <p:nvSpPr>
          <p:cNvPr id="4" name="Slide Number Placeholder 3"/>
          <p:cNvSpPr>
            <a:spLocks noGrp="1"/>
          </p:cNvSpPr>
          <p:nvPr>
            <p:ph type="sldNum" sz="quarter" idx="5"/>
          </p:nvPr>
        </p:nvSpPr>
        <p:spPr/>
        <p:txBody>
          <a:bodyPr/>
          <a:lstStyle/>
          <a:p>
            <a:fld id="{6741A61A-74B6-D548-8F66-DDC3192B23D6}" type="slidenum">
              <a:rPr lang="en-US" smtClean="0"/>
              <a:t>21</a:t>
            </a:fld>
            <a:endParaRPr lang="en-US"/>
          </a:p>
        </p:txBody>
      </p:sp>
    </p:spTree>
    <p:extLst>
      <p:ext uri="{BB962C8B-B14F-4D97-AF65-F5344CB8AC3E}">
        <p14:creationId xmlns:p14="http://schemas.microsoft.com/office/powerpoint/2010/main" val="319265489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https://journals-physiology-</a:t>
            </a:r>
            <a:r>
              <a:rPr lang="en-US" dirty="0" err="1"/>
              <a:t>org.ezproxy.lib.utah.edu</a:t>
            </a:r>
            <a:r>
              <a:rPr lang="en-US" dirty="0"/>
              <a:t>/</a:t>
            </a:r>
            <a:r>
              <a:rPr lang="en-US" dirty="0" err="1"/>
              <a:t>doi</a:t>
            </a:r>
            <a:r>
              <a:rPr lang="en-US" dirty="0"/>
              <a:t>/pdf/10.1152/physrev.00039.2019</a:t>
            </a:r>
          </a:p>
        </p:txBody>
      </p:sp>
      <p:sp>
        <p:nvSpPr>
          <p:cNvPr id="4" name="Slide Number Placeholder 3"/>
          <p:cNvSpPr>
            <a:spLocks noGrp="1"/>
          </p:cNvSpPr>
          <p:nvPr>
            <p:ph type="sldNum" sz="quarter" idx="5"/>
          </p:nvPr>
        </p:nvSpPr>
        <p:spPr/>
        <p:txBody>
          <a:bodyPr/>
          <a:lstStyle/>
          <a:p>
            <a:fld id="{6741A61A-74B6-D548-8F66-DDC3192B23D6}" type="slidenum">
              <a:rPr lang="en-US" smtClean="0"/>
              <a:t>22</a:t>
            </a:fld>
            <a:endParaRPr lang="en-US"/>
          </a:p>
        </p:txBody>
      </p:sp>
    </p:spTree>
    <p:extLst>
      <p:ext uri="{BB962C8B-B14F-4D97-AF65-F5344CB8AC3E}">
        <p14:creationId xmlns:p14="http://schemas.microsoft.com/office/powerpoint/2010/main" val="17117841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Tobin, M. J., </a:t>
            </a:r>
            <a:r>
              <a:rPr lang="en-US" sz="1200" b="0" i="0" kern="1200" dirty="0" err="1">
                <a:solidFill>
                  <a:schemeClr val="tx1"/>
                </a:solidFill>
                <a:effectLst/>
                <a:latin typeface="+mn-lt"/>
                <a:ea typeface="+mn-ea"/>
                <a:cs typeface="+mn-cs"/>
              </a:rPr>
              <a:t>Laghi</a:t>
            </a:r>
            <a:r>
              <a:rPr lang="en-US" sz="1200" b="0" i="0" kern="1200" dirty="0">
                <a:solidFill>
                  <a:schemeClr val="tx1"/>
                </a:solidFill>
                <a:effectLst/>
                <a:latin typeface="+mn-lt"/>
                <a:ea typeface="+mn-ea"/>
                <a:cs typeface="+mn-cs"/>
              </a:rPr>
              <a:t>, F., &amp; </a:t>
            </a:r>
            <a:r>
              <a:rPr lang="en-US" sz="1200" b="0" i="0" kern="1200" dirty="0" err="1">
                <a:solidFill>
                  <a:schemeClr val="tx1"/>
                </a:solidFill>
                <a:effectLst/>
                <a:latin typeface="+mn-lt"/>
                <a:ea typeface="+mn-ea"/>
                <a:cs typeface="+mn-cs"/>
              </a:rPr>
              <a:t>Jubran</a:t>
            </a:r>
            <a:r>
              <a:rPr lang="en-US" sz="1200" b="0" i="0" kern="1200" dirty="0">
                <a:solidFill>
                  <a:schemeClr val="tx1"/>
                </a:solidFill>
                <a:effectLst/>
                <a:latin typeface="+mn-lt"/>
                <a:ea typeface="+mn-ea"/>
                <a:cs typeface="+mn-cs"/>
              </a:rPr>
              <a:t>, A. (2012). </a:t>
            </a:r>
            <a:r>
              <a:rPr lang="en-US" sz="1200" b="0" i="1" kern="1200" dirty="0">
                <a:solidFill>
                  <a:schemeClr val="tx1"/>
                </a:solidFill>
                <a:effectLst/>
                <a:latin typeface="+mn-lt"/>
                <a:ea typeface="+mn-ea"/>
                <a:cs typeface="+mn-cs"/>
              </a:rPr>
              <a:t>Ventilatory Failure, Ventilator Support, and Ventilator Weaning. Comprehensive Physiology.</a:t>
            </a:r>
            <a:r>
              <a:rPr lang="en-US" sz="1200" b="0" i="0" kern="1200" dirty="0">
                <a:solidFill>
                  <a:schemeClr val="tx1"/>
                </a:solidFill>
                <a:effectLst/>
                <a:latin typeface="+mn-lt"/>
                <a:ea typeface="+mn-ea"/>
                <a:cs typeface="+mn-cs"/>
              </a:rPr>
              <a:t> doi:10.1002/cphy.c110030</a:t>
            </a:r>
            <a:endParaRPr lang="en-US" dirty="0"/>
          </a:p>
        </p:txBody>
      </p:sp>
      <p:sp>
        <p:nvSpPr>
          <p:cNvPr id="4" name="Slide Number Placeholder 3"/>
          <p:cNvSpPr>
            <a:spLocks noGrp="1"/>
          </p:cNvSpPr>
          <p:nvPr>
            <p:ph type="sldNum" sz="quarter" idx="5"/>
          </p:nvPr>
        </p:nvSpPr>
        <p:spPr/>
        <p:txBody>
          <a:bodyPr/>
          <a:lstStyle/>
          <a:p>
            <a:fld id="{6741A61A-74B6-D548-8F66-DDC3192B23D6}" type="slidenum">
              <a:rPr lang="en-US" smtClean="0"/>
              <a:t>4</a:t>
            </a:fld>
            <a:endParaRPr lang="en-US"/>
          </a:p>
        </p:txBody>
      </p:sp>
    </p:spTree>
    <p:extLst>
      <p:ext uri="{BB962C8B-B14F-4D97-AF65-F5344CB8AC3E}">
        <p14:creationId xmlns:p14="http://schemas.microsoft.com/office/powerpoint/2010/main" val="17950716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CB (also called ganglion </a:t>
            </a:r>
            <a:r>
              <a:rPr lang="en-US" dirty="0" err="1"/>
              <a:t>minutum</a:t>
            </a:r>
            <a:r>
              <a:rPr lang="en-US" dirty="0"/>
              <a:t>, carotid </a:t>
            </a:r>
            <a:r>
              <a:rPr lang="en-US" dirty="0" err="1"/>
              <a:t>corpuscule</a:t>
            </a:r>
            <a:r>
              <a:rPr lang="en-US" dirty="0"/>
              <a:t>, carotid ganglion, glomus </a:t>
            </a:r>
            <a:r>
              <a:rPr lang="en-US" dirty="0" err="1"/>
              <a:t>caroticum</a:t>
            </a:r>
            <a:r>
              <a:rPr lang="en-US" dirty="0"/>
              <a:t>, and carotid gland)</a:t>
            </a:r>
          </a:p>
          <a:p>
            <a:endParaRPr lang="en-US" dirty="0"/>
          </a:p>
          <a:p>
            <a:endParaRPr lang="en-US" dirty="0"/>
          </a:p>
          <a:p>
            <a:r>
              <a:rPr lang="en-US" dirty="0"/>
              <a:t>https://journals-physiology-</a:t>
            </a:r>
            <a:r>
              <a:rPr lang="en-US" dirty="0" err="1"/>
              <a:t>org.ezproxy.lib.utah.edu</a:t>
            </a:r>
            <a:r>
              <a:rPr lang="en-US" dirty="0"/>
              <a:t>/</a:t>
            </a:r>
            <a:r>
              <a:rPr lang="en-US" dirty="0" err="1"/>
              <a:t>doi</a:t>
            </a:r>
            <a:r>
              <a:rPr lang="en-US" dirty="0"/>
              <a:t>/pdf/10.1152/physrev.00039.2019</a:t>
            </a:r>
          </a:p>
          <a:p>
            <a:endParaRPr lang="en-US" dirty="0"/>
          </a:p>
          <a:p>
            <a:r>
              <a:rPr lang="en-US" dirty="0"/>
              <a:t>Some tonic hypoxic discharge (as 100% o2 will decrease ventilation – </a:t>
            </a:r>
            <a:r>
              <a:rPr lang="en-US" dirty="0" err="1"/>
              <a:t>Dejours</a:t>
            </a:r>
            <a:r>
              <a:rPr lang="en-US" dirty="0"/>
              <a:t> Test</a:t>
            </a:r>
          </a:p>
          <a:p>
            <a:endParaRPr lang="en-US" dirty="0"/>
          </a:p>
          <a:p>
            <a:r>
              <a:rPr lang="en-US" dirty="0"/>
              <a:t>In humans the mean dimensions of the CB are 2–3 mm and a mean weight of 18–20 mg. Despite the relatively small size, the CB has the highest blood flow (1.0–2.0 L/min/100 g) reported for any organ</a:t>
            </a:r>
          </a:p>
          <a:p>
            <a:endParaRPr lang="en-US" dirty="0"/>
          </a:p>
          <a:p>
            <a:r>
              <a:rPr lang="en-US" dirty="0"/>
              <a:t>, despite great efforts over the last 50 years, the exact nature of the oxygen sensor still remains elusive (for recent reviews, see Refs. 9, 10, 12, 14, 16, 19). Several hypotheses have been proposed to explain O2 sensing in the CB. The “metabolic hypothesis” argues that the O2 sensor is linked to oxidative phosphorylation metabolism in type I cells. The “membrane hypothesis” proposes that the sensors are molecules closely associated with K1 channels present in the type I cell membrane.</a:t>
            </a:r>
          </a:p>
          <a:p>
            <a:endParaRPr lang="en-US" dirty="0"/>
          </a:p>
          <a:p>
            <a:endParaRPr lang="en-US" dirty="0"/>
          </a:p>
          <a:p>
            <a:r>
              <a:rPr lang="en-US" dirty="0"/>
              <a:t>. Recent studies have provided evidence that the tachycardia may be independent of the ventilatory response to hypoxia, is mediated by parasympathetic inhibition, and is unlikely to be baroreflex mediated (371, 372) –</a:t>
            </a:r>
          </a:p>
          <a:p>
            <a:endParaRPr lang="en-US" dirty="0"/>
          </a:p>
          <a:p>
            <a:r>
              <a:rPr lang="en-US" dirty="0"/>
              <a:t>371. </a:t>
            </a:r>
            <a:r>
              <a:rPr lang="en-US" dirty="0" err="1"/>
              <a:t>Paleczny</a:t>
            </a:r>
            <a:r>
              <a:rPr lang="en-US" dirty="0"/>
              <a:t> B, </a:t>
            </a:r>
            <a:r>
              <a:rPr lang="en-US" dirty="0" err="1"/>
              <a:t>Seredynski</a:t>
            </a:r>
            <a:r>
              <a:rPr lang="en-US" dirty="0"/>
              <a:t> R, </a:t>
            </a:r>
            <a:r>
              <a:rPr lang="en-US" dirty="0" err="1"/>
              <a:t>Tubek</a:t>
            </a:r>
            <a:r>
              <a:rPr lang="en-US" dirty="0"/>
              <a:t> S, </a:t>
            </a:r>
            <a:r>
              <a:rPr lang="en-US" dirty="0" err="1"/>
              <a:t>Adamiec</a:t>
            </a:r>
            <a:r>
              <a:rPr lang="en-US" dirty="0"/>
              <a:t> D, </a:t>
            </a:r>
            <a:r>
              <a:rPr lang="en-US" dirty="0" err="1"/>
              <a:t>Ponikowski</a:t>
            </a:r>
            <a:r>
              <a:rPr lang="en-US" dirty="0"/>
              <a:t> P,  </a:t>
            </a:r>
            <a:r>
              <a:rPr lang="en-US" dirty="0" err="1"/>
              <a:t>Ponikowska</a:t>
            </a:r>
            <a:r>
              <a:rPr lang="en-US" dirty="0"/>
              <a:t> B. Hypoxic tachycardia is not a result of increased respiratory activity in healthy subjects. Exp </a:t>
            </a:r>
            <a:r>
              <a:rPr lang="en-US" dirty="0" err="1"/>
              <a:t>Physiol</a:t>
            </a:r>
            <a:r>
              <a:rPr lang="en-US" dirty="0"/>
              <a:t> 104: 476–489, 2019. doi:10.1113/EP087233.</a:t>
            </a:r>
          </a:p>
          <a:p>
            <a:r>
              <a:rPr lang="en-US" dirty="0"/>
              <a:t>372. </a:t>
            </a:r>
            <a:r>
              <a:rPr lang="en-US" dirty="0" err="1"/>
              <a:t>Siebenmann</a:t>
            </a:r>
            <a:r>
              <a:rPr lang="en-US" dirty="0"/>
              <a:t> C, </a:t>
            </a:r>
            <a:r>
              <a:rPr lang="en-US" dirty="0" err="1"/>
              <a:t>Ryrsø</a:t>
            </a:r>
            <a:r>
              <a:rPr lang="en-US" dirty="0"/>
              <a:t> CK, Oberholzer L, Fisher JP, </a:t>
            </a:r>
            <a:r>
              <a:rPr lang="en-US" dirty="0" err="1"/>
              <a:t>Hilsted</a:t>
            </a:r>
            <a:r>
              <a:rPr lang="en-US" dirty="0"/>
              <a:t> LM, Rasmussen P, </a:t>
            </a:r>
            <a:r>
              <a:rPr lang="en-US" dirty="0" err="1"/>
              <a:t>Secher</a:t>
            </a:r>
            <a:r>
              <a:rPr lang="en-US" dirty="0"/>
              <a:t> NH, </a:t>
            </a:r>
            <a:r>
              <a:rPr lang="en-US" dirty="0" err="1"/>
              <a:t>Lundby</a:t>
            </a:r>
            <a:r>
              <a:rPr lang="en-US" dirty="0"/>
              <a:t> C. Hypoxia-induced vagal withdrawal is independent of the hypoxic ventilatory response in men. J Appl </a:t>
            </a:r>
            <a:r>
              <a:rPr lang="en-US" dirty="0" err="1"/>
              <a:t>Physiol</a:t>
            </a:r>
            <a:r>
              <a:rPr lang="en-US" dirty="0"/>
              <a:t> (1985) 126: 124–131, 2019. doi:10.1152/</a:t>
            </a:r>
            <a:r>
              <a:rPr lang="en-US" dirty="0" err="1"/>
              <a:t>japplphysiol</a:t>
            </a:r>
            <a:r>
              <a:rPr lang="en-US" dirty="0"/>
              <a:t>. 00701.2018.</a:t>
            </a:r>
          </a:p>
          <a:p>
            <a:endParaRPr lang="en-US" dirty="0"/>
          </a:p>
          <a:p>
            <a:r>
              <a:rPr lang="en-US" dirty="0"/>
              <a:t>The direction and magnitude of the blood pressure response depend on multiple factors, including the severity and duration of the hypoxemia, the balance between sympathetic-mediated vasoconstriction and the direct hypoxemia-induced vasodilation, the magnitude of the ventilatory response </a:t>
            </a:r>
          </a:p>
          <a:p>
            <a:endParaRPr lang="en-US" dirty="0"/>
          </a:p>
          <a:p>
            <a:r>
              <a:rPr lang="en-US" dirty="0"/>
              <a:t>Similar to the CB chemosensory potentiation induced by CIH, it is well known that chronic sustained hypoxia (i.e., high altitude) progressively increases carotid baseline chemosensory discharges and responses to hypoxia (488, 489). In addition, long-term exposure to sustained hypoxia produces hypertrophy and/or hyperplasia of type I cells and enlarges the CB (490–493). ET1 and its receptors have been involved in CB enlargement induced by sustained hypoxia (52, 488, 494).</a:t>
            </a:r>
          </a:p>
        </p:txBody>
      </p:sp>
      <p:sp>
        <p:nvSpPr>
          <p:cNvPr id="4" name="Slide Number Placeholder 3"/>
          <p:cNvSpPr>
            <a:spLocks noGrp="1"/>
          </p:cNvSpPr>
          <p:nvPr>
            <p:ph type="sldNum" sz="quarter" idx="5"/>
          </p:nvPr>
        </p:nvSpPr>
        <p:spPr/>
        <p:txBody>
          <a:bodyPr/>
          <a:lstStyle/>
          <a:p>
            <a:fld id="{6741A61A-74B6-D548-8F66-DDC3192B23D6}" type="slidenum">
              <a:rPr lang="en-US" smtClean="0"/>
              <a:t>23</a:t>
            </a:fld>
            <a:endParaRPr lang="en-US"/>
          </a:p>
        </p:txBody>
      </p:sp>
    </p:spTree>
    <p:extLst>
      <p:ext uri="{BB962C8B-B14F-4D97-AF65-F5344CB8AC3E}">
        <p14:creationId xmlns:p14="http://schemas.microsoft.com/office/powerpoint/2010/main" val="134659969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https://journals-physiology-</a:t>
            </a:r>
            <a:r>
              <a:rPr lang="en-US" dirty="0" err="1"/>
              <a:t>org.ezproxy.lib.utah.edu</a:t>
            </a:r>
            <a:r>
              <a:rPr lang="en-US" dirty="0"/>
              <a:t>/</a:t>
            </a:r>
            <a:r>
              <a:rPr lang="en-US" dirty="0" err="1"/>
              <a:t>doi</a:t>
            </a:r>
            <a:r>
              <a:rPr lang="en-US" dirty="0"/>
              <a:t>/pdf/10.1152/physrev.00039.2019</a:t>
            </a:r>
          </a:p>
        </p:txBody>
      </p:sp>
      <p:sp>
        <p:nvSpPr>
          <p:cNvPr id="4" name="Slide Number Placeholder 3"/>
          <p:cNvSpPr>
            <a:spLocks noGrp="1"/>
          </p:cNvSpPr>
          <p:nvPr>
            <p:ph type="sldNum" sz="quarter" idx="5"/>
          </p:nvPr>
        </p:nvSpPr>
        <p:spPr/>
        <p:txBody>
          <a:bodyPr/>
          <a:lstStyle/>
          <a:p>
            <a:fld id="{6741A61A-74B6-D548-8F66-DDC3192B23D6}" type="slidenum">
              <a:rPr lang="en-US" smtClean="0"/>
              <a:t>24</a:t>
            </a:fld>
            <a:endParaRPr lang="en-US"/>
          </a:p>
        </p:txBody>
      </p:sp>
    </p:spTree>
    <p:extLst>
      <p:ext uri="{BB962C8B-B14F-4D97-AF65-F5344CB8AC3E}">
        <p14:creationId xmlns:p14="http://schemas.microsoft.com/office/powerpoint/2010/main" val="321901511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Interestingly, fever causes tachypnea, while metabolic acidosis, hypoxemia, and hypercapnia generally cause increases in tidal volume</a:t>
            </a:r>
          </a:p>
          <a:p>
            <a:endParaRPr lang="en-US" dirty="0"/>
          </a:p>
          <a:p>
            <a:endParaRPr lang="en-US" dirty="0"/>
          </a:p>
          <a:p>
            <a:r>
              <a:rPr lang="en-US" dirty="0">
                <a:sym typeface="Wingdings" pitchFamily="2" charset="2"/>
              </a:rPr>
              <a:t> Thus, physiologic states where obstruction (and prolonged expiration) limit the ability to breathe quickly – fever may be particularly poorly tolerated? </a:t>
            </a:r>
            <a:endParaRPr lang="en-US" dirty="0"/>
          </a:p>
        </p:txBody>
      </p:sp>
      <p:sp>
        <p:nvSpPr>
          <p:cNvPr id="4" name="Slide Number Placeholder 3"/>
          <p:cNvSpPr>
            <a:spLocks noGrp="1"/>
          </p:cNvSpPr>
          <p:nvPr>
            <p:ph type="sldNum" sz="quarter" idx="5"/>
          </p:nvPr>
        </p:nvSpPr>
        <p:spPr/>
        <p:txBody>
          <a:bodyPr/>
          <a:lstStyle/>
          <a:p>
            <a:fld id="{6741A61A-74B6-D548-8F66-DDC3192B23D6}" type="slidenum">
              <a:rPr lang="en-US" smtClean="0"/>
              <a:t>25</a:t>
            </a:fld>
            <a:endParaRPr lang="en-US"/>
          </a:p>
        </p:txBody>
      </p:sp>
    </p:spTree>
    <p:extLst>
      <p:ext uri="{BB962C8B-B14F-4D97-AF65-F5344CB8AC3E}">
        <p14:creationId xmlns:p14="http://schemas.microsoft.com/office/powerpoint/2010/main" val="10334641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Interestingly, </a:t>
            </a:r>
            <a:r>
              <a:rPr lang="en-US" sz="1200" kern="1200" dirty="0" err="1">
                <a:solidFill>
                  <a:schemeClr val="tx1"/>
                </a:solidFill>
                <a:effectLst/>
                <a:latin typeface="+mn-lt"/>
                <a:ea typeface="+mn-ea"/>
                <a:cs typeface="+mn-cs"/>
              </a:rPr>
              <a:t>Busprione</a:t>
            </a:r>
            <a:r>
              <a:rPr lang="en-US" sz="1200" kern="1200" dirty="0">
                <a:solidFill>
                  <a:schemeClr val="tx1"/>
                </a:solidFill>
                <a:effectLst/>
                <a:latin typeface="+mn-lt"/>
                <a:ea typeface="+mn-ea"/>
                <a:cs typeface="+mn-cs"/>
              </a:rPr>
              <a:t> (5h-HT1a presynaptic receptor agonist) decreases the chemoreceptor reflex sensitivity and decreased central apnea index by 80% - “a randomized, placebo-controlled, cross-over phase II trial has investigated its efficacy on CA in patients with systolic HF (6)” - </a:t>
            </a:r>
            <a:r>
              <a:rPr lang="en-US" sz="1200" kern="1200" dirty="0" err="1">
                <a:solidFill>
                  <a:schemeClr val="tx1"/>
                </a:solidFill>
                <a:effectLst/>
                <a:latin typeface="+mn-lt"/>
                <a:ea typeface="+mn-ea"/>
                <a:cs typeface="+mn-cs"/>
              </a:rPr>
              <a:t>Giannoni</a:t>
            </a:r>
            <a:r>
              <a:rPr lang="en-US" sz="1200" kern="1200" dirty="0">
                <a:solidFill>
                  <a:schemeClr val="tx1"/>
                </a:solidFill>
                <a:effectLst/>
                <a:latin typeface="+mn-lt"/>
                <a:ea typeface="+mn-ea"/>
                <a:cs typeface="+mn-cs"/>
              </a:rPr>
              <a:t> A, Borrelli C, </a:t>
            </a:r>
            <a:r>
              <a:rPr lang="en-US" sz="1200" kern="1200" dirty="0" err="1">
                <a:solidFill>
                  <a:schemeClr val="tx1"/>
                </a:solidFill>
                <a:effectLst/>
                <a:latin typeface="+mn-lt"/>
                <a:ea typeface="+mn-ea"/>
                <a:cs typeface="+mn-cs"/>
              </a:rPr>
              <a:t>Mirizzi</a:t>
            </a:r>
            <a:r>
              <a:rPr lang="en-US" sz="1200" kern="1200" dirty="0">
                <a:solidFill>
                  <a:schemeClr val="tx1"/>
                </a:solidFill>
                <a:effectLst/>
                <a:latin typeface="+mn-lt"/>
                <a:ea typeface="+mn-ea"/>
                <a:cs typeface="+mn-cs"/>
              </a:rPr>
              <a:t> G, </a:t>
            </a:r>
            <a:r>
              <a:rPr lang="en-US" sz="1200" kern="1200" dirty="0" err="1">
                <a:solidFill>
                  <a:schemeClr val="tx1"/>
                </a:solidFill>
                <a:effectLst/>
                <a:latin typeface="+mn-lt"/>
                <a:ea typeface="+mn-ea"/>
                <a:cs typeface="+mn-cs"/>
              </a:rPr>
              <a:t>Richerson</a:t>
            </a:r>
            <a:r>
              <a:rPr lang="en-US" sz="1200" kern="1200" dirty="0">
                <a:solidFill>
                  <a:schemeClr val="tx1"/>
                </a:solidFill>
                <a:effectLst/>
                <a:latin typeface="+mn-lt"/>
                <a:ea typeface="+mn-ea"/>
                <a:cs typeface="+mn-cs"/>
              </a:rPr>
              <a:t> GB, </a:t>
            </a:r>
            <a:r>
              <a:rPr lang="en-US" sz="1200" kern="1200" dirty="0" err="1">
                <a:solidFill>
                  <a:schemeClr val="tx1"/>
                </a:solidFill>
                <a:effectLst/>
                <a:latin typeface="+mn-lt"/>
                <a:ea typeface="+mn-ea"/>
                <a:cs typeface="+mn-cs"/>
              </a:rPr>
              <a:t>Emdin</a:t>
            </a:r>
            <a:r>
              <a:rPr lang="en-US" sz="1200" kern="1200" dirty="0">
                <a:solidFill>
                  <a:schemeClr val="tx1"/>
                </a:solidFill>
                <a:effectLst/>
                <a:latin typeface="+mn-lt"/>
                <a:ea typeface="+mn-ea"/>
                <a:cs typeface="+mn-cs"/>
              </a:rPr>
              <a:t> M, </a:t>
            </a:r>
            <a:r>
              <a:rPr lang="en-US" sz="1200" kern="1200" dirty="0" err="1">
                <a:solidFill>
                  <a:schemeClr val="tx1"/>
                </a:solidFill>
                <a:effectLst/>
                <a:latin typeface="+mn-lt"/>
                <a:ea typeface="+mn-ea"/>
                <a:cs typeface="+mn-cs"/>
              </a:rPr>
              <a:t>Passino</a:t>
            </a:r>
            <a:r>
              <a:rPr lang="en-US" sz="1200" kern="1200" dirty="0">
                <a:solidFill>
                  <a:schemeClr val="tx1"/>
                </a:solidFill>
                <a:effectLst/>
                <a:latin typeface="+mn-lt"/>
                <a:ea typeface="+mn-ea"/>
                <a:cs typeface="+mn-cs"/>
              </a:rPr>
              <a:t> C. Benefit of buspirone on chemoreflex and central </a:t>
            </a:r>
            <a:r>
              <a:rPr lang="en-US" sz="1200" kern="1200" dirty="0" err="1">
                <a:solidFill>
                  <a:schemeClr val="tx1"/>
                </a:solidFill>
                <a:effectLst/>
                <a:latin typeface="+mn-lt"/>
                <a:ea typeface="+mn-ea"/>
                <a:cs typeface="+mn-cs"/>
              </a:rPr>
              <a:t>apnoeas</a:t>
            </a:r>
            <a:r>
              <a:rPr lang="en-US" sz="1200" kern="1200" dirty="0">
                <a:solidFill>
                  <a:schemeClr val="tx1"/>
                </a:solidFill>
                <a:effectLst/>
                <a:latin typeface="+mn-lt"/>
                <a:ea typeface="+mn-ea"/>
                <a:cs typeface="+mn-cs"/>
              </a:rPr>
              <a:t> in heart failure: a randomized controlled crossover trial. Eur J Heart Fail 2020 23(2):312-320. </a:t>
            </a:r>
          </a:p>
          <a:p>
            <a:endParaRPr lang="en-US" dirty="0"/>
          </a:p>
        </p:txBody>
      </p:sp>
      <p:sp>
        <p:nvSpPr>
          <p:cNvPr id="4" name="Slide Number Placeholder 3"/>
          <p:cNvSpPr>
            <a:spLocks noGrp="1"/>
          </p:cNvSpPr>
          <p:nvPr>
            <p:ph type="sldNum" sz="quarter" idx="5"/>
          </p:nvPr>
        </p:nvSpPr>
        <p:spPr/>
        <p:txBody>
          <a:bodyPr/>
          <a:lstStyle/>
          <a:p>
            <a:fld id="{6741A61A-74B6-D548-8F66-DDC3192B23D6}" type="slidenum">
              <a:rPr lang="en-US" smtClean="0"/>
              <a:t>26</a:t>
            </a:fld>
            <a:endParaRPr lang="en-US"/>
          </a:p>
        </p:txBody>
      </p:sp>
    </p:spTree>
    <p:extLst>
      <p:ext uri="{BB962C8B-B14F-4D97-AF65-F5344CB8AC3E}">
        <p14:creationId xmlns:p14="http://schemas.microsoft.com/office/powerpoint/2010/main" val="353497946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ffectLst/>
              </a:rPr>
              <a:t>52.Aubier M, </a:t>
            </a:r>
            <a:r>
              <a:rPr lang="en-US" dirty="0" err="1">
                <a:effectLst/>
              </a:rPr>
              <a:t>Murciano</a:t>
            </a:r>
            <a:r>
              <a:rPr lang="en-US" dirty="0">
                <a:effectLst/>
              </a:rPr>
              <a:t> D, Fournier M, Milic-Emili J, </a:t>
            </a:r>
            <a:r>
              <a:rPr lang="en-US" dirty="0" err="1">
                <a:effectLst/>
              </a:rPr>
              <a:t>Pariente</a:t>
            </a:r>
            <a:r>
              <a:rPr lang="en-US" dirty="0">
                <a:effectLst/>
              </a:rPr>
              <a:t> R, </a:t>
            </a:r>
            <a:r>
              <a:rPr lang="en-US" dirty="0" err="1">
                <a:effectLst/>
              </a:rPr>
              <a:t>Derenne</a:t>
            </a:r>
            <a:r>
              <a:rPr lang="en-US" dirty="0">
                <a:effectLst/>
              </a:rPr>
              <a:t> JP. Central respiratory drive in acute respiratory failure of patients with chronic obstructive pulmonary disease. </a:t>
            </a:r>
            <a:r>
              <a:rPr lang="en-US" i="1" dirty="0">
                <a:effectLst/>
              </a:rPr>
              <a:t>Am Rev Respir Dis</a:t>
            </a:r>
            <a:r>
              <a:rPr lang="en-US" dirty="0">
                <a:effectLst/>
              </a:rPr>
              <a:t> 1980;122:191–199.</a:t>
            </a:r>
            <a:r>
              <a:rPr lang="en-US" sz="1200" kern="1200" dirty="0">
                <a:solidFill>
                  <a:schemeClr val="tx1"/>
                </a:solidFill>
                <a:effectLst/>
                <a:latin typeface="+mn-lt"/>
                <a:ea typeface="+mn-ea"/>
                <a:cs typeface="+mn-cs"/>
                <a:hlinkClick r:id="rId3"/>
              </a:rPr>
              <a:t>Abstract</a:t>
            </a:r>
            <a:r>
              <a:rPr lang="en-US" dirty="0">
                <a:effectLst/>
              </a:rPr>
              <a:t>, </a:t>
            </a:r>
            <a:r>
              <a:rPr lang="en-US" sz="1200" kern="1200" dirty="0">
                <a:solidFill>
                  <a:schemeClr val="tx1"/>
                </a:solidFill>
                <a:effectLst/>
                <a:latin typeface="+mn-lt"/>
                <a:ea typeface="+mn-ea"/>
                <a:cs typeface="+mn-cs"/>
                <a:hlinkClick r:id="rId4"/>
              </a:rPr>
              <a:t>Medline</a:t>
            </a:r>
            <a:r>
              <a:rPr lang="en-US" dirty="0">
                <a:effectLst/>
              </a:rPr>
              <a:t>, </a:t>
            </a:r>
            <a:r>
              <a:rPr lang="en-US" sz="1200" kern="1200" dirty="0">
                <a:solidFill>
                  <a:schemeClr val="tx1"/>
                </a:solidFill>
                <a:effectLst/>
                <a:latin typeface="+mn-lt"/>
                <a:ea typeface="+mn-ea"/>
                <a:cs typeface="+mn-cs"/>
                <a:hlinkClick r:id="rId5"/>
              </a:rPr>
              <a:t>Google Scholar</a:t>
            </a:r>
            <a:endParaRPr lang="en-US" dirty="0">
              <a:effectLst/>
            </a:endParaRPr>
          </a:p>
          <a:p>
            <a:r>
              <a:rPr lang="en-US" dirty="0">
                <a:effectLst/>
              </a:rPr>
              <a:t>53.Doorduin J, </a:t>
            </a:r>
            <a:r>
              <a:rPr lang="en-US" dirty="0" err="1">
                <a:effectLst/>
              </a:rPr>
              <a:t>Nollet</a:t>
            </a:r>
            <a:r>
              <a:rPr lang="en-US" dirty="0">
                <a:effectLst/>
              </a:rPr>
              <a:t> JL, </a:t>
            </a:r>
            <a:r>
              <a:rPr lang="en-US" dirty="0" err="1">
                <a:effectLst/>
              </a:rPr>
              <a:t>Roesthuis</a:t>
            </a:r>
            <a:r>
              <a:rPr lang="en-US" dirty="0">
                <a:effectLst/>
              </a:rPr>
              <a:t> LH, van </a:t>
            </a:r>
            <a:r>
              <a:rPr lang="en-US" dirty="0" err="1">
                <a:effectLst/>
              </a:rPr>
              <a:t>Hees</a:t>
            </a:r>
            <a:r>
              <a:rPr lang="en-US" dirty="0">
                <a:effectLst/>
              </a:rPr>
              <a:t> HW, </a:t>
            </a:r>
            <a:r>
              <a:rPr lang="en-US" dirty="0" err="1">
                <a:effectLst/>
              </a:rPr>
              <a:t>Brochard</a:t>
            </a:r>
            <a:r>
              <a:rPr lang="en-US" dirty="0">
                <a:effectLst/>
              </a:rPr>
              <a:t> LJ, </a:t>
            </a:r>
            <a:r>
              <a:rPr lang="en-US" dirty="0" err="1">
                <a:effectLst/>
              </a:rPr>
              <a:t>Sinderby</a:t>
            </a:r>
            <a:r>
              <a:rPr lang="en-US" dirty="0">
                <a:effectLst/>
              </a:rPr>
              <a:t> CA, </a:t>
            </a:r>
            <a:r>
              <a:rPr lang="en-US" i="1" dirty="0">
                <a:effectLst/>
              </a:rPr>
              <a:t>et al</a:t>
            </a:r>
            <a:r>
              <a:rPr lang="en-US" dirty="0">
                <a:effectLst/>
              </a:rPr>
              <a:t>. Partial neuromuscular blockade during partial ventilatory support in sedated patients with high tidal volumes. </a:t>
            </a:r>
            <a:r>
              <a:rPr lang="en-US" i="1" dirty="0">
                <a:effectLst/>
              </a:rPr>
              <a:t>Am J Respir Crit Care Med</a:t>
            </a:r>
            <a:r>
              <a:rPr lang="en-US" dirty="0">
                <a:effectLst/>
              </a:rPr>
              <a:t> 2017;195:1033–1042.</a:t>
            </a:r>
            <a:r>
              <a:rPr lang="en-US" sz="1200" kern="1200" dirty="0">
                <a:solidFill>
                  <a:schemeClr val="tx1"/>
                </a:solidFill>
                <a:effectLst/>
                <a:latin typeface="+mn-lt"/>
                <a:ea typeface="+mn-ea"/>
                <a:cs typeface="+mn-cs"/>
                <a:hlinkClick r:id="rId6"/>
              </a:rPr>
              <a:t>Abstract</a:t>
            </a:r>
            <a:r>
              <a:rPr lang="en-US" dirty="0">
                <a:effectLst/>
              </a:rPr>
              <a:t>, </a:t>
            </a:r>
            <a:r>
              <a:rPr lang="en-US" sz="1200" kern="1200" dirty="0">
                <a:solidFill>
                  <a:schemeClr val="tx1"/>
                </a:solidFill>
                <a:effectLst/>
                <a:latin typeface="+mn-lt"/>
                <a:ea typeface="+mn-ea"/>
                <a:cs typeface="+mn-cs"/>
                <a:hlinkClick r:id="rId7"/>
              </a:rPr>
              <a:t>Medline</a:t>
            </a:r>
            <a:r>
              <a:rPr lang="en-US" dirty="0">
                <a:effectLst/>
              </a:rPr>
              <a:t>, </a:t>
            </a:r>
            <a:r>
              <a:rPr lang="en-US" sz="1200" kern="1200" dirty="0">
                <a:solidFill>
                  <a:schemeClr val="tx1"/>
                </a:solidFill>
                <a:effectLst/>
                <a:latin typeface="+mn-lt"/>
                <a:ea typeface="+mn-ea"/>
                <a:cs typeface="+mn-cs"/>
                <a:hlinkClick r:id="rId8"/>
              </a:rPr>
              <a:t>Google Scholar</a:t>
            </a:r>
            <a:endParaRPr lang="en-US" dirty="0">
              <a:effectLst/>
            </a:endParaRPr>
          </a:p>
          <a:p>
            <a:r>
              <a:rPr lang="en-US" dirty="0">
                <a:effectLst/>
              </a:rPr>
              <a:t>54.Holle RH, Schoene RB, </a:t>
            </a:r>
            <a:r>
              <a:rPr lang="en-US" dirty="0" err="1">
                <a:effectLst/>
              </a:rPr>
              <a:t>Pavlin</a:t>
            </a:r>
            <a:r>
              <a:rPr lang="en-US" dirty="0">
                <a:effectLst/>
              </a:rPr>
              <a:t> EJ. Effect of respiratory muscle weakness on P0.1 induced by partial </a:t>
            </a:r>
            <a:r>
              <a:rPr lang="en-US" dirty="0" err="1">
                <a:effectLst/>
              </a:rPr>
              <a:t>curarization</a:t>
            </a:r>
            <a:r>
              <a:rPr lang="en-US" dirty="0">
                <a:effectLst/>
              </a:rPr>
              <a:t>. </a:t>
            </a:r>
            <a:r>
              <a:rPr lang="en-US" i="1" dirty="0">
                <a:effectLst/>
              </a:rPr>
              <a:t>J Appl </a:t>
            </a:r>
            <a:r>
              <a:rPr lang="en-US" i="1" dirty="0" err="1">
                <a:effectLst/>
              </a:rPr>
              <a:t>Physiol</a:t>
            </a:r>
            <a:r>
              <a:rPr lang="en-US" dirty="0">
                <a:effectLst/>
              </a:rPr>
              <a:t> 1984;57:1150–1157.</a:t>
            </a:r>
            <a:r>
              <a:rPr lang="en-US" sz="1200" kern="1200" dirty="0">
                <a:solidFill>
                  <a:schemeClr val="tx1"/>
                </a:solidFill>
                <a:effectLst/>
                <a:latin typeface="+mn-lt"/>
                <a:ea typeface="+mn-ea"/>
                <a:cs typeface="+mn-cs"/>
                <a:hlinkClick r:id="rId9"/>
              </a:rPr>
              <a:t>Crossref</a:t>
            </a:r>
            <a:r>
              <a:rPr lang="en-US" dirty="0">
                <a:effectLst/>
              </a:rPr>
              <a:t>, </a:t>
            </a:r>
            <a:r>
              <a:rPr lang="en-US" sz="1200" kern="1200" dirty="0">
                <a:solidFill>
                  <a:schemeClr val="tx1"/>
                </a:solidFill>
                <a:effectLst/>
                <a:latin typeface="+mn-lt"/>
                <a:ea typeface="+mn-ea"/>
                <a:cs typeface="+mn-cs"/>
                <a:hlinkClick r:id="rId10"/>
              </a:rPr>
              <a:t>Medline</a:t>
            </a:r>
            <a:r>
              <a:rPr lang="en-US" dirty="0">
                <a:effectLst/>
              </a:rPr>
              <a:t>, </a:t>
            </a:r>
            <a:r>
              <a:rPr lang="en-US" sz="1200" kern="1200" dirty="0">
                <a:solidFill>
                  <a:schemeClr val="tx1"/>
                </a:solidFill>
                <a:effectLst/>
                <a:latin typeface="+mn-lt"/>
                <a:ea typeface="+mn-ea"/>
                <a:cs typeface="+mn-cs"/>
                <a:hlinkClick r:id="rId11"/>
              </a:rPr>
              <a:t>Google Scholar</a:t>
            </a:r>
            <a:endParaRPr lang="en-US" dirty="0">
              <a:effectLst/>
            </a:endParaRPr>
          </a:p>
          <a:p>
            <a:r>
              <a:rPr lang="en-US" dirty="0">
                <a:effectLst/>
              </a:rPr>
              <a:t>55.Borel CO, Teitelbaum JS, Hanley DF. Ventilatory drive and carbon dioxide response in ventilatory failure due to myasthenia gravis and Guillain-Barré syndrome. </a:t>
            </a:r>
            <a:r>
              <a:rPr lang="en-US" i="1" dirty="0">
                <a:effectLst/>
              </a:rPr>
              <a:t>Crit Care Med</a:t>
            </a:r>
            <a:r>
              <a:rPr lang="en-US" dirty="0">
                <a:effectLst/>
              </a:rPr>
              <a:t> 1993;21:1717–1726.</a:t>
            </a:r>
            <a:r>
              <a:rPr lang="en-US" sz="1200" kern="1200" dirty="0">
                <a:solidFill>
                  <a:schemeClr val="tx1"/>
                </a:solidFill>
                <a:effectLst/>
                <a:latin typeface="+mn-lt"/>
                <a:ea typeface="+mn-ea"/>
                <a:cs typeface="+mn-cs"/>
                <a:hlinkClick r:id="rId12"/>
              </a:rPr>
              <a:t>Crossref</a:t>
            </a:r>
            <a:r>
              <a:rPr lang="en-US" dirty="0">
                <a:effectLst/>
              </a:rPr>
              <a:t>, </a:t>
            </a:r>
            <a:r>
              <a:rPr lang="en-US" sz="1200" kern="1200" dirty="0">
                <a:solidFill>
                  <a:schemeClr val="tx1"/>
                </a:solidFill>
                <a:effectLst/>
                <a:latin typeface="+mn-lt"/>
                <a:ea typeface="+mn-ea"/>
                <a:cs typeface="+mn-cs"/>
                <a:hlinkClick r:id="rId13"/>
              </a:rPr>
              <a:t>Medline</a:t>
            </a:r>
            <a:r>
              <a:rPr lang="en-US" dirty="0">
                <a:effectLst/>
              </a:rPr>
              <a:t>, </a:t>
            </a:r>
            <a:r>
              <a:rPr lang="en-US" sz="1200" kern="1200" dirty="0">
                <a:solidFill>
                  <a:schemeClr val="tx1"/>
                </a:solidFill>
                <a:effectLst/>
                <a:latin typeface="+mn-lt"/>
                <a:ea typeface="+mn-ea"/>
                <a:cs typeface="+mn-cs"/>
                <a:hlinkClick r:id="rId14"/>
              </a:rPr>
              <a:t>Google Scholar</a:t>
            </a:r>
            <a:endParaRPr lang="en-US" dirty="0">
              <a:effectLst/>
            </a:endParaRPr>
          </a:p>
          <a:p>
            <a:r>
              <a:rPr lang="en-US" dirty="0">
                <a:effectLst/>
              </a:rPr>
              <a:t>56.Moosavi SH, </a:t>
            </a:r>
            <a:r>
              <a:rPr lang="en-US" dirty="0" err="1">
                <a:effectLst/>
              </a:rPr>
              <a:t>Topulos</a:t>
            </a:r>
            <a:r>
              <a:rPr lang="en-US" dirty="0">
                <a:effectLst/>
              </a:rPr>
              <a:t> GP, </a:t>
            </a:r>
            <a:r>
              <a:rPr lang="en-US" dirty="0" err="1">
                <a:effectLst/>
              </a:rPr>
              <a:t>Hafer</a:t>
            </a:r>
            <a:r>
              <a:rPr lang="en-US" dirty="0">
                <a:effectLst/>
              </a:rPr>
              <a:t> A, Lansing RW, Adams L, Brown R, </a:t>
            </a:r>
            <a:r>
              <a:rPr lang="en-US" i="1" dirty="0">
                <a:effectLst/>
              </a:rPr>
              <a:t>et al</a:t>
            </a:r>
            <a:r>
              <a:rPr lang="en-US" dirty="0">
                <a:effectLst/>
              </a:rPr>
              <a:t>. Acute partial paralysis alters perceptions of air hunger, work and effort at constant P</a:t>
            </a:r>
            <a:r>
              <a:rPr lang="en-US" baseline="-25000" dirty="0">
                <a:effectLst/>
              </a:rPr>
              <a:t>CO2</a:t>
            </a:r>
            <a:r>
              <a:rPr lang="en-US" dirty="0">
                <a:effectLst/>
              </a:rPr>
              <a:t> and </a:t>
            </a:r>
            <a:r>
              <a:rPr lang="en-US" sz="1200" b="0" i="0" u="none" strike="noStrike" kern="1200" dirty="0">
                <a:solidFill>
                  <a:schemeClr val="tx1"/>
                </a:solidFill>
                <a:effectLst/>
                <a:latin typeface="+mn-lt"/>
                <a:ea typeface="+mn-ea"/>
                <a:cs typeface="+mn-cs"/>
              </a:rPr>
              <a:t>V.</a:t>
            </a:r>
            <a:r>
              <a:rPr lang="en-US" b="0" i="0" u="none" strike="noStrike" dirty="0">
                <a:effectLst/>
              </a:rPr>
              <a:t>V.</a:t>
            </a:r>
            <a:r>
              <a:rPr lang="en-US" baseline="-25000" dirty="0">
                <a:effectLst/>
              </a:rPr>
              <a:t>E</a:t>
            </a:r>
            <a:r>
              <a:rPr lang="en-US" dirty="0">
                <a:effectLst/>
              </a:rPr>
              <a:t>. </a:t>
            </a:r>
            <a:r>
              <a:rPr lang="en-US" i="1" dirty="0">
                <a:effectLst/>
              </a:rPr>
              <a:t>Respir </a:t>
            </a:r>
            <a:r>
              <a:rPr lang="en-US" i="1" dirty="0" err="1">
                <a:effectLst/>
              </a:rPr>
              <a:t>Physiol</a:t>
            </a:r>
            <a:r>
              <a:rPr lang="en-US" dirty="0">
                <a:effectLst/>
              </a:rPr>
              <a:t> 2000;122:45–60.</a:t>
            </a:r>
            <a:r>
              <a:rPr lang="en-US" sz="1200" kern="1200" dirty="0">
                <a:solidFill>
                  <a:schemeClr val="tx1"/>
                </a:solidFill>
                <a:effectLst/>
                <a:latin typeface="+mn-lt"/>
                <a:ea typeface="+mn-ea"/>
                <a:cs typeface="+mn-cs"/>
                <a:hlinkClick r:id="rId15"/>
              </a:rPr>
              <a:t>Crossref</a:t>
            </a:r>
            <a:r>
              <a:rPr lang="en-US" dirty="0">
                <a:effectLst/>
              </a:rPr>
              <a:t>, </a:t>
            </a:r>
            <a:r>
              <a:rPr lang="en-US" sz="1200" kern="1200" dirty="0">
                <a:solidFill>
                  <a:schemeClr val="tx1"/>
                </a:solidFill>
                <a:effectLst/>
                <a:latin typeface="+mn-lt"/>
                <a:ea typeface="+mn-ea"/>
                <a:cs typeface="+mn-cs"/>
                <a:hlinkClick r:id="rId16"/>
              </a:rPr>
              <a:t>Medline</a:t>
            </a:r>
            <a:r>
              <a:rPr lang="en-US" dirty="0">
                <a:effectLst/>
              </a:rPr>
              <a:t>, </a:t>
            </a:r>
            <a:r>
              <a:rPr lang="en-US" sz="1200" kern="1200" dirty="0">
                <a:solidFill>
                  <a:schemeClr val="tx1"/>
                </a:solidFill>
                <a:effectLst/>
                <a:latin typeface="+mn-lt"/>
                <a:ea typeface="+mn-ea"/>
                <a:cs typeface="+mn-cs"/>
                <a:hlinkClick r:id="rId17"/>
              </a:rPr>
              <a:t>Google Scholar</a:t>
            </a:r>
            <a:endParaRPr lang="en-US" dirty="0">
              <a:effectLst/>
            </a:endParaRPr>
          </a:p>
          <a:p>
            <a:r>
              <a:rPr lang="en-US" dirty="0">
                <a:effectLst/>
              </a:rPr>
              <a:t>57.Mendonca CT, Schaeffer MR, Riley P, Jensen D. Physiological mechanisms of dyspnea during exercise with external thoracic restriction: role of increased neural respiratory drive. </a:t>
            </a:r>
            <a:r>
              <a:rPr lang="en-US" i="1" dirty="0">
                <a:effectLst/>
              </a:rPr>
              <a:t>J Appl </a:t>
            </a:r>
            <a:r>
              <a:rPr lang="en-US" i="1" dirty="0" err="1">
                <a:effectLst/>
              </a:rPr>
              <a:t>Physiol</a:t>
            </a:r>
            <a:r>
              <a:rPr lang="en-US" i="1" dirty="0">
                <a:effectLst/>
              </a:rPr>
              <a:t> (1985)</a:t>
            </a:r>
            <a:r>
              <a:rPr lang="en-US" dirty="0">
                <a:effectLst/>
              </a:rPr>
              <a:t> 2014;116:570–581.</a:t>
            </a:r>
            <a:r>
              <a:rPr lang="en-US" sz="1200" kern="1200" dirty="0">
                <a:solidFill>
                  <a:schemeClr val="tx1"/>
                </a:solidFill>
                <a:effectLst/>
                <a:latin typeface="+mn-lt"/>
                <a:ea typeface="+mn-ea"/>
                <a:cs typeface="+mn-cs"/>
                <a:hlinkClick r:id="rId18"/>
              </a:rPr>
              <a:t>Crossref</a:t>
            </a:r>
            <a:r>
              <a:rPr lang="en-US" dirty="0">
                <a:effectLst/>
              </a:rPr>
              <a:t>, </a:t>
            </a:r>
            <a:r>
              <a:rPr lang="en-US" sz="1200" kern="1200" dirty="0">
                <a:solidFill>
                  <a:schemeClr val="tx1"/>
                </a:solidFill>
                <a:effectLst/>
                <a:latin typeface="+mn-lt"/>
                <a:ea typeface="+mn-ea"/>
                <a:cs typeface="+mn-cs"/>
                <a:hlinkClick r:id="rId19"/>
              </a:rPr>
              <a:t>Medline</a:t>
            </a:r>
            <a:r>
              <a:rPr lang="en-US" dirty="0">
                <a:effectLst/>
              </a:rPr>
              <a:t>, </a:t>
            </a:r>
            <a:r>
              <a:rPr lang="en-US" sz="1200" kern="1200" dirty="0">
                <a:solidFill>
                  <a:schemeClr val="tx1"/>
                </a:solidFill>
                <a:effectLst/>
                <a:latin typeface="+mn-lt"/>
                <a:ea typeface="+mn-ea"/>
                <a:cs typeface="+mn-cs"/>
                <a:hlinkClick r:id="rId20"/>
              </a:rPr>
              <a:t>Google Scholar</a:t>
            </a:r>
            <a:endParaRPr lang="en-US" dirty="0">
              <a:effectLst/>
            </a:endParaRPr>
          </a:p>
          <a:p>
            <a:endParaRPr lang="en-US" dirty="0"/>
          </a:p>
        </p:txBody>
      </p:sp>
      <p:sp>
        <p:nvSpPr>
          <p:cNvPr id="4" name="Slide Number Placeholder 3"/>
          <p:cNvSpPr>
            <a:spLocks noGrp="1"/>
          </p:cNvSpPr>
          <p:nvPr>
            <p:ph type="sldNum" sz="quarter" idx="5"/>
          </p:nvPr>
        </p:nvSpPr>
        <p:spPr/>
        <p:txBody>
          <a:bodyPr/>
          <a:lstStyle/>
          <a:p>
            <a:fld id="{6741A61A-74B6-D548-8F66-DDC3192B23D6}" type="slidenum">
              <a:rPr lang="en-US" smtClean="0"/>
              <a:t>27</a:t>
            </a:fld>
            <a:endParaRPr lang="en-US"/>
          </a:p>
        </p:txBody>
      </p:sp>
    </p:spTree>
    <p:extLst>
      <p:ext uri="{BB962C8B-B14F-4D97-AF65-F5344CB8AC3E}">
        <p14:creationId xmlns:p14="http://schemas.microsoft.com/office/powerpoint/2010/main" val="379132580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741A61A-74B6-D548-8F66-DDC3192B23D6}" type="slidenum">
              <a:rPr lang="en-US" smtClean="0"/>
              <a:t>28</a:t>
            </a:fld>
            <a:endParaRPr lang="en-US"/>
          </a:p>
        </p:txBody>
      </p:sp>
    </p:spTree>
    <p:extLst>
      <p:ext uri="{BB962C8B-B14F-4D97-AF65-F5344CB8AC3E}">
        <p14:creationId xmlns:p14="http://schemas.microsoft.com/office/powerpoint/2010/main" val="361843711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313 - </a:t>
            </a:r>
            <a:r>
              <a:rPr lang="en-US" sz="1200" kern="1200" dirty="0">
                <a:solidFill>
                  <a:schemeClr val="tx1"/>
                </a:solidFill>
                <a:effectLst/>
                <a:latin typeface="+mn-lt"/>
                <a:ea typeface="+mn-ea"/>
                <a:cs typeface="+mn-cs"/>
              </a:rPr>
              <a:t>Younes M, Georgopoulos D. Control of breathing relevant to mechanical ventilation. In: Marini JJ, Slutsky AS, editors. Physiological Basis of Ventilator Support. New York: Marcel Dekker, Inc., 1998, pp. 1-73.</a:t>
            </a:r>
          </a:p>
          <a:p>
            <a:endParaRPr lang="en-US" dirty="0"/>
          </a:p>
          <a:p>
            <a:endParaRPr lang="en-US" dirty="0"/>
          </a:p>
          <a:p>
            <a:r>
              <a:rPr lang="en-US" dirty="0"/>
              <a:t>For what its worth: changes in </a:t>
            </a:r>
            <a:r>
              <a:rPr lang="en-US" dirty="0" err="1"/>
              <a:t>Ve</a:t>
            </a:r>
            <a:r>
              <a:rPr lang="en-US" dirty="0"/>
              <a:t> are mainly changed by Vt, not RR</a:t>
            </a:r>
          </a:p>
          <a:p>
            <a:r>
              <a:rPr lang="en-US" dirty="0"/>
              <a:t>However, if mechanical constraints limited ability to change Vt, RR will pick up the slack.</a:t>
            </a:r>
          </a:p>
          <a:p>
            <a:r>
              <a:rPr lang="en-US" dirty="0"/>
              <a:t> In healthy individuals, the respiratory drive changes minimally with mild hypoxemia (Pa</a:t>
            </a:r>
            <a:r>
              <a:rPr lang="en-US" baseline="-25000" dirty="0">
                <a:effectLst/>
              </a:rPr>
              <a:t>O2</a:t>
            </a:r>
            <a:r>
              <a:rPr lang="en-US" dirty="0"/>
              <a:t>, 60–70 mm Hg), but at lower Pa</a:t>
            </a:r>
            <a:r>
              <a:rPr lang="en-US" baseline="-25000" dirty="0">
                <a:effectLst/>
              </a:rPr>
              <a:t>O2</a:t>
            </a:r>
            <a:r>
              <a:rPr lang="en-US" dirty="0"/>
              <a:t>, it increases progressively with hypoxemia (</a:t>
            </a:r>
            <a:r>
              <a:rPr lang="en-US" dirty="0">
                <a:hlinkClick r:id="rId3"/>
              </a:rPr>
              <a:t>48</a:t>
            </a:r>
            <a:r>
              <a:rPr lang="en-US" dirty="0"/>
              <a:t>, </a:t>
            </a:r>
            <a:r>
              <a:rPr lang="en-US" dirty="0">
                <a:hlinkClick r:id="rId3"/>
              </a:rPr>
              <a:t>50</a:t>
            </a:r>
            <a:r>
              <a:rPr lang="en-US" dirty="0"/>
              <a:t>). Although Pa</a:t>
            </a:r>
            <a:r>
              <a:rPr lang="en-US" baseline="-25000" dirty="0">
                <a:effectLst/>
              </a:rPr>
              <a:t>O2</a:t>
            </a:r>
            <a:r>
              <a:rPr lang="en-US" dirty="0"/>
              <a:t> is a relatively weaker modulator of respiratory drive than Pa</a:t>
            </a:r>
            <a:r>
              <a:rPr lang="en-US" baseline="-25000" dirty="0">
                <a:effectLst/>
              </a:rPr>
              <a:t>CO2</a:t>
            </a:r>
            <a:r>
              <a:rPr lang="en-US" dirty="0"/>
              <a:t>, Pa</a:t>
            </a:r>
            <a:r>
              <a:rPr lang="en-US" baseline="-25000" dirty="0">
                <a:effectLst/>
              </a:rPr>
              <a:t>O2</a:t>
            </a:r>
            <a:r>
              <a:rPr lang="en-US" dirty="0"/>
              <a:t> may significantly affect the respiratory drive through changes of the ventilatory response to Pa</a:t>
            </a:r>
            <a:r>
              <a:rPr lang="en-US" baseline="-25000" dirty="0">
                <a:effectLst/>
              </a:rPr>
              <a:t>CO2</a:t>
            </a:r>
            <a:r>
              <a:rPr lang="en-US" dirty="0"/>
              <a:t> (</a:t>
            </a:r>
            <a:r>
              <a:rPr lang="en-US" dirty="0">
                <a:hlinkClick r:id="rId3"/>
              </a:rPr>
              <a:t>37</a:t>
            </a:r>
            <a:r>
              <a:rPr lang="en-US" dirty="0"/>
              <a:t>, </a:t>
            </a:r>
            <a:r>
              <a:rPr lang="en-US" dirty="0">
                <a:hlinkClick r:id="rId3"/>
              </a:rPr>
              <a:t>50</a:t>
            </a:r>
            <a:r>
              <a:rPr lang="en-US" dirty="0"/>
              <a:t>, </a:t>
            </a:r>
            <a:r>
              <a:rPr lang="en-US" dirty="0">
                <a:hlinkClick r:id="rId3"/>
              </a:rPr>
              <a:t>51</a:t>
            </a:r>
            <a:r>
              <a:rPr lang="en-US" dirty="0"/>
              <a:t>).</a:t>
            </a:r>
          </a:p>
          <a:p>
            <a:endParaRPr lang="en-US" dirty="0"/>
          </a:p>
        </p:txBody>
      </p:sp>
      <p:sp>
        <p:nvSpPr>
          <p:cNvPr id="4" name="Slide Number Placeholder 3"/>
          <p:cNvSpPr>
            <a:spLocks noGrp="1"/>
          </p:cNvSpPr>
          <p:nvPr>
            <p:ph type="sldNum" sz="quarter" idx="5"/>
          </p:nvPr>
        </p:nvSpPr>
        <p:spPr/>
        <p:txBody>
          <a:bodyPr/>
          <a:lstStyle/>
          <a:p>
            <a:fld id="{6741A61A-74B6-D548-8F66-DDC3192B23D6}" type="slidenum">
              <a:rPr lang="en-US" smtClean="0"/>
              <a:t>29</a:t>
            </a:fld>
            <a:endParaRPr lang="en-US"/>
          </a:p>
        </p:txBody>
      </p:sp>
    </p:spTree>
    <p:extLst>
      <p:ext uri="{BB962C8B-B14F-4D97-AF65-F5344CB8AC3E}">
        <p14:creationId xmlns:p14="http://schemas.microsoft.com/office/powerpoint/2010/main" val="34922289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==&gt; possible mechanism for why things like RAAS blockade or hyperaldosteronism may be linked to OSA?</a:t>
            </a:r>
          </a:p>
          <a:p>
            <a:endParaRPr lang="en-US" dirty="0"/>
          </a:p>
        </p:txBody>
      </p:sp>
      <p:sp>
        <p:nvSpPr>
          <p:cNvPr id="4" name="Slide Number Placeholder 3"/>
          <p:cNvSpPr>
            <a:spLocks noGrp="1"/>
          </p:cNvSpPr>
          <p:nvPr>
            <p:ph type="sldNum" sz="quarter" idx="5"/>
          </p:nvPr>
        </p:nvSpPr>
        <p:spPr/>
        <p:txBody>
          <a:bodyPr/>
          <a:lstStyle/>
          <a:p>
            <a:fld id="{6741A61A-74B6-D548-8F66-DDC3192B23D6}" type="slidenum">
              <a:rPr lang="en-US" smtClean="0"/>
              <a:t>30</a:t>
            </a:fld>
            <a:endParaRPr lang="en-US"/>
          </a:p>
        </p:txBody>
      </p:sp>
    </p:spTree>
    <p:extLst>
      <p:ext uri="{BB962C8B-B14F-4D97-AF65-F5344CB8AC3E}">
        <p14:creationId xmlns:p14="http://schemas.microsoft.com/office/powerpoint/2010/main" val="426018745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Comroe’s</a:t>
            </a:r>
            <a:r>
              <a:rPr lang="en-US" dirty="0"/>
              <a:t> Law: lung is designed to eliminate CO2 in a CO2-Free medium. When CO2 is added to the inspired air – PaCO2 must rise.</a:t>
            </a:r>
          </a:p>
          <a:p>
            <a:endParaRPr lang="en-US" dirty="0"/>
          </a:p>
          <a:p>
            <a:r>
              <a:rPr lang="en-US" dirty="0"/>
              <a:t>https://</a:t>
            </a:r>
            <a:r>
              <a:rPr lang="en-US" dirty="0" err="1"/>
              <a:t>www.ncbi.nlm.nih.gov</a:t>
            </a:r>
            <a:r>
              <a:rPr lang="en-US" dirty="0"/>
              <a:t>/</a:t>
            </a:r>
            <a:r>
              <a:rPr lang="en-US" dirty="0" err="1"/>
              <a:t>pmc</a:t>
            </a:r>
            <a:r>
              <a:rPr lang="en-US" dirty="0"/>
              <a:t>/articles/PMC3889173/</a:t>
            </a:r>
          </a:p>
          <a:p>
            <a:r>
              <a:rPr lang="en-US" sz="1200" b="0" i="0" kern="1200" dirty="0">
                <a:solidFill>
                  <a:schemeClr val="tx1"/>
                </a:solidFill>
                <a:effectLst/>
                <a:latin typeface="+mn-lt"/>
                <a:ea typeface="+mn-ea"/>
                <a:cs typeface="+mn-cs"/>
              </a:rPr>
              <a:t>The apparent breakdown of such homeostatic regulation in the classic hypercapnic ventilatory response during CO</a:t>
            </a:r>
            <a:r>
              <a:rPr lang="en-US" sz="1200" b="0" i="0" kern="1200" baseline="-25000" dirty="0">
                <a:solidFill>
                  <a:schemeClr val="tx1"/>
                </a:solidFill>
                <a:effectLst/>
                <a:latin typeface="+mn-lt"/>
                <a:ea typeface="+mn-ea"/>
                <a:cs typeface="+mn-cs"/>
              </a:rPr>
              <a:t>2</a:t>
            </a:r>
            <a:r>
              <a:rPr lang="en-US" sz="1200" b="0" i="0" kern="1200" dirty="0">
                <a:solidFill>
                  <a:schemeClr val="tx1"/>
                </a:solidFill>
                <a:effectLst/>
                <a:latin typeface="+mn-lt"/>
                <a:ea typeface="+mn-ea"/>
                <a:cs typeface="+mn-cs"/>
              </a:rPr>
              <a:t> breathing (</a:t>
            </a:r>
            <a:r>
              <a:rPr lang="en-US" sz="1200" b="0" i="0" kern="1200" dirty="0">
                <a:solidFill>
                  <a:schemeClr val="tx1"/>
                </a:solidFill>
                <a:effectLst/>
                <a:latin typeface="+mn-lt"/>
                <a:ea typeface="+mn-ea"/>
                <a:cs typeface="+mn-cs"/>
                <a:hlinkClick r:id="rId3"/>
              </a:rPr>
              <a:t>Duffin, 2005</a:t>
            </a:r>
            <a:r>
              <a:rPr lang="en-US" sz="1200" b="0" i="0" kern="120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hlinkClick r:id="rId4"/>
              </a:rPr>
              <a:t>Poon (2011)</a:t>
            </a:r>
            <a:r>
              <a:rPr lang="en-US" sz="1200" b="0" i="0" kern="1200" dirty="0">
                <a:solidFill>
                  <a:schemeClr val="tx1"/>
                </a:solidFill>
                <a:effectLst/>
                <a:latin typeface="+mn-lt"/>
                <a:ea typeface="+mn-ea"/>
                <a:cs typeface="+mn-cs"/>
              </a:rPr>
              <a:t> suggests that the latter condition may reflect a shift of equilibrium in an underlying ‘homeostatic competition’ between the respiratory controller’s conflicting goals to minimize both the chemical and mechanical costs (or “discomforts”) of breathing (among other homeostatic and non-homeostatic goals that compete for use/disuse of the respiratory apparatus)</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However, for inhaled CO</a:t>
            </a:r>
            <a:r>
              <a:rPr lang="en-US" sz="1200" b="0" i="0" kern="1200" baseline="-25000" dirty="0">
                <a:solidFill>
                  <a:schemeClr val="tx1"/>
                </a:solidFill>
                <a:effectLst/>
                <a:latin typeface="+mn-lt"/>
                <a:ea typeface="+mn-ea"/>
                <a:cs typeface="+mn-cs"/>
              </a:rPr>
              <a:t>2</a:t>
            </a:r>
            <a:r>
              <a:rPr lang="en-US" sz="1200" b="0" i="0" kern="1200" dirty="0">
                <a:solidFill>
                  <a:schemeClr val="tx1"/>
                </a:solidFill>
                <a:effectLst/>
                <a:latin typeface="+mn-lt"/>
                <a:ea typeface="+mn-ea"/>
                <a:cs typeface="+mn-cs"/>
              </a:rPr>
              <a:t> levels &gt; ~3% the CO</a:t>
            </a:r>
            <a:r>
              <a:rPr lang="en-US" sz="1200" b="0" i="0" kern="1200" baseline="-25000" dirty="0">
                <a:solidFill>
                  <a:schemeClr val="tx1"/>
                </a:solidFill>
                <a:effectLst/>
                <a:latin typeface="+mn-lt"/>
                <a:ea typeface="+mn-ea"/>
                <a:cs typeface="+mn-cs"/>
              </a:rPr>
              <a:t>2</a:t>
            </a:r>
            <a:r>
              <a:rPr lang="en-US" sz="1200" b="0" i="0" kern="1200" dirty="0">
                <a:solidFill>
                  <a:schemeClr val="tx1"/>
                </a:solidFill>
                <a:effectLst/>
                <a:latin typeface="+mn-lt"/>
                <a:ea typeface="+mn-ea"/>
                <a:cs typeface="+mn-cs"/>
              </a:rPr>
              <a:t>-clogging effect becomes increasingly challenging and the controller must now balance the benefit of maintaining </a:t>
            </a:r>
            <a:r>
              <a:rPr lang="en-US" sz="1200" b="0" i="1" kern="1200" dirty="0">
                <a:solidFill>
                  <a:schemeClr val="tx1"/>
                </a:solidFill>
                <a:effectLst/>
                <a:latin typeface="+mn-lt"/>
                <a:ea typeface="+mn-ea"/>
                <a:cs typeface="+mn-cs"/>
              </a:rPr>
              <a:t>Pa</a:t>
            </a:r>
            <a:r>
              <a:rPr lang="en-US" sz="1200" b="0" i="0" kern="1200" baseline="-25000" dirty="0">
                <a:solidFill>
                  <a:schemeClr val="tx1"/>
                </a:solidFill>
                <a:effectLst/>
                <a:latin typeface="+mn-lt"/>
                <a:ea typeface="+mn-ea"/>
                <a:cs typeface="+mn-cs"/>
              </a:rPr>
              <a:t>CO2</a:t>
            </a:r>
            <a:r>
              <a:rPr lang="en-US" sz="1200" b="0" i="0" kern="1200" dirty="0">
                <a:solidFill>
                  <a:schemeClr val="tx1"/>
                </a:solidFill>
                <a:effectLst/>
                <a:latin typeface="+mn-lt"/>
                <a:ea typeface="+mn-ea"/>
                <a:cs typeface="+mn-cs"/>
              </a:rPr>
              <a:t> homeostasis against the mounting respiratory effort required to cope with the elevated </a:t>
            </a:r>
            <a:r>
              <a:rPr lang="en-US" sz="1200" b="0" i="0" u="none" strike="noStrike" kern="1200" dirty="0">
                <a:solidFill>
                  <a:schemeClr val="tx1"/>
                </a:solidFill>
                <a:effectLst/>
                <a:latin typeface="+mn-lt"/>
                <a:ea typeface="+mn-ea"/>
                <a:cs typeface="+mn-cs"/>
              </a:rPr>
              <a:t>V˙iCO2</a:t>
            </a:r>
            <a:r>
              <a:rPr lang="en-US" sz="1200" b="0" i="0" kern="1200" dirty="0">
                <a:solidFill>
                  <a:schemeClr val="tx1"/>
                </a:solidFill>
                <a:effectLst/>
                <a:latin typeface="+mn-lt"/>
                <a:ea typeface="+mn-ea"/>
                <a:cs typeface="+mn-cs"/>
              </a:rPr>
              <a:t> level</a:t>
            </a:r>
            <a:endParaRPr lang="en-US" dirty="0"/>
          </a:p>
        </p:txBody>
      </p:sp>
      <p:sp>
        <p:nvSpPr>
          <p:cNvPr id="4" name="Slide Number Placeholder 3"/>
          <p:cNvSpPr>
            <a:spLocks noGrp="1"/>
          </p:cNvSpPr>
          <p:nvPr>
            <p:ph type="sldNum" sz="quarter" idx="5"/>
          </p:nvPr>
        </p:nvSpPr>
        <p:spPr/>
        <p:txBody>
          <a:bodyPr/>
          <a:lstStyle/>
          <a:p>
            <a:fld id="{6741A61A-74B6-D548-8F66-DDC3192B23D6}" type="slidenum">
              <a:rPr lang="en-US" smtClean="0"/>
              <a:t>31</a:t>
            </a:fld>
            <a:endParaRPr lang="en-US"/>
          </a:p>
        </p:txBody>
      </p:sp>
    </p:spTree>
    <p:extLst>
      <p:ext uri="{BB962C8B-B14F-4D97-AF65-F5344CB8AC3E}">
        <p14:creationId xmlns:p14="http://schemas.microsoft.com/office/powerpoint/2010/main" val="104687057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1" kern="1200" dirty="0">
                <a:solidFill>
                  <a:schemeClr val="tx1"/>
                </a:solidFill>
                <a:effectLst/>
                <a:latin typeface="+mn-lt"/>
                <a:ea typeface="+mn-ea"/>
                <a:cs typeface="+mn-cs"/>
              </a:rPr>
              <a:t>A – low</a:t>
            </a:r>
          </a:p>
          <a:p>
            <a:endParaRPr lang="en-US" sz="1200" b="0" i="1"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inspired pulses of hypoxic–hypercapnic gas (14% O</a:t>
            </a:r>
            <a:r>
              <a:rPr lang="en-US" sz="1200" b="0" i="0" kern="1200" baseline="-25000" dirty="0">
                <a:solidFill>
                  <a:schemeClr val="tx1"/>
                </a:solidFill>
                <a:effectLst/>
                <a:latin typeface="+mn-lt"/>
                <a:ea typeface="+mn-ea"/>
                <a:cs typeface="+mn-cs"/>
              </a:rPr>
              <a:t>2</a:t>
            </a:r>
            <a:r>
              <a:rPr lang="en-US" sz="1200" b="0" i="0" kern="1200" dirty="0">
                <a:solidFill>
                  <a:schemeClr val="tx1"/>
                </a:solidFill>
                <a:effectLst/>
                <a:latin typeface="+mn-lt"/>
                <a:ea typeface="+mn-ea"/>
                <a:cs typeface="+mn-cs"/>
              </a:rPr>
              <a:t>–6% CO</a:t>
            </a:r>
            <a:r>
              <a:rPr lang="en-US" sz="1200" b="0" i="0" kern="1200" baseline="-25000" dirty="0">
                <a:solidFill>
                  <a:schemeClr val="tx1"/>
                </a:solidFill>
                <a:effectLst/>
                <a:latin typeface="+mn-lt"/>
                <a:ea typeface="+mn-ea"/>
                <a:cs typeface="+mn-cs"/>
              </a:rPr>
              <a:t>2</a:t>
            </a:r>
            <a:r>
              <a:rPr lang="en-US" sz="1200" b="0" i="0" kern="1200" dirty="0">
                <a:solidFill>
                  <a:schemeClr val="tx1"/>
                </a:solidFill>
                <a:effectLst/>
                <a:latin typeface="+mn-lt"/>
                <a:ea typeface="+mn-ea"/>
                <a:cs typeface="+mn-cs"/>
              </a:rPr>
              <a:t>) cause an increase in end-tidal  () that then elicits a chemoreflex ventilatory response. In this example, the ventilatory response is small. Traces shown are the ensemble average of multiple pulses administered during sleep (black line represents mean, </a:t>
            </a:r>
            <a:r>
              <a:rPr lang="en-US" sz="1200" b="0" i="0" kern="1200" dirty="0" err="1">
                <a:solidFill>
                  <a:schemeClr val="tx1"/>
                </a:solidFill>
                <a:effectLst/>
                <a:latin typeface="+mn-lt"/>
                <a:ea typeface="+mn-ea"/>
                <a:cs typeface="+mn-cs"/>
              </a:rPr>
              <a:t>coloured</a:t>
            </a:r>
            <a:r>
              <a:rPr lang="en-US" sz="1200" b="0" i="0" kern="1200" dirty="0">
                <a:solidFill>
                  <a:schemeClr val="tx1"/>
                </a:solidFill>
                <a:effectLst/>
                <a:latin typeface="+mn-lt"/>
                <a:ea typeface="+mn-ea"/>
                <a:cs typeface="+mn-cs"/>
              </a:rPr>
              <a:t> shading represents 95% confidence interval). Dashed red line illustrates the calculated ventilatory disturbance (i.e. the calculated drop in ventilation that would cause the observed rise in , see Sands </a:t>
            </a:r>
            <a:r>
              <a:rPr lang="en-US" sz="1200" b="0" i="1" kern="1200" dirty="0">
                <a:solidFill>
                  <a:schemeClr val="tx1"/>
                </a:solidFill>
                <a:effectLst/>
                <a:latin typeface="+mn-lt"/>
                <a:ea typeface="+mn-ea"/>
                <a:cs typeface="+mn-cs"/>
              </a:rPr>
              <a:t>et al</a:t>
            </a:r>
            <a:r>
              <a:rPr lang="en-US" sz="1200" b="0" i="0" kern="120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hlinkClick r:id="rId3"/>
              </a:rPr>
              <a:t>2017b</a:t>
            </a:r>
            <a:r>
              <a:rPr lang="en-US" sz="1200" b="0" i="0" kern="1200" dirty="0">
                <a:solidFill>
                  <a:schemeClr val="tx1"/>
                </a:solidFill>
                <a:effectLst/>
                <a:latin typeface="+mn-lt"/>
                <a:ea typeface="+mn-ea"/>
                <a:cs typeface="+mn-cs"/>
              </a:rPr>
              <a:t>); by design, the pulse is approximately equivalent to </a:t>
            </a:r>
            <a:r>
              <a:rPr lang="en-US" sz="1200" b="0" i="0" kern="1200" dirty="0" err="1">
                <a:solidFill>
                  <a:schemeClr val="tx1"/>
                </a:solidFill>
                <a:effectLst/>
                <a:latin typeface="+mn-lt"/>
                <a:ea typeface="+mn-ea"/>
                <a:cs typeface="+mn-cs"/>
              </a:rPr>
              <a:t>apnoea</a:t>
            </a:r>
            <a:r>
              <a:rPr lang="en-US" sz="1200" b="0" i="0" kern="1200" dirty="0">
                <a:solidFill>
                  <a:schemeClr val="tx1"/>
                </a:solidFill>
                <a:effectLst/>
                <a:latin typeface="+mn-lt"/>
                <a:ea typeface="+mn-ea"/>
                <a:cs typeface="+mn-cs"/>
              </a:rPr>
              <a:t> (ventilation = 0). Loop gain is taken as the ventilatory response to this disturbance (Fourier analysis, Sands </a:t>
            </a:r>
            <a:r>
              <a:rPr lang="en-US" sz="1200" b="0" i="1" kern="1200" dirty="0">
                <a:solidFill>
                  <a:schemeClr val="tx1"/>
                </a:solidFill>
                <a:effectLst/>
                <a:latin typeface="+mn-lt"/>
                <a:ea typeface="+mn-ea"/>
                <a:cs typeface="+mn-cs"/>
              </a:rPr>
              <a:t>et al</a:t>
            </a:r>
            <a:r>
              <a:rPr lang="en-US" sz="1200" b="0" i="0" kern="120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hlinkClick r:id="rId3"/>
              </a:rPr>
              <a:t>2017b</a:t>
            </a:r>
            <a:r>
              <a:rPr lang="en-US" sz="1200" b="0" i="0" kern="1200" dirty="0">
                <a:solidFill>
                  <a:schemeClr val="tx1"/>
                </a:solidFill>
                <a:effectLst/>
                <a:latin typeface="+mn-lt"/>
                <a:ea typeface="+mn-ea"/>
                <a:cs typeface="+mn-cs"/>
              </a:rPr>
              <a:t>). </a:t>
            </a:r>
            <a:r>
              <a:rPr lang="en-US" sz="1200" b="0" i="1" kern="1200" dirty="0">
                <a:solidFill>
                  <a:schemeClr val="tx1"/>
                </a:solidFill>
                <a:effectLst/>
                <a:latin typeface="+mn-lt"/>
                <a:ea typeface="+mn-ea"/>
                <a:cs typeface="+mn-cs"/>
              </a:rPr>
              <a:t>B</a:t>
            </a:r>
            <a:r>
              <a:rPr lang="en-US" sz="1200" b="0" i="0" kern="1200" dirty="0">
                <a:solidFill>
                  <a:schemeClr val="tx1"/>
                </a:solidFill>
                <a:effectLst/>
                <a:latin typeface="+mn-lt"/>
                <a:ea typeface="+mn-ea"/>
                <a:cs typeface="+mn-cs"/>
              </a:rPr>
              <a:t>, maximal breath-hold duration was long (60 ± 11 s, mean ± SD) in this participant (see </a:t>
            </a:r>
            <a:r>
              <a:rPr lang="en-US" sz="1200" b="0" i="1" kern="1200" dirty="0">
                <a:solidFill>
                  <a:schemeClr val="tx1"/>
                </a:solidFill>
                <a:effectLst/>
                <a:latin typeface="+mn-lt"/>
                <a:ea typeface="+mn-ea"/>
                <a:cs typeface="+mn-cs"/>
              </a:rPr>
              <a:t>A</a:t>
            </a:r>
            <a:r>
              <a:rPr lang="en-US" sz="1200" b="0" i="0" kern="1200" dirty="0">
                <a:solidFill>
                  <a:schemeClr val="tx1"/>
                </a:solidFill>
                <a:effectLst/>
                <a:latin typeface="+mn-lt"/>
                <a:ea typeface="+mn-ea"/>
                <a:cs typeface="+mn-cs"/>
              </a:rPr>
              <a:t>). </a:t>
            </a:r>
            <a:r>
              <a:rPr lang="en-US" sz="1200" b="0" i="1" kern="1200" dirty="0">
                <a:solidFill>
                  <a:schemeClr val="tx1"/>
                </a:solidFill>
                <a:effectLst/>
                <a:latin typeface="+mn-lt"/>
                <a:ea typeface="+mn-ea"/>
                <a:cs typeface="+mn-cs"/>
              </a:rPr>
              <a:t>C</a:t>
            </a:r>
            <a:r>
              <a:rPr lang="en-US" sz="1200" b="0" i="0" kern="1200" dirty="0">
                <a:solidFill>
                  <a:schemeClr val="tx1"/>
                </a:solidFill>
                <a:effectLst/>
                <a:latin typeface="+mn-lt"/>
                <a:ea typeface="+mn-ea"/>
                <a:cs typeface="+mn-cs"/>
              </a:rPr>
              <a:t>, ventilation during spontaneous 20 s breath-holds. Ventilation falls to zero and, at breath-hold termination (time = 0), there is a period of ventilatory recovery. Note the first recovery breath is much larger than subsequent breaths (15 L/min; 230% of </a:t>
            </a:r>
            <a:r>
              <a:rPr lang="en-US" sz="1200" b="0" i="0" kern="1200" dirty="0" err="1">
                <a:solidFill>
                  <a:schemeClr val="tx1"/>
                </a:solidFill>
                <a:effectLst/>
                <a:latin typeface="+mn-lt"/>
                <a:ea typeface="+mn-ea"/>
                <a:cs typeface="+mn-cs"/>
              </a:rPr>
              <a:t>eupnoea</a:t>
            </a:r>
            <a:r>
              <a:rPr lang="en-US" sz="1200" b="0" i="0" kern="1200" dirty="0">
                <a:solidFill>
                  <a:schemeClr val="tx1"/>
                </a:solidFill>
                <a:effectLst/>
                <a:latin typeface="+mn-lt"/>
                <a:ea typeface="+mn-ea"/>
                <a:cs typeface="+mn-cs"/>
              </a:rPr>
              <a:t>). The second breath is considerably smaller (10 L/min; 154% of </a:t>
            </a:r>
            <a:r>
              <a:rPr lang="en-US" sz="1200" b="0" i="0" kern="1200" dirty="0" err="1">
                <a:solidFill>
                  <a:schemeClr val="tx1"/>
                </a:solidFill>
                <a:effectLst/>
                <a:latin typeface="+mn-lt"/>
                <a:ea typeface="+mn-ea"/>
                <a:cs typeface="+mn-cs"/>
              </a:rPr>
              <a:t>eupnoea</a:t>
            </a:r>
            <a:r>
              <a:rPr lang="en-US" sz="1200" b="0" i="0" kern="1200" dirty="0">
                <a:solidFill>
                  <a:schemeClr val="tx1"/>
                </a:solidFill>
                <a:effectLst/>
                <a:latin typeface="+mn-lt"/>
                <a:ea typeface="+mn-ea"/>
                <a:cs typeface="+mn-cs"/>
              </a:rPr>
              <a:t>) and is more in line with the ventilatory response to hypoxic hypercapnia (pulses; 135% </a:t>
            </a:r>
            <a:r>
              <a:rPr lang="en-US" sz="1200" b="0" i="0" kern="1200" dirty="0" err="1">
                <a:solidFill>
                  <a:schemeClr val="tx1"/>
                </a:solidFill>
                <a:effectLst/>
                <a:latin typeface="+mn-lt"/>
                <a:ea typeface="+mn-ea"/>
                <a:cs typeface="+mn-cs"/>
              </a:rPr>
              <a:t>eupnoea</a:t>
            </a:r>
            <a:r>
              <a:rPr lang="en-US" sz="1200" b="0" i="0" kern="1200" dirty="0">
                <a:solidFill>
                  <a:schemeClr val="tx1"/>
                </a:solidFill>
                <a:effectLst/>
                <a:latin typeface="+mn-lt"/>
                <a:ea typeface="+mn-ea"/>
                <a:cs typeface="+mn-cs"/>
              </a:rPr>
              <a:t>, shown superimposed, from </a:t>
            </a:r>
            <a:r>
              <a:rPr lang="en-US" sz="1200" b="0" i="1" kern="1200" dirty="0">
                <a:solidFill>
                  <a:schemeClr val="tx1"/>
                </a:solidFill>
                <a:effectLst/>
                <a:latin typeface="+mn-lt"/>
                <a:ea typeface="+mn-ea"/>
                <a:cs typeface="+mn-cs"/>
              </a:rPr>
              <a:t>A</a:t>
            </a:r>
            <a:r>
              <a:rPr lang="en-US" sz="1200" b="0" i="0" kern="1200" dirty="0">
                <a:solidFill>
                  <a:schemeClr val="tx1"/>
                </a:solidFill>
                <a:effectLst/>
                <a:latin typeface="+mn-lt"/>
                <a:ea typeface="+mn-ea"/>
                <a:cs typeface="+mn-cs"/>
              </a:rPr>
              <a:t>). The first recovery breath was considered to be particularly influenced by factors beyond chemical stimuli. </a:t>
            </a:r>
            <a:r>
              <a:rPr lang="en-US" sz="1200" b="0" i="1" kern="1200" dirty="0">
                <a:solidFill>
                  <a:schemeClr val="tx1"/>
                </a:solidFill>
                <a:effectLst/>
                <a:latin typeface="+mn-lt"/>
                <a:ea typeface="+mn-ea"/>
                <a:cs typeface="+mn-cs"/>
              </a:rPr>
              <a:t>D</a:t>
            </a:r>
            <a:r>
              <a:rPr lang="en-US" sz="1200" b="0" i="0" kern="1200" dirty="0">
                <a:solidFill>
                  <a:schemeClr val="tx1"/>
                </a:solidFill>
                <a:effectLst/>
                <a:latin typeface="+mn-lt"/>
                <a:ea typeface="+mn-ea"/>
                <a:cs typeface="+mn-cs"/>
              </a:rPr>
              <a:t>, inspired pulses during wakefulness appear remarkably similar to those during sleep.</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B- high</a:t>
            </a:r>
          </a:p>
          <a:p>
            <a:r>
              <a:rPr lang="en-US" sz="1200" b="0" i="1" kern="1200" dirty="0">
                <a:solidFill>
                  <a:schemeClr val="tx1"/>
                </a:solidFill>
                <a:effectLst/>
                <a:latin typeface="+mn-lt"/>
                <a:ea typeface="+mn-ea"/>
                <a:cs typeface="+mn-cs"/>
              </a:rPr>
              <a:t>A</a:t>
            </a:r>
            <a:r>
              <a:rPr lang="en-US" sz="1200" b="0" i="0" kern="1200" dirty="0">
                <a:solidFill>
                  <a:schemeClr val="tx1"/>
                </a:solidFill>
                <a:effectLst/>
                <a:latin typeface="+mn-lt"/>
                <a:ea typeface="+mn-ea"/>
                <a:cs typeface="+mn-cs"/>
              </a:rPr>
              <a:t>, inspired pulses of hypoxic–hypercapnic gas elicit a large chemoreflex ventilatory response in this example, thus a greater value of loop gain is measured (response/disturbance). Traces shown are the ensemble average of multiple pulses administered during sleep (black line represents mean, shading represents 95% confidence interval). Dashed line illustrates the calculated ventilatory disturbance. </a:t>
            </a:r>
            <a:r>
              <a:rPr lang="en-US" sz="1200" b="0" i="1" kern="1200" dirty="0">
                <a:solidFill>
                  <a:schemeClr val="tx1"/>
                </a:solidFill>
                <a:effectLst/>
                <a:latin typeface="+mn-lt"/>
                <a:ea typeface="+mn-ea"/>
                <a:cs typeface="+mn-cs"/>
              </a:rPr>
              <a:t>B</a:t>
            </a:r>
            <a:r>
              <a:rPr lang="en-US" sz="1200" b="0" i="0" kern="1200" dirty="0">
                <a:solidFill>
                  <a:schemeClr val="tx1"/>
                </a:solidFill>
                <a:effectLst/>
                <a:latin typeface="+mn-lt"/>
                <a:ea typeface="+mn-ea"/>
                <a:cs typeface="+mn-cs"/>
              </a:rPr>
              <a:t>, maximal breath-hold duration was short (28 ± 7 s, mean ± SEM) in this participant (see </a:t>
            </a:r>
            <a:r>
              <a:rPr lang="en-US" sz="1200" b="0" i="1" kern="1200" dirty="0">
                <a:solidFill>
                  <a:schemeClr val="tx1"/>
                </a:solidFill>
                <a:effectLst/>
                <a:latin typeface="+mn-lt"/>
                <a:ea typeface="+mn-ea"/>
                <a:cs typeface="+mn-cs"/>
              </a:rPr>
              <a:t>A</a:t>
            </a:r>
            <a:r>
              <a:rPr lang="en-US" sz="1200" b="0" i="0" kern="1200" dirty="0">
                <a:solidFill>
                  <a:schemeClr val="tx1"/>
                </a:solidFill>
                <a:effectLst/>
                <a:latin typeface="+mn-lt"/>
                <a:ea typeface="+mn-ea"/>
                <a:cs typeface="+mn-cs"/>
              </a:rPr>
              <a:t>). </a:t>
            </a:r>
            <a:r>
              <a:rPr lang="en-US" sz="1200" b="0" i="1" kern="1200" dirty="0">
                <a:solidFill>
                  <a:schemeClr val="tx1"/>
                </a:solidFill>
                <a:effectLst/>
                <a:latin typeface="+mn-lt"/>
                <a:ea typeface="+mn-ea"/>
                <a:cs typeface="+mn-cs"/>
              </a:rPr>
              <a:t>C</a:t>
            </a:r>
            <a:r>
              <a:rPr lang="en-US" sz="1200" b="0" i="0" kern="1200" dirty="0">
                <a:solidFill>
                  <a:schemeClr val="tx1"/>
                </a:solidFill>
                <a:effectLst/>
                <a:latin typeface="+mn-lt"/>
                <a:ea typeface="+mn-ea"/>
                <a:cs typeface="+mn-cs"/>
              </a:rPr>
              <a:t>, ventilation during spontaneous 20 s breath-holds (ensemble average). Note the first recovery breath is larger than subsequent breaths (23.5 L/min; 229% of </a:t>
            </a:r>
            <a:r>
              <a:rPr lang="en-US" sz="1200" b="0" i="0" kern="1200" dirty="0" err="1">
                <a:solidFill>
                  <a:schemeClr val="tx1"/>
                </a:solidFill>
                <a:effectLst/>
                <a:latin typeface="+mn-lt"/>
                <a:ea typeface="+mn-ea"/>
                <a:cs typeface="+mn-cs"/>
              </a:rPr>
              <a:t>eupnoea</a:t>
            </a:r>
            <a:r>
              <a:rPr lang="en-US" sz="1200" b="0" i="0" kern="1200" dirty="0">
                <a:solidFill>
                  <a:schemeClr val="tx1"/>
                </a:solidFill>
                <a:effectLst/>
                <a:latin typeface="+mn-lt"/>
                <a:ea typeface="+mn-ea"/>
                <a:cs typeface="+mn-cs"/>
              </a:rPr>
              <a:t>). The second breath response is smaller but still high (17.5 L/min; 170% of </a:t>
            </a:r>
            <a:r>
              <a:rPr lang="en-US" sz="1200" b="0" i="0" kern="1200" dirty="0" err="1">
                <a:solidFill>
                  <a:schemeClr val="tx1"/>
                </a:solidFill>
                <a:effectLst/>
                <a:latin typeface="+mn-lt"/>
                <a:ea typeface="+mn-ea"/>
                <a:cs typeface="+mn-cs"/>
              </a:rPr>
              <a:t>eupnoea</a:t>
            </a:r>
            <a:r>
              <a:rPr lang="en-US" sz="1200" b="0" i="0" kern="1200" dirty="0">
                <a:solidFill>
                  <a:schemeClr val="tx1"/>
                </a:solidFill>
                <a:effectLst/>
                <a:latin typeface="+mn-lt"/>
                <a:ea typeface="+mn-ea"/>
                <a:cs typeface="+mn-cs"/>
              </a:rPr>
              <a:t>) and is more in line with the ventilatory response to hypoxic hypercapnia (pulses; 192% </a:t>
            </a:r>
            <a:r>
              <a:rPr lang="en-US" sz="1200" b="0" i="0" kern="1200" dirty="0" err="1">
                <a:solidFill>
                  <a:schemeClr val="tx1"/>
                </a:solidFill>
                <a:effectLst/>
                <a:latin typeface="+mn-lt"/>
                <a:ea typeface="+mn-ea"/>
                <a:cs typeface="+mn-cs"/>
              </a:rPr>
              <a:t>eupnoea</a:t>
            </a:r>
            <a:r>
              <a:rPr lang="en-US" sz="1200" b="0" i="0" kern="1200" dirty="0">
                <a:solidFill>
                  <a:schemeClr val="tx1"/>
                </a:solidFill>
                <a:effectLst/>
                <a:latin typeface="+mn-lt"/>
                <a:ea typeface="+mn-ea"/>
                <a:cs typeface="+mn-cs"/>
              </a:rPr>
              <a:t>, shown superimposed, from </a:t>
            </a:r>
            <a:r>
              <a:rPr lang="en-US" sz="1200" b="0" i="1" kern="1200" dirty="0">
                <a:solidFill>
                  <a:schemeClr val="tx1"/>
                </a:solidFill>
                <a:effectLst/>
                <a:latin typeface="+mn-lt"/>
                <a:ea typeface="+mn-ea"/>
                <a:cs typeface="+mn-cs"/>
              </a:rPr>
              <a:t>A</a:t>
            </a:r>
            <a:r>
              <a:rPr lang="en-US" sz="1200" b="0" i="0" kern="1200" dirty="0">
                <a:solidFill>
                  <a:schemeClr val="tx1"/>
                </a:solidFill>
                <a:effectLst/>
                <a:latin typeface="+mn-lt"/>
                <a:ea typeface="+mn-ea"/>
                <a:cs typeface="+mn-cs"/>
              </a:rPr>
              <a:t>). Just as seen in Fig. </a:t>
            </a:r>
            <a:r>
              <a:rPr lang="en-US" sz="1200" b="0" i="0" u="none" strike="noStrike" kern="1200" dirty="0">
                <a:solidFill>
                  <a:schemeClr val="tx1"/>
                </a:solidFill>
                <a:effectLst/>
                <a:latin typeface="+mn-lt"/>
                <a:ea typeface="+mn-ea"/>
                <a:cs typeface="+mn-cs"/>
                <a:hlinkClick r:id="rId4"/>
              </a:rPr>
              <a:t>2</a:t>
            </a:r>
            <a:r>
              <a:rPr lang="en-US" sz="1200" b="0" i="0" kern="1200" dirty="0">
                <a:solidFill>
                  <a:schemeClr val="tx1"/>
                </a:solidFill>
                <a:effectLst/>
                <a:latin typeface="+mn-lt"/>
                <a:ea typeface="+mn-ea"/>
                <a:cs typeface="+mn-cs"/>
              </a:rPr>
              <a:t>, the breaths after the first recovery breath appear consistent with the response to chemical stimuli. </a:t>
            </a:r>
            <a:r>
              <a:rPr lang="en-US" sz="1200" b="0" i="1" kern="1200" dirty="0">
                <a:solidFill>
                  <a:schemeClr val="tx1"/>
                </a:solidFill>
                <a:effectLst/>
                <a:latin typeface="+mn-lt"/>
                <a:ea typeface="+mn-ea"/>
                <a:cs typeface="+mn-cs"/>
              </a:rPr>
              <a:t>D</a:t>
            </a:r>
            <a:r>
              <a:rPr lang="en-US" sz="1200" b="0" i="0" kern="1200" dirty="0">
                <a:solidFill>
                  <a:schemeClr val="tx1"/>
                </a:solidFill>
                <a:effectLst/>
                <a:latin typeface="+mn-lt"/>
                <a:ea typeface="+mn-ea"/>
                <a:cs typeface="+mn-cs"/>
              </a:rPr>
              <a:t>, inspired pulses during wakefulness appear remarkably similar to those during sleep.</a:t>
            </a:r>
          </a:p>
        </p:txBody>
      </p:sp>
      <p:sp>
        <p:nvSpPr>
          <p:cNvPr id="4" name="Slide Number Placeholder 3"/>
          <p:cNvSpPr>
            <a:spLocks noGrp="1"/>
          </p:cNvSpPr>
          <p:nvPr>
            <p:ph type="sldNum" sz="quarter" idx="5"/>
          </p:nvPr>
        </p:nvSpPr>
        <p:spPr/>
        <p:txBody>
          <a:bodyPr/>
          <a:lstStyle/>
          <a:p>
            <a:fld id="{6741A61A-74B6-D548-8F66-DDC3192B23D6}" type="slidenum">
              <a:rPr lang="en-US" smtClean="0"/>
              <a:t>32</a:t>
            </a:fld>
            <a:endParaRPr lang="en-US"/>
          </a:p>
        </p:txBody>
      </p:sp>
    </p:spTree>
    <p:extLst>
      <p:ext uri="{BB962C8B-B14F-4D97-AF65-F5344CB8AC3E}">
        <p14:creationId xmlns:p14="http://schemas.microsoft.com/office/powerpoint/2010/main" val="26481619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“Important to note than PaCO2 over 44 mmHg is not synonymous with hypoventilation - as it could also be due to increased VCO2 (from exercise, increased work of breathing, weight gain, hyperthermia, carbohydrate utilization, hyperthyroidism, etc.)”</a:t>
            </a:r>
          </a:p>
          <a:p>
            <a:endParaRPr lang="en-US" dirty="0"/>
          </a:p>
          <a:p>
            <a:r>
              <a:rPr lang="en-US" dirty="0"/>
              <a:t>(Also the issue of metabolic acid-base disorder and compensation)</a:t>
            </a:r>
          </a:p>
          <a:p>
            <a:endParaRPr lang="en-US" dirty="0"/>
          </a:p>
          <a:p>
            <a:endParaRPr lang="en-US" dirty="0"/>
          </a:p>
          <a:p>
            <a:r>
              <a:rPr lang="en-US" dirty="0"/>
              <a:t>Ventilatory control law </a:t>
            </a:r>
          </a:p>
          <a:p>
            <a:r>
              <a:rPr lang="en-US" dirty="0"/>
              <a:t>Statement of law</a:t>
            </a:r>
          </a:p>
          <a:p>
            <a:endParaRPr lang="en-US" sz="1200" kern="1200" dirty="0">
              <a:solidFill>
                <a:schemeClr val="tx1"/>
              </a:solidFill>
              <a:effectLst/>
              <a:latin typeface="+mn-lt"/>
              <a:ea typeface="+mn-ea"/>
              <a:cs typeface="+mn-cs"/>
              <a:hlinkClick r:id="rId3"/>
            </a:endParaRPr>
          </a:p>
          <a:p>
            <a:r>
              <a:rPr lang="en-US" sz="1200" kern="1200" dirty="0">
                <a:solidFill>
                  <a:schemeClr val="tx1"/>
                </a:solidFill>
                <a:effectLst/>
                <a:latin typeface="+mn-lt"/>
                <a:ea typeface="+mn-ea"/>
                <a:cs typeface="+mn-cs"/>
                <a:hlinkClick r:id="rId3"/>
              </a:rPr>
              <a:t>Whipp’s law (2008)</a:t>
            </a:r>
            <a:r>
              <a:rPr lang="en-US" dirty="0">
                <a:effectLst/>
              </a:rPr>
              <a:t>During moderate exercise, </a:t>
            </a:r>
            <a:r>
              <a:rPr lang="en-US" i="1" dirty="0">
                <a:effectLst/>
              </a:rPr>
              <a:t>V̇</a:t>
            </a:r>
            <a:r>
              <a:rPr lang="en-US" baseline="-25000" dirty="0">
                <a:effectLst/>
              </a:rPr>
              <a:t>E</a:t>
            </a:r>
            <a:r>
              <a:rPr lang="en-US" dirty="0">
                <a:effectLst/>
              </a:rPr>
              <a:t> increases only to levels commensurate with the level of pulmonary CO</a:t>
            </a:r>
            <a:r>
              <a:rPr lang="en-US" baseline="-25000" dirty="0">
                <a:effectLst/>
              </a:rPr>
              <a:t>2</a:t>
            </a:r>
            <a:r>
              <a:rPr lang="en-US" dirty="0">
                <a:effectLst/>
              </a:rPr>
              <a:t> exchange required for Pa</a:t>
            </a:r>
            <a:r>
              <a:rPr lang="en-US" baseline="-25000" dirty="0">
                <a:effectLst/>
              </a:rPr>
              <a:t>CO2</a:t>
            </a:r>
            <a:r>
              <a:rPr lang="en-US" dirty="0">
                <a:effectLst/>
              </a:rPr>
              <a:t> regulation. In particular, the system seems to “know” that when </a:t>
            </a:r>
            <a:r>
              <a:rPr lang="en-US" i="1" dirty="0">
                <a:effectLst/>
              </a:rPr>
              <a:t>V</a:t>
            </a:r>
            <a:r>
              <a:rPr lang="en-US" baseline="-25000" dirty="0">
                <a:effectLst/>
              </a:rPr>
              <a:t>D</a:t>
            </a:r>
            <a:r>
              <a:rPr lang="en-US" dirty="0">
                <a:effectLst/>
              </a:rPr>
              <a:t>/</a:t>
            </a:r>
            <a:r>
              <a:rPr lang="en-US" i="1" dirty="0">
                <a:effectLst/>
              </a:rPr>
              <a:t>V</a:t>
            </a:r>
            <a:r>
              <a:rPr lang="en-US" baseline="-25000" dirty="0">
                <a:effectLst/>
              </a:rPr>
              <a:t>T</a:t>
            </a:r>
            <a:r>
              <a:rPr lang="en-US" dirty="0">
                <a:effectLst/>
              </a:rPr>
              <a:t> is reduced, </a:t>
            </a:r>
            <a:r>
              <a:rPr lang="en-US" i="1" dirty="0">
                <a:effectLst/>
              </a:rPr>
              <a:t>V̇</a:t>
            </a:r>
            <a:r>
              <a:rPr lang="en-US" baseline="-25000" dirty="0">
                <a:effectLst/>
              </a:rPr>
              <a:t>E</a:t>
            </a:r>
            <a:r>
              <a:rPr lang="en-US" dirty="0">
                <a:effectLst/>
              </a:rPr>
              <a:t> “needs” to increase less per unit </a:t>
            </a:r>
            <a:r>
              <a:rPr lang="en-US" i="1" dirty="0">
                <a:effectLst/>
              </a:rPr>
              <a:t>V̇</a:t>
            </a:r>
            <a:r>
              <a:rPr lang="en-US" baseline="-25000" dirty="0">
                <a:effectLst/>
              </a:rPr>
              <a:t>CO2</a:t>
            </a:r>
            <a:r>
              <a:rPr lang="en-US" dirty="0">
                <a:effectLst/>
              </a:rPr>
              <a:t> to effect its regulatory function</a:t>
            </a:r>
          </a:p>
          <a:p>
            <a:endParaRPr lang="en-US" sz="1200" kern="1200" dirty="0">
              <a:solidFill>
                <a:schemeClr val="tx1"/>
              </a:solidFill>
              <a:effectLst/>
              <a:latin typeface="+mn-lt"/>
              <a:ea typeface="+mn-ea"/>
              <a:cs typeface="+mn-cs"/>
              <a:hlinkClick r:id="rId4"/>
            </a:endParaRPr>
          </a:p>
          <a:p>
            <a:r>
              <a:rPr lang="en-US" sz="1200" kern="1200" dirty="0">
                <a:solidFill>
                  <a:schemeClr val="tx1"/>
                </a:solidFill>
                <a:effectLst/>
                <a:latin typeface="+mn-lt"/>
                <a:ea typeface="+mn-ea"/>
                <a:cs typeface="+mn-cs"/>
                <a:hlinkClick r:id="rId4"/>
              </a:rPr>
              <a:t>Comroe’s law (1965)</a:t>
            </a:r>
            <a:r>
              <a:rPr lang="en-US" dirty="0">
                <a:effectLst/>
              </a:rPr>
              <a:t>The lung is designed to eliminate CO</a:t>
            </a:r>
            <a:r>
              <a:rPr lang="en-US" baseline="-25000" dirty="0">
                <a:effectLst/>
              </a:rPr>
              <a:t>2</a:t>
            </a:r>
            <a:r>
              <a:rPr lang="en-US" dirty="0">
                <a:effectLst/>
              </a:rPr>
              <a:t> in a CO</a:t>
            </a:r>
            <a:r>
              <a:rPr lang="en-US" baseline="-25000" dirty="0">
                <a:effectLst/>
              </a:rPr>
              <a:t>2</a:t>
            </a:r>
            <a:r>
              <a:rPr lang="en-US" dirty="0">
                <a:effectLst/>
              </a:rPr>
              <a:t>-free medium, air. When CO</a:t>
            </a:r>
            <a:r>
              <a:rPr lang="en-US" baseline="-25000" dirty="0">
                <a:effectLst/>
              </a:rPr>
              <a:t>2</a:t>
            </a:r>
            <a:r>
              <a:rPr lang="en-US" dirty="0">
                <a:effectLst/>
              </a:rPr>
              <a:t> is added to the inspired air, it clogs the mechanism for CO</a:t>
            </a:r>
            <a:r>
              <a:rPr lang="en-US" baseline="-25000" dirty="0">
                <a:effectLst/>
              </a:rPr>
              <a:t>2</a:t>
            </a:r>
            <a:r>
              <a:rPr lang="en-US" dirty="0">
                <a:effectLst/>
              </a:rPr>
              <a:t> elimination, and Pa</a:t>
            </a:r>
            <a:r>
              <a:rPr lang="en-US" baseline="-25000" dirty="0">
                <a:effectLst/>
              </a:rPr>
              <a:t>CO2</a:t>
            </a:r>
            <a:r>
              <a:rPr lang="en-US" dirty="0">
                <a:effectLst/>
              </a:rPr>
              <a:t> must rise</a:t>
            </a:r>
          </a:p>
          <a:p>
            <a:endParaRPr lang="en-US" dirty="0">
              <a:effectLst/>
            </a:endParaRPr>
          </a:p>
          <a:p>
            <a:endParaRPr lang="en-US" dirty="0">
              <a:effectLst/>
            </a:endParaRPr>
          </a:p>
          <a:p>
            <a:r>
              <a:rPr lang="en-US" dirty="0">
                <a:effectLst/>
              </a:rPr>
              <a:t>Elevation: https://</a:t>
            </a:r>
            <a:r>
              <a:rPr lang="en-US" dirty="0" err="1">
                <a:effectLst/>
              </a:rPr>
              <a:t>www.atsjournals.org</a:t>
            </a:r>
            <a:r>
              <a:rPr lang="en-US" dirty="0">
                <a:effectLst/>
              </a:rPr>
              <a:t>/</a:t>
            </a:r>
            <a:r>
              <a:rPr lang="en-US" dirty="0" err="1">
                <a:effectLst/>
              </a:rPr>
              <a:t>doi</a:t>
            </a:r>
            <a:r>
              <a:rPr lang="en-US" dirty="0">
                <a:effectLst/>
              </a:rPr>
              <a:t>/full/10.1164/ajrccm.160.5.9806006</a:t>
            </a:r>
          </a:p>
          <a:p>
            <a:endParaRPr lang="en-US" dirty="0">
              <a:effectLst/>
            </a:endParaRPr>
          </a:p>
          <a:p>
            <a:r>
              <a:rPr lang="en-US" dirty="0">
                <a:effectLst/>
              </a:rPr>
              <a:t>0.24 mmHg/</a:t>
            </a:r>
            <a:r>
              <a:rPr lang="en-US" dirty="0" err="1">
                <a:effectLst/>
              </a:rPr>
              <a:t>yr</a:t>
            </a:r>
            <a:r>
              <a:rPr lang="en-US" dirty="0">
                <a:effectLst/>
              </a:rPr>
              <a:t> decrease in PO2 (or increase in gradient) – hence Age/4 rule of thumb.</a:t>
            </a:r>
          </a:p>
          <a:p>
            <a:endParaRPr lang="en-US" dirty="0">
              <a:effectLst/>
            </a:endParaRPr>
          </a:p>
          <a:p>
            <a:r>
              <a:rPr lang="en-US" dirty="0">
                <a:effectLst/>
              </a:rPr>
              <a:t>Precited O2: </a:t>
            </a:r>
            <a:r>
              <a:rPr lang="en-US" sz="1200" b="0" i="0" kern="1200" dirty="0">
                <a:solidFill>
                  <a:schemeClr val="tx1"/>
                </a:solidFill>
                <a:effectLst/>
                <a:latin typeface="+mn-lt"/>
                <a:ea typeface="+mn-ea"/>
                <a:cs typeface="+mn-cs"/>
              </a:rPr>
              <a:t>Predicted Pa</a:t>
            </a:r>
            <a:r>
              <a:rPr lang="en-US" sz="1200" b="0" i="0" kern="1200" baseline="-25000" dirty="0">
                <a:solidFill>
                  <a:schemeClr val="tx1"/>
                </a:solidFill>
                <a:effectLst/>
                <a:latin typeface="+mn-lt"/>
                <a:ea typeface="+mn-ea"/>
                <a:cs typeface="+mn-cs"/>
              </a:rPr>
              <a:t>O2 </a:t>
            </a:r>
            <a:r>
              <a:rPr lang="en-US" sz="1200" b="0" i="0" kern="1200" dirty="0">
                <a:solidFill>
                  <a:schemeClr val="tx1"/>
                </a:solidFill>
                <a:effectLst/>
                <a:latin typeface="+mn-lt"/>
                <a:ea typeface="+mn-ea"/>
                <a:cs typeface="+mn-cs"/>
              </a:rPr>
              <a:t>using our reference equation (Pa</a:t>
            </a:r>
            <a:r>
              <a:rPr lang="en-US" sz="1200" b="0" i="0" kern="1200" baseline="-25000" dirty="0">
                <a:solidFill>
                  <a:schemeClr val="tx1"/>
                </a:solidFill>
                <a:effectLst/>
                <a:latin typeface="+mn-lt"/>
                <a:ea typeface="+mn-ea"/>
                <a:cs typeface="+mn-cs"/>
              </a:rPr>
              <a:t>O2 </a:t>
            </a:r>
            <a:r>
              <a:rPr lang="en-US" sz="1200" b="0" i="0" kern="1200" dirty="0">
                <a:solidFill>
                  <a:schemeClr val="tx1"/>
                </a:solidFill>
                <a:effectLst/>
                <a:latin typeface="+mn-lt"/>
                <a:ea typeface="+mn-ea"/>
                <a:cs typeface="+mn-cs"/>
              </a:rPr>
              <a:t>= 0.1834 P</a:t>
            </a:r>
            <a:r>
              <a:rPr lang="en-US" sz="1200" b="0" i="0" kern="1200" cap="small" dirty="0">
                <a:solidFill>
                  <a:schemeClr val="tx1"/>
                </a:solidFill>
                <a:effectLst/>
                <a:latin typeface="+mn-lt"/>
                <a:ea typeface="+mn-ea"/>
                <a:cs typeface="+mn-cs"/>
              </a:rPr>
              <a:t>b</a:t>
            </a:r>
            <a:r>
              <a:rPr lang="en-US" sz="1200" b="0" i="0" kern="1200" dirty="0">
                <a:solidFill>
                  <a:schemeClr val="tx1"/>
                </a:solidFill>
                <a:effectLst/>
                <a:latin typeface="+mn-lt"/>
                <a:ea typeface="+mn-ea"/>
                <a:cs typeface="+mn-cs"/>
              </a:rPr>
              <a:t> − 0.2452 age − 31.453</a:t>
            </a:r>
          </a:p>
          <a:p>
            <a:endParaRPr lang="en-US" sz="1200" b="0" i="0" kern="1200" dirty="0">
              <a:solidFill>
                <a:schemeClr val="tx1"/>
              </a:solidFill>
              <a:effectLst/>
              <a:latin typeface="+mn-lt"/>
              <a:ea typeface="+mn-ea"/>
              <a:cs typeface="+mn-cs"/>
            </a:endParaRPr>
          </a:p>
          <a:p>
            <a:r>
              <a:rPr lang="en-US" dirty="0"/>
              <a:t>The emergence of photosynthetic organisms 3 billion years ago increased the PO2 levels in the atmosphere and allowed the evolution of organisms that use glucose and O2 to produce ATP through mitochondrial electron transport and oxidative phosphorylation</a:t>
            </a:r>
            <a:endParaRPr lang="en-US" sz="1200" b="0" i="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6741A61A-74B6-D548-8F66-DDC3192B23D6}" type="slidenum">
              <a:rPr lang="en-US" smtClean="0"/>
              <a:t>5</a:t>
            </a:fld>
            <a:endParaRPr lang="en-US"/>
          </a:p>
        </p:txBody>
      </p:sp>
    </p:spTree>
    <p:extLst>
      <p:ext uri="{BB962C8B-B14F-4D97-AF65-F5344CB8AC3E}">
        <p14:creationId xmlns:p14="http://schemas.microsoft.com/office/powerpoint/2010/main" val="44772429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Second, it is not clear whether loop gain is a fixed underlying trait or can be confounded by concomitant alterations in airway patency, gas exchange abnormalities and sleep/wake state. Third, the impact of therapeutic intervention on loop gain are unknown</a:t>
            </a:r>
          </a:p>
          <a:p>
            <a:endParaRPr lang="en-US" dirty="0"/>
          </a:p>
          <a:p>
            <a:r>
              <a:rPr lang="en-US" dirty="0"/>
              <a:t>Summary of other ways to measure loop gain</a:t>
            </a:r>
          </a:p>
          <a:p>
            <a:endParaRPr lang="en-US" dirty="0"/>
          </a:p>
          <a:p>
            <a:r>
              <a:rPr lang="en-US" sz="1200" kern="1200" dirty="0">
                <a:solidFill>
                  <a:schemeClr val="tx1"/>
                </a:solidFill>
                <a:effectLst/>
                <a:latin typeface="+mn-lt"/>
                <a:ea typeface="+mn-ea"/>
                <a:cs typeface="+mn-cs"/>
              </a:rPr>
              <a:t>Can you measure loop gain clinically?</a:t>
            </a:r>
          </a:p>
          <a:p>
            <a:r>
              <a:rPr lang="en-US" sz="1200" kern="1200" dirty="0">
                <a:solidFill>
                  <a:schemeClr val="tx1"/>
                </a:solidFill>
                <a:effectLst/>
                <a:latin typeface="+mn-lt"/>
                <a:ea typeface="+mn-ea"/>
                <a:cs typeface="+mn-cs"/>
              </a:rPr>
              <a:t>One of the ways to talk about the impaired hypoxic or </a:t>
            </a:r>
            <a:r>
              <a:rPr lang="en-US" sz="1200" kern="1200" dirty="0" err="1">
                <a:solidFill>
                  <a:schemeClr val="tx1"/>
                </a:solidFill>
                <a:effectLst/>
                <a:latin typeface="+mn-lt"/>
                <a:ea typeface="+mn-ea"/>
                <a:cs typeface="+mn-cs"/>
              </a:rPr>
              <a:t>hypercapneic</a:t>
            </a:r>
            <a:r>
              <a:rPr lang="en-US" sz="1200" kern="1200" dirty="0">
                <a:solidFill>
                  <a:schemeClr val="tx1"/>
                </a:solidFill>
                <a:effectLst/>
                <a:latin typeface="+mn-lt"/>
                <a:ea typeface="+mn-ea"/>
                <a:cs typeface="+mn-cs"/>
              </a:rPr>
              <a:t> drive to breath in OHS is as a decrease in loop gain</a:t>
            </a:r>
          </a:p>
          <a:p>
            <a:r>
              <a:rPr lang="en-US" sz="1200" kern="1200" dirty="0">
                <a:solidFill>
                  <a:schemeClr val="tx1"/>
                </a:solidFill>
                <a:effectLst/>
                <a:latin typeface="+mn-lt"/>
                <a:ea typeface="+mn-ea"/>
                <a:cs typeface="+mn-cs"/>
              </a:rPr>
              <a:t>-yes, methods: https://</a:t>
            </a:r>
            <a:r>
              <a:rPr lang="en-US" sz="1200" kern="1200" dirty="0" err="1">
                <a:solidFill>
                  <a:schemeClr val="tx1"/>
                </a:solidFill>
                <a:effectLst/>
                <a:latin typeface="+mn-lt"/>
                <a:ea typeface="+mn-ea"/>
                <a:cs typeface="+mn-cs"/>
              </a:rPr>
              <a:t>www.atsjournals.org</a:t>
            </a: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doi</a:t>
            </a:r>
            <a:r>
              <a:rPr lang="en-US" sz="1200" kern="1200" dirty="0">
                <a:solidFill>
                  <a:schemeClr val="tx1"/>
                </a:solidFill>
                <a:effectLst/>
                <a:latin typeface="+mn-lt"/>
                <a:ea typeface="+mn-ea"/>
                <a:cs typeface="+mn-cs"/>
              </a:rPr>
              <a:t>/full/10.1164/ajrccm.163.5.ed1101c</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‘These findings support a role of obesity-dependent reduced lung volume and increased plant gain as a mechanism increasing loop gain in OSA patients.’ – correlated with FRC</a:t>
            </a:r>
          </a:p>
          <a:p>
            <a:r>
              <a:rPr lang="en-US" sz="1200" kern="1200" dirty="0">
                <a:solidFill>
                  <a:schemeClr val="tx1"/>
                </a:solidFill>
                <a:effectLst/>
                <a:latin typeface="+mn-lt"/>
                <a:ea typeface="+mn-ea"/>
                <a:cs typeface="+mn-cs"/>
              </a:rPr>
              <a:t> </a:t>
            </a:r>
          </a:p>
          <a:p>
            <a:r>
              <a:rPr lang="en-US" sz="1200" u="sng" kern="1200" dirty="0">
                <a:solidFill>
                  <a:schemeClr val="tx1"/>
                </a:solidFill>
                <a:effectLst/>
                <a:latin typeface="+mn-lt"/>
                <a:ea typeface="+mn-ea"/>
                <a:cs typeface="+mn-cs"/>
                <a:hlinkClick r:id="rId3"/>
              </a:rPr>
              <a:t>https://www.frontiersin.org/articles/10.3389/fneur.2018.00896/full</a:t>
            </a:r>
            <a:r>
              <a:rPr lang="en-US" sz="1200" kern="1200" dirty="0">
                <a:solidFill>
                  <a:schemeClr val="tx1"/>
                </a:solidFill>
                <a:effectLst/>
                <a:latin typeface="+mn-lt"/>
                <a:ea typeface="+mn-ea"/>
                <a:cs typeface="+mn-cs"/>
              </a:rPr>
              <a:t> - </a:t>
            </a:r>
            <a:r>
              <a:rPr lang="en-US" sz="1200" kern="1200" dirty="0" err="1">
                <a:solidFill>
                  <a:schemeClr val="tx1"/>
                </a:solidFill>
                <a:effectLst/>
                <a:latin typeface="+mn-lt"/>
                <a:ea typeface="+mn-ea"/>
                <a:cs typeface="+mn-cs"/>
              </a:rPr>
              <a:t>reivew</a:t>
            </a:r>
            <a:r>
              <a:rPr lang="en-US" sz="1200" kern="1200" dirty="0">
                <a:solidFill>
                  <a:schemeClr val="tx1"/>
                </a:solidFill>
                <a:effectLst/>
                <a:latin typeface="+mn-lt"/>
                <a:ea typeface="+mn-ea"/>
                <a:cs typeface="+mn-cs"/>
              </a:rPr>
              <a:t> of loop gain </a:t>
            </a:r>
          </a:p>
          <a:p>
            <a:endParaRPr lang="en-US" dirty="0"/>
          </a:p>
          <a:p>
            <a:r>
              <a:rPr lang="en-US" dirty="0"/>
              <a:t>Loop gain increased in Obesity generally: </a:t>
            </a:r>
          </a:p>
          <a:p>
            <a:endParaRPr lang="en-US" dirty="0"/>
          </a:p>
          <a:p>
            <a:r>
              <a:rPr lang="en-US" sz="1200" kern="1200" dirty="0">
                <a:solidFill>
                  <a:schemeClr val="tx1"/>
                </a:solidFill>
                <a:effectLst/>
                <a:latin typeface="+mn-lt"/>
                <a:ea typeface="+mn-ea"/>
                <a:cs typeface="+mn-cs"/>
              </a:rPr>
              <a:t>“in most OSA patients the main factor affecting plant gain is functional residual capacity. Reductions in lung stores of either CO</a:t>
            </a:r>
            <a:r>
              <a:rPr lang="en-US" sz="1200" kern="1200" baseline="-25000" dirty="0">
                <a:solidFill>
                  <a:schemeClr val="tx1"/>
                </a:solidFill>
                <a:effectLst/>
                <a:latin typeface="+mn-lt"/>
                <a:ea typeface="+mn-ea"/>
                <a:cs typeface="+mn-cs"/>
              </a:rPr>
              <a:t>2</a:t>
            </a:r>
            <a:r>
              <a:rPr lang="en-US" sz="1200" kern="1200" dirty="0">
                <a:solidFill>
                  <a:schemeClr val="tx1"/>
                </a:solidFill>
                <a:effectLst/>
                <a:latin typeface="+mn-lt"/>
                <a:ea typeface="+mn-ea"/>
                <a:cs typeface="+mn-cs"/>
              </a:rPr>
              <a:t> or O</a:t>
            </a:r>
            <a:r>
              <a:rPr lang="en-US" sz="1200" kern="1200" baseline="-25000" dirty="0">
                <a:solidFill>
                  <a:schemeClr val="tx1"/>
                </a:solidFill>
                <a:effectLst/>
                <a:latin typeface="+mn-lt"/>
                <a:ea typeface="+mn-ea"/>
                <a:cs typeface="+mn-cs"/>
              </a:rPr>
              <a:t>2</a:t>
            </a:r>
            <a:r>
              <a:rPr lang="en-US" sz="1200" kern="1200" dirty="0">
                <a:solidFill>
                  <a:schemeClr val="tx1"/>
                </a:solidFill>
                <a:effectLst/>
                <a:latin typeface="+mn-lt"/>
                <a:ea typeface="+mn-ea"/>
                <a:cs typeface="+mn-cs"/>
              </a:rPr>
              <a:t> will increase plant gain, because smaller tidal volumes will produce greater fluctuations in alveolar gas tensions. Thus reduced functional residual capacity increases plant gain (</a:t>
            </a:r>
            <a:r>
              <a:rPr lang="en-US" sz="1200" u="sng" kern="1200" dirty="0">
                <a:solidFill>
                  <a:schemeClr val="tx1"/>
                </a:solidFill>
                <a:effectLst/>
                <a:latin typeface="+mn-lt"/>
                <a:ea typeface="+mn-ea"/>
                <a:cs typeface="+mn-cs"/>
                <a:hlinkClick r:id="rId4"/>
              </a:rPr>
              <a:t>12</a:t>
            </a:r>
            <a:r>
              <a:rPr lang="en-US" sz="1200" kern="1200" dirty="0">
                <a:solidFill>
                  <a:schemeClr val="tx1"/>
                </a:solidFill>
                <a:effectLst/>
                <a:latin typeface="+mn-lt"/>
                <a:ea typeface="+mn-ea"/>
                <a:cs typeface="+mn-cs"/>
              </a:rPr>
              <a:t>, </a:t>
            </a:r>
            <a:r>
              <a:rPr lang="en-US" sz="1200" u="sng" kern="1200" dirty="0">
                <a:solidFill>
                  <a:schemeClr val="tx1"/>
                </a:solidFill>
                <a:effectLst/>
                <a:latin typeface="+mn-lt"/>
                <a:ea typeface="+mn-ea"/>
                <a:cs typeface="+mn-cs"/>
                <a:hlinkClick r:id="rId5"/>
              </a:rPr>
              <a:t>13</a:t>
            </a:r>
            <a:r>
              <a:rPr lang="en-US" sz="1200" kern="1200" dirty="0">
                <a:solidFill>
                  <a:schemeClr val="tx1"/>
                </a:solidFill>
                <a:effectLst/>
                <a:latin typeface="+mn-lt"/>
                <a:ea typeface="+mn-ea"/>
                <a:cs typeface="+mn-cs"/>
              </a:rPr>
              <a:t>).“ – thus, obesity is expected to increase plant gain</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12  Dempsey JA, Smith CA, </a:t>
            </a:r>
            <a:r>
              <a:rPr lang="en-US" sz="1200" kern="1200" dirty="0" err="1">
                <a:solidFill>
                  <a:schemeClr val="tx1"/>
                </a:solidFill>
                <a:effectLst/>
                <a:latin typeface="+mn-lt"/>
                <a:ea typeface="+mn-ea"/>
                <a:cs typeface="+mn-cs"/>
              </a:rPr>
              <a:t>Przybylowski</a:t>
            </a:r>
            <a:r>
              <a:rPr lang="en-US" sz="1200" kern="1200" dirty="0">
                <a:solidFill>
                  <a:schemeClr val="tx1"/>
                </a:solidFill>
                <a:effectLst/>
                <a:latin typeface="+mn-lt"/>
                <a:ea typeface="+mn-ea"/>
                <a:cs typeface="+mn-cs"/>
              </a:rPr>
              <a:t> T, </a:t>
            </a:r>
            <a:r>
              <a:rPr lang="en-US" sz="1200" kern="1200" dirty="0" err="1">
                <a:solidFill>
                  <a:schemeClr val="tx1"/>
                </a:solidFill>
                <a:effectLst/>
                <a:latin typeface="+mn-lt"/>
                <a:ea typeface="+mn-ea"/>
                <a:cs typeface="+mn-cs"/>
              </a:rPr>
              <a:t>Chenuel</a:t>
            </a:r>
            <a:r>
              <a:rPr lang="en-US" sz="1200" kern="1200" dirty="0">
                <a:solidFill>
                  <a:schemeClr val="tx1"/>
                </a:solidFill>
                <a:effectLst/>
                <a:latin typeface="+mn-lt"/>
                <a:ea typeface="+mn-ea"/>
                <a:cs typeface="+mn-cs"/>
              </a:rPr>
              <a:t> B, </a:t>
            </a:r>
            <a:r>
              <a:rPr lang="en-US" sz="1200" kern="1200" dirty="0" err="1">
                <a:solidFill>
                  <a:schemeClr val="tx1"/>
                </a:solidFill>
                <a:effectLst/>
                <a:latin typeface="+mn-lt"/>
                <a:ea typeface="+mn-ea"/>
                <a:cs typeface="+mn-cs"/>
              </a:rPr>
              <a:t>Xie</a:t>
            </a:r>
            <a:r>
              <a:rPr lang="en-US" sz="1200" kern="1200" dirty="0">
                <a:solidFill>
                  <a:schemeClr val="tx1"/>
                </a:solidFill>
                <a:effectLst/>
                <a:latin typeface="+mn-lt"/>
                <a:ea typeface="+mn-ea"/>
                <a:cs typeface="+mn-cs"/>
              </a:rPr>
              <a:t> A, Nakayama H, et al. The ventilatory responsiveness to CO</a:t>
            </a:r>
            <a:r>
              <a:rPr lang="en-US" sz="1200" kern="1200" baseline="-25000" dirty="0">
                <a:solidFill>
                  <a:schemeClr val="tx1"/>
                </a:solidFill>
                <a:effectLst/>
                <a:latin typeface="+mn-lt"/>
                <a:ea typeface="+mn-ea"/>
                <a:cs typeface="+mn-cs"/>
              </a:rPr>
              <a:t>2</a:t>
            </a:r>
            <a:r>
              <a:rPr lang="en-US" sz="1200" kern="1200" dirty="0">
                <a:solidFill>
                  <a:schemeClr val="tx1"/>
                </a:solidFill>
                <a:effectLst/>
                <a:latin typeface="+mn-lt"/>
                <a:ea typeface="+mn-ea"/>
                <a:cs typeface="+mn-cs"/>
              </a:rPr>
              <a:t> below </a:t>
            </a:r>
            <a:r>
              <a:rPr lang="en-US" sz="1200" kern="1200" dirty="0" err="1">
                <a:solidFill>
                  <a:schemeClr val="tx1"/>
                </a:solidFill>
                <a:effectLst/>
                <a:latin typeface="+mn-lt"/>
                <a:ea typeface="+mn-ea"/>
                <a:cs typeface="+mn-cs"/>
              </a:rPr>
              <a:t>eupnoea</a:t>
            </a:r>
            <a:r>
              <a:rPr lang="en-US" sz="1200" kern="1200" dirty="0">
                <a:solidFill>
                  <a:schemeClr val="tx1"/>
                </a:solidFill>
                <a:effectLst/>
                <a:latin typeface="+mn-lt"/>
                <a:ea typeface="+mn-ea"/>
                <a:cs typeface="+mn-cs"/>
              </a:rPr>
              <a:t> as a determinant of ventilatory stability in sleep. </a:t>
            </a:r>
            <a:r>
              <a:rPr lang="en-US" sz="1200" i="1" kern="1200" dirty="0">
                <a:solidFill>
                  <a:schemeClr val="tx1"/>
                </a:solidFill>
                <a:effectLst/>
                <a:latin typeface="+mn-lt"/>
                <a:ea typeface="+mn-ea"/>
                <a:cs typeface="+mn-cs"/>
              </a:rPr>
              <a:t>J Physiol.</a:t>
            </a:r>
            <a:r>
              <a:rPr lang="en-US" sz="1200" kern="1200" dirty="0">
                <a:solidFill>
                  <a:schemeClr val="tx1"/>
                </a:solidFill>
                <a:effectLst/>
                <a:latin typeface="+mn-lt"/>
                <a:ea typeface="+mn-ea"/>
                <a:cs typeface="+mn-cs"/>
              </a:rPr>
              <a:t> (2004) 560:1–11. </a:t>
            </a:r>
            <a:r>
              <a:rPr lang="en-US" sz="1200" kern="1200" dirty="0" err="1">
                <a:solidFill>
                  <a:schemeClr val="tx1"/>
                </a:solidFill>
                <a:effectLst/>
                <a:latin typeface="+mn-lt"/>
                <a:ea typeface="+mn-ea"/>
                <a:cs typeface="+mn-cs"/>
              </a:rPr>
              <a:t>doi</a:t>
            </a:r>
            <a:r>
              <a:rPr lang="en-US" sz="1200" kern="1200" dirty="0">
                <a:solidFill>
                  <a:schemeClr val="tx1"/>
                </a:solidFill>
                <a:effectLst/>
                <a:latin typeface="+mn-lt"/>
                <a:ea typeface="+mn-ea"/>
                <a:cs typeface="+mn-cs"/>
              </a:rPr>
              <a:t>: 10.1113/jphysiol.2004.072371</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13 Khoo MC. Determinants of ventilatory instability and variability. </a:t>
            </a:r>
            <a:r>
              <a:rPr lang="en-US" sz="1200" i="1" kern="1200" dirty="0">
                <a:solidFill>
                  <a:schemeClr val="tx1"/>
                </a:solidFill>
                <a:effectLst/>
                <a:latin typeface="+mn-lt"/>
                <a:ea typeface="+mn-ea"/>
                <a:cs typeface="+mn-cs"/>
              </a:rPr>
              <a:t>Respir Physiol.</a:t>
            </a:r>
            <a:r>
              <a:rPr lang="en-US" sz="1200" kern="1200" dirty="0">
                <a:solidFill>
                  <a:schemeClr val="tx1"/>
                </a:solidFill>
                <a:effectLst/>
                <a:latin typeface="+mn-lt"/>
                <a:ea typeface="+mn-ea"/>
                <a:cs typeface="+mn-cs"/>
              </a:rPr>
              <a:t> (2000) 122:167–82. </a:t>
            </a:r>
            <a:r>
              <a:rPr lang="en-US" sz="1200" kern="1200" dirty="0" err="1">
                <a:solidFill>
                  <a:schemeClr val="tx1"/>
                </a:solidFill>
                <a:effectLst/>
                <a:latin typeface="+mn-lt"/>
                <a:ea typeface="+mn-ea"/>
                <a:cs typeface="+mn-cs"/>
              </a:rPr>
              <a:t>doi</a:t>
            </a:r>
            <a:r>
              <a:rPr lang="en-US" sz="1200" kern="1200" dirty="0">
                <a:solidFill>
                  <a:schemeClr val="tx1"/>
                </a:solidFill>
                <a:effectLst/>
                <a:latin typeface="+mn-lt"/>
                <a:ea typeface="+mn-ea"/>
                <a:cs typeface="+mn-cs"/>
              </a:rPr>
              <a:t>: 10.1016/S0034-5687(00)00157-2</a:t>
            </a:r>
          </a:p>
          <a:p>
            <a:r>
              <a:rPr lang="en-US" sz="1200" kern="1200" dirty="0">
                <a:solidFill>
                  <a:schemeClr val="tx1"/>
                </a:solidFill>
                <a:effectLst/>
                <a:latin typeface="+mn-lt"/>
                <a:ea typeface="+mn-ea"/>
                <a:cs typeface="+mn-cs"/>
              </a:rPr>
              <a:t>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But opposite in those with hypercapnia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obesity increases sensitivity to hypercapnia (</a:t>
            </a:r>
            <a:r>
              <a:rPr lang="en-US" sz="1200" u="sng" kern="1200" dirty="0">
                <a:solidFill>
                  <a:schemeClr val="tx1"/>
                </a:solidFill>
                <a:effectLst/>
                <a:latin typeface="+mn-lt"/>
                <a:ea typeface="+mn-ea"/>
                <a:cs typeface="+mn-cs"/>
                <a:hlinkClick r:id="rId6"/>
              </a:rPr>
              <a:t>44</a:t>
            </a:r>
            <a:r>
              <a:rPr lang="en-US" sz="1200" kern="1200" dirty="0">
                <a:solidFill>
                  <a:schemeClr val="tx1"/>
                </a:solidFill>
                <a:effectLst/>
                <a:latin typeface="+mn-lt"/>
                <a:ea typeface="+mn-ea"/>
                <a:cs typeface="+mn-cs"/>
              </a:rPr>
              <a:t>, </a:t>
            </a:r>
            <a:r>
              <a:rPr lang="en-US" sz="1200" u="sng" kern="1200" dirty="0">
                <a:solidFill>
                  <a:schemeClr val="tx1"/>
                </a:solidFill>
                <a:effectLst/>
                <a:latin typeface="+mn-lt"/>
                <a:ea typeface="+mn-ea"/>
                <a:cs typeface="+mn-cs"/>
                <a:hlinkClick r:id="rId7"/>
              </a:rPr>
              <a:t>65</a:t>
            </a:r>
            <a:r>
              <a:rPr lang="en-US" sz="1200" kern="1200" dirty="0">
                <a:solidFill>
                  <a:schemeClr val="tx1"/>
                </a:solidFill>
                <a:effectLst/>
                <a:latin typeface="+mn-lt"/>
                <a:ea typeface="+mn-ea"/>
                <a:cs typeface="+mn-cs"/>
              </a:rPr>
              <a:t>), and inclusion of chronically hypercapnic patient in which CO</a:t>
            </a:r>
            <a:r>
              <a:rPr lang="en-US" sz="1200" kern="1200" baseline="-25000" dirty="0">
                <a:solidFill>
                  <a:schemeClr val="tx1"/>
                </a:solidFill>
                <a:effectLst/>
                <a:latin typeface="+mn-lt"/>
                <a:ea typeface="+mn-ea"/>
                <a:cs typeface="+mn-cs"/>
              </a:rPr>
              <a:t>2</a:t>
            </a:r>
            <a:r>
              <a:rPr lang="en-US" sz="1200" kern="1200" dirty="0">
                <a:solidFill>
                  <a:schemeClr val="tx1"/>
                </a:solidFill>
                <a:effectLst/>
                <a:latin typeface="+mn-lt"/>
                <a:ea typeface="+mn-ea"/>
                <a:cs typeface="+mn-cs"/>
              </a:rPr>
              <a:t> sensitivity is depressed (</a:t>
            </a:r>
            <a:r>
              <a:rPr lang="en-US" sz="1200" u="sng" kern="1200" dirty="0">
                <a:solidFill>
                  <a:schemeClr val="tx1"/>
                </a:solidFill>
                <a:effectLst/>
                <a:latin typeface="+mn-lt"/>
                <a:ea typeface="+mn-ea"/>
                <a:cs typeface="+mn-cs"/>
                <a:hlinkClick r:id="rId8"/>
              </a:rPr>
              <a:t>66</a:t>
            </a:r>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44 </a:t>
            </a:r>
            <a:r>
              <a:rPr lang="en-US" sz="1200" kern="1200" dirty="0" err="1">
                <a:solidFill>
                  <a:schemeClr val="tx1"/>
                </a:solidFill>
                <a:effectLst/>
                <a:latin typeface="+mn-lt"/>
                <a:ea typeface="+mn-ea"/>
                <a:cs typeface="+mn-cs"/>
              </a:rPr>
              <a:t>Narkiewicz</a:t>
            </a:r>
            <a:r>
              <a:rPr lang="en-US" sz="1200" kern="1200" dirty="0">
                <a:solidFill>
                  <a:schemeClr val="tx1"/>
                </a:solidFill>
                <a:effectLst/>
                <a:latin typeface="+mn-lt"/>
                <a:ea typeface="+mn-ea"/>
                <a:cs typeface="+mn-cs"/>
              </a:rPr>
              <a:t> K, Kato M, </a:t>
            </a:r>
            <a:r>
              <a:rPr lang="en-US" sz="1200" kern="1200" dirty="0" err="1">
                <a:solidFill>
                  <a:schemeClr val="tx1"/>
                </a:solidFill>
                <a:effectLst/>
                <a:latin typeface="+mn-lt"/>
                <a:ea typeface="+mn-ea"/>
                <a:cs typeface="+mn-cs"/>
              </a:rPr>
              <a:t>Pesek</a:t>
            </a:r>
            <a:r>
              <a:rPr lang="en-US" sz="1200" kern="1200" dirty="0">
                <a:solidFill>
                  <a:schemeClr val="tx1"/>
                </a:solidFill>
                <a:effectLst/>
                <a:latin typeface="+mn-lt"/>
                <a:ea typeface="+mn-ea"/>
                <a:cs typeface="+mn-cs"/>
              </a:rPr>
              <a:t> CA, Somers VK. Human obesity is characterized by a selective potentiation of central chemoreflex sensitivity. </a:t>
            </a:r>
            <a:r>
              <a:rPr lang="en-US" sz="1200" i="1" kern="1200" dirty="0">
                <a:solidFill>
                  <a:schemeClr val="tx1"/>
                </a:solidFill>
                <a:effectLst/>
                <a:latin typeface="+mn-lt"/>
                <a:ea typeface="+mn-ea"/>
                <a:cs typeface="+mn-cs"/>
              </a:rPr>
              <a:t>Hypertension</a:t>
            </a:r>
            <a:r>
              <a:rPr lang="en-US" sz="1200" kern="1200" dirty="0">
                <a:solidFill>
                  <a:schemeClr val="tx1"/>
                </a:solidFill>
                <a:effectLst/>
                <a:latin typeface="+mn-lt"/>
                <a:ea typeface="+mn-ea"/>
                <a:cs typeface="+mn-cs"/>
              </a:rPr>
              <a:t> (1999) 33:1153–8. </a:t>
            </a:r>
            <a:r>
              <a:rPr lang="en-US" sz="1200" kern="1200" dirty="0" err="1">
                <a:solidFill>
                  <a:schemeClr val="tx1"/>
                </a:solidFill>
                <a:effectLst/>
                <a:latin typeface="+mn-lt"/>
                <a:ea typeface="+mn-ea"/>
                <a:cs typeface="+mn-cs"/>
              </a:rPr>
              <a:t>doi</a:t>
            </a:r>
            <a:r>
              <a:rPr lang="en-US" sz="1200" kern="1200" dirty="0">
                <a:solidFill>
                  <a:schemeClr val="tx1"/>
                </a:solidFill>
                <a:effectLst/>
                <a:latin typeface="+mn-lt"/>
                <a:ea typeface="+mn-ea"/>
                <a:cs typeface="+mn-cs"/>
              </a:rPr>
              <a:t>: 10.1161/01.HYP.33.5.1153</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65 Yuan H, Pinto SJ, Huang J, McDonough JM, Ward MB, Lee YN, et al. Ventilatory responses to hypercapnia during wakefulness and sleep in obese adolescents with and without obstructive sleep apnea syndrome. </a:t>
            </a:r>
            <a:r>
              <a:rPr lang="en-US" sz="1200" i="1" kern="1200" dirty="0">
                <a:solidFill>
                  <a:schemeClr val="tx1"/>
                </a:solidFill>
                <a:effectLst/>
                <a:latin typeface="+mn-lt"/>
                <a:ea typeface="+mn-ea"/>
                <a:cs typeface="+mn-cs"/>
              </a:rPr>
              <a:t>Sleep</a:t>
            </a:r>
            <a:r>
              <a:rPr lang="en-US" sz="1200" kern="1200" dirty="0">
                <a:solidFill>
                  <a:schemeClr val="tx1"/>
                </a:solidFill>
                <a:effectLst/>
                <a:latin typeface="+mn-lt"/>
                <a:ea typeface="+mn-ea"/>
                <a:cs typeface="+mn-cs"/>
              </a:rPr>
              <a:t> (2012) 35:1257–67. </a:t>
            </a:r>
            <a:r>
              <a:rPr lang="en-US" sz="1200" kern="1200" dirty="0" err="1">
                <a:solidFill>
                  <a:schemeClr val="tx1"/>
                </a:solidFill>
                <a:effectLst/>
                <a:latin typeface="+mn-lt"/>
                <a:ea typeface="+mn-ea"/>
                <a:cs typeface="+mn-cs"/>
              </a:rPr>
              <a:t>doi</a:t>
            </a:r>
            <a:r>
              <a:rPr lang="en-US" sz="1200" kern="1200" dirty="0">
                <a:solidFill>
                  <a:schemeClr val="tx1"/>
                </a:solidFill>
                <a:effectLst/>
                <a:latin typeface="+mn-lt"/>
                <a:ea typeface="+mn-ea"/>
                <a:cs typeface="+mn-cs"/>
              </a:rPr>
              <a:t>: 10.5665/sleep.2082</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66 </a:t>
            </a:r>
            <a:r>
              <a:rPr lang="en-US" sz="1200" kern="1200" dirty="0" err="1">
                <a:solidFill>
                  <a:schemeClr val="tx1"/>
                </a:solidFill>
                <a:effectLst/>
                <a:latin typeface="+mn-lt"/>
                <a:ea typeface="+mn-ea"/>
                <a:cs typeface="+mn-cs"/>
              </a:rPr>
              <a:t>Verbraecken</a:t>
            </a:r>
            <a:r>
              <a:rPr lang="en-US" sz="1200" kern="1200" dirty="0">
                <a:solidFill>
                  <a:schemeClr val="tx1"/>
                </a:solidFill>
                <a:effectLst/>
                <a:latin typeface="+mn-lt"/>
                <a:ea typeface="+mn-ea"/>
                <a:cs typeface="+mn-cs"/>
              </a:rPr>
              <a:t> J, De Backer W, </a:t>
            </a:r>
            <a:r>
              <a:rPr lang="en-US" sz="1200" kern="1200" dirty="0" err="1">
                <a:solidFill>
                  <a:schemeClr val="tx1"/>
                </a:solidFill>
                <a:effectLst/>
                <a:latin typeface="+mn-lt"/>
                <a:ea typeface="+mn-ea"/>
                <a:cs typeface="+mn-cs"/>
              </a:rPr>
              <a:t>Willemen</a:t>
            </a:r>
            <a:r>
              <a:rPr lang="en-US" sz="1200" kern="1200" dirty="0">
                <a:solidFill>
                  <a:schemeClr val="tx1"/>
                </a:solidFill>
                <a:effectLst/>
                <a:latin typeface="+mn-lt"/>
                <a:ea typeface="+mn-ea"/>
                <a:cs typeface="+mn-cs"/>
              </a:rPr>
              <a:t> M, De Cock W, </a:t>
            </a:r>
            <a:r>
              <a:rPr lang="en-US" sz="1200" kern="1200" dirty="0" err="1">
                <a:solidFill>
                  <a:schemeClr val="tx1"/>
                </a:solidFill>
                <a:effectLst/>
                <a:latin typeface="+mn-lt"/>
                <a:ea typeface="+mn-ea"/>
                <a:cs typeface="+mn-cs"/>
              </a:rPr>
              <a:t>Wittesaele</a:t>
            </a:r>
            <a:r>
              <a:rPr lang="en-US" sz="1200" kern="1200" dirty="0">
                <a:solidFill>
                  <a:schemeClr val="tx1"/>
                </a:solidFill>
                <a:effectLst/>
                <a:latin typeface="+mn-lt"/>
                <a:ea typeface="+mn-ea"/>
                <a:cs typeface="+mn-cs"/>
              </a:rPr>
              <a:t> W, Van de H. Chronic CO</a:t>
            </a:r>
            <a:r>
              <a:rPr lang="en-US" sz="1200" kern="1200" baseline="-25000" dirty="0">
                <a:solidFill>
                  <a:schemeClr val="tx1"/>
                </a:solidFill>
                <a:effectLst/>
                <a:latin typeface="+mn-lt"/>
                <a:ea typeface="+mn-ea"/>
                <a:cs typeface="+mn-cs"/>
              </a:rPr>
              <a:t>2</a:t>
            </a:r>
            <a:r>
              <a:rPr lang="en-US" sz="1200" kern="1200" dirty="0">
                <a:solidFill>
                  <a:schemeClr val="tx1"/>
                </a:solidFill>
                <a:effectLst/>
                <a:latin typeface="+mn-lt"/>
                <a:ea typeface="+mn-ea"/>
                <a:cs typeface="+mn-cs"/>
              </a:rPr>
              <a:t> drive in patients with obstructive sleep apnea and effect of CPAP. </a:t>
            </a:r>
            <a:r>
              <a:rPr lang="en-US" sz="1200" i="1" kern="1200" dirty="0">
                <a:solidFill>
                  <a:schemeClr val="tx1"/>
                </a:solidFill>
                <a:effectLst/>
                <a:latin typeface="+mn-lt"/>
                <a:ea typeface="+mn-ea"/>
                <a:cs typeface="+mn-cs"/>
              </a:rPr>
              <a:t>Respir Physiol.</a:t>
            </a:r>
            <a:r>
              <a:rPr lang="en-US" sz="1200" kern="1200" dirty="0">
                <a:solidFill>
                  <a:schemeClr val="tx1"/>
                </a:solidFill>
                <a:effectLst/>
                <a:latin typeface="+mn-lt"/>
                <a:ea typeface="+mn-ea"/>
                <a:cs typeface="+mn-cs"/>
              </a:rPr>
              <a:t> (1995) 101:279–87. </a:t>
            </a:r>
            <a:r>
              <a:rPr lang="en-US" sz="1200" kern="1200" dirty="0" err="1">
                <a:solidFill>
                  <a:schemeClr val="tx1"/>
                </a:solidFill>
                <a:effectLst/>
                <a:latin typeface="+mn-lt"/>
                <a:ea typeface="+mn-ea"/>
                <a:cs typeface="+mn-cs"/>
              </a:rPr>
              <a:t>doi</a:t>
            </a:r>
            <a:r>
              <a:rPr lang="en-US" sz="1200" kern="1200" dirty="0">
                <a:solidFill>
                  <a:schemeClr val="tx1"/>
                </a:solidFill>
                <a:effectLst/>
                <a:latin typeface="+mn-lt"/>
                <a:ea typeface="+mn-ea"/>
                <a:cs typeface="+mn-cs"/>
              </a:rPr>
              <a:t>: 10.1016/0034-5687(95)00037-E</a:t>
            </a:r>
          </a:p>
          <a:p>
            <a:r>
              <a:rPr lang="en-US" sz="1200" kern="1200" dirty="0">
                <a:solidFill>
                  <a:schemeClr val="tx1"/>
                </a:solidFill>
                <a:effectLst/>
                <a:latin typeface="+mn-lt"/>
                <a:ea typeface="+mn-ea"/>
                <a:cs typeface="+mn-cs"/>
              </a:rPr>
              <a:t> </a:t>
            </a:r>
          </a:p>
          <a:p>
            <a:endParaRPr lang="en-US" sz="1200" kern="1200" dirty="0">
              <a:solidFill>
                <a:schemeClr val="tx1"/>
              </a:solidFill>
              <a:effectLst/>
              <a:latin typeface="+mn-lt"/>
              <a:ea typeface="+mn-ea"/>
              <a:cs typeface="+mn-cs"/>
            </a:endParaRPr>
          </a:p>
          <a:p>
            <a:endParaRPr lang="en-US" dirty="0"/>
          </a:p>
          <a:p>
            <a:endParaRPr lang="en-US" dirty="0"/>
          </a:p>
        </p:txBody>
      </p:sp>
      <p:sp>
        <p:nvSpPr>
          <p:cNvPr id="4" name="Slide Number Placeholder 3"/>
          <p:cNvSpPr>
            <a:spLocks noGrp="1"/>
          </p:cNvSpPr>
          <p:nvPr>
            <p:ph type="sldNum" sz="quarter" idx="5"/>
          </p:nvPr>
        </p:nvSpPr>
        <p:spPr/>
        <p:txBody>
          <a:bodyPr/>
          <a:lstStyle/>
          <a:p>
            <a:fld id="{6741A61A-74B6-D548-8F66-DDC3192B23D6}" type="slidenum">
              <a:rPr lang="en-US" smtClean="0"/>
              <a:t>33</a:t>
            </a:fld>
            <a:endParaRPr lang="en-US"/>
          </a:p>
        </p:txBody>
      </p:sp>
    </p:spTree>
    <p:extLst>
      <p:ext uri="{BB962C8B-B14F-4D97-AF65-F5344CB8AC3E}">
        <p14:creationId xmlns:p14="http://schemas.microsoft.com/office/powerpoint/2010/main" val="225941547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 </a:t>
            </a:r>
            <a:r>
              <a:rPr lang="en-US" dirty="0" err="1"/>
              <a:t>Physiol</a:t>
            </a:r>
            <a:r>
              <a:rPr lang="en-US" dirty="0"/>
              <a:t> Silent Hypoxemia in COVID 19</a:t>
            </a:r>
          </a:p>
          <a:p>
            <a:endParaRPr lang="en-US" dirty="0"/>
          </a:p>
          <a:p>
            <a:r>
              <a:rPr lang="en-US" dirty="0"/>
              <a:t>Similarly, in the setting of exercise: </a:t>
            </a:r>
          </a:p>
          <a:p>
            <a:endParaRPr lang="en-US" dirty="0"/>
          </a:p>
          <a:p>
            <a:r>
              <a:rPr lang="en-US" dirty="0"/>
              <a:t>“For example, Sun and colleagues (23) report that the variability in the V̇ E/V̇ CO2 slope for normal-weight men and women who are similar in age to the patients in the present study is ~3.0”</a:t>
            </a:r>
          </a:p>
          <a:p>
            <a:endParaRPr lang="en-US" dirty="0"/>
          </a:p>
          <a:p>
            <a:r>
              <a:rPr lang="en-US" dirty="0"/>
              <a:t>Sun XG, Hansen JE, </a:t>
            </a:r>
            <a:r>
              <a:rPr lang="en-US" dirty="0" err="1"/>
              <a:t>Garatachea</a:t>
            </a:r>
            <a:r>
              <a:rPr lang="en-US" dirty="0"/>
              <a:t> N, Storer TW, Wasserman K. Ventilatory efficiency during exercise in healthy subjects. Am J Respir Crit Care Med 2002;166:1443–1448.</a:t>
            </a:r>
          </a:p>
          <a:p>
            <a:endParaRPr lang="en-US" dirty="0"/>
          </a:p>
          <a:p>
            <a:endParaRPr lang="en-US" dirty="0"/>
          </a:p>
          <a:p>
            <a:r>
              <a:rPr lang="en-US" sz="1200" b="0" i="0" kern="1200" dirty="0">
                <a:solidFill>
                  <a:schemeClr val="tx1"/>
                </a:solidFill>
                <a:effectLst/>
                <a:latin typeface="+mn-lt"/>
                <a:ea typeface="+mn-ea"/>
                <a:cs typeface="+mn-cs"/>
              </a:rPr>
              <a:t> Signaling from the peripheral and central chemoreceptors in response to changes in arterial P</a:t>
            </a:r>
            <a:r>
              <a:rPr lang="en-US" sz="1200" b="0" i="0" kern="1200" cap="small" dirty="0">
                <a:solidFill>
                  <a:schemeClr val="tx1"/>
                </a:solidFill>
                <a:effectLst/>
                <a:latin typeface="+mn-lt"/>
                <a:ea typeface="+mn-ea"/>
                <a:cs typeface="+mn-cs"/>
              </a:rPr>
              <a:t>co</a:t>
            </a:r>
            <a:r>
              <a:rPr lang="en-US" sz="1200" b="0" i="0" kern="1200" baseline="-25000" dirty="0">
                <a:solidFill>
                  <a:schemeClr val="tx1"/>
                </a:solidFill>
                <a:effectLst/>
                <a:latin typeface="+mn-lt"/>
                <a:ea typeface="+mn-ea"/>
                <a:cs typeface="+mn-cs"/>
              </a:rPr>
              <a:t>2</a:t>
            </a:r>
            <a:r>
              <a:rPr lang="en-US" sz="1200" b="0" i="0" kern="1200" dirty="0">
                <a:solidFill>
                  <a:schemeClr val="tx1"/>
                </a:solidFill>
                <a:effectLst/>
                <a:latin typeface="+mn-lt"/>
                <a:ea typeface="+mn-ea"/>
                <a:cs typeface="+mn-cs"/>
              </a:rPr>
              <a:t>, pH and PO</a:t>
            </a:r>
            <a:r>
              <a:rPr lang="en-US" sz="1200" b="0" i="0" kern="1200" baseline="-25000" dirty="0">
                <a:solidFill>
                  <a:schemeClr val="tx1"/>
                </a:solidFill>
                <a:effectLst/>
                <a:latin typeface="+mn-lt"/>
                <a:ea typeface="+mn-ea"/>
                <a:cs typeface="+mn-cs"/>
              </a:rPr>
              <a:t>2</a:t>
            </a:r>
            <a:r>
              <a:rPr lang="en-US" sz="1200" b="0" i="0" kern="1200" dirty="0">
                <a:solidFill>
                  <a:schemeClr val="tx1"/>
                </a:solidFill>
                <a:effectLst/>
                <a:latin typeface="+mn-lt"/>
                <a:ea typeface="+mn-ea"/>
                <a:cs typeface="+mn-cs"/>
              </a:rPr>
              <a:t>, like that of HPV (</a:t>
            </a:r>
            <a:r>
              <a:rPr lang="en-US" sz="1200" b="0" i="0" kern="1200" dirty="0">
                <a:solidFill>
                  <a:schemeClr val="tx1"/>
                </a:solidFill>
                <a:effectLst/>
                <a:latin typeface="+mn-lt"/>
                <a:ea typeface="+mn-ea"/>
                <a:cs typeface="+mn-cs"/>
                <a:hlinkClick r:id="rId3"/>
              </a:rPr>
              <a:t>49</a:t>
            </a:r>
            <a:r>
              <a:rPr lang="en-US" sz="1200" b="0" i="0" kern="1200" dirty="0">
                <a:solidFill>
                  <a:schemeClr val="tx1"/>
                </a:solidFill>
                <a:effectLst/>
                <a:latin typeface="+mn-lt"/>
                <a:ea typeface="+mn-ea"/>
                <a:cs typeface="+mn-cs"/>
              </a:rPr>
              <a:t>), varies 5-fold to 10-fold among healthy individuals (</a:t>
            </a:r>
            <a:r>
              <a:rPr lang="en-US" sz="1200" b="0" i="0" kern="1200" dirty="0">
                <a:solidFill>
                  <a:schemeClr val="tx1"/>
                </a:solidFill>
                <a:effectLst/>
                <a:latin typeface="+mn-lt"/>
                <a:ea typeface="+mn-ea"/>
                <a:cs typeface="+mn-cs"/>
                <a:hlinkClick r:id="rId3"/>
              </a:rPr>
              <a:t>69</a:t>
            </a:r>
            <a:r>
              <a:rPr lang="en-US" sz="1200" b="0" i="0" kern="120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hlinkClick r:id="rId3"/>
              </a:rPr>
              <a:t>70</a:t>
            </a:r>
            <a:r>
              <a:rPr lang="en-US" sz="1200" b="0" i="0" kern="1200" dirty="0">
                <a:solidFill>
                  <a:schemeClr val="tx1"/>
                </a:solidFill>
                <a:effectLst/>
                <a:latin typeface="+mn-lt"/>
                <a:ea typeface="+mn-ea"/>
                <a:cs typeface="+mn-cs"/>
              </a:rPr>
              <a:t>).</a:t>
            </a:r>
          </a:p>
          <a:p>
            <a:endParaRPr lang="en-US" sz="1200" b="0" i="0" kern="1200" dirty="0">
              <a:solidFill>
                <a:schemeClr val="tx1"/>
              </a:solidFill>
              <a:effectLst/>
              <a:latin typeface="+mn-lt"/>
              <a:ea typeface="+mn-ea"/>
              <a:cs typeface="+mn-cs"/>
            </a:endParaRPr>
          </a:p>
          <a:p>
            <a:r>
              <a:rPr lang="en-US" dirty="0">
                <a:effectLst/>
              </a:rPr>
              <a:t>69 .Swenson ER, Duncan TB, Goldberg SV, Ramirez G, Ahmad S, Schoene RB. Diuretic effect of acute hypoxia in humans: relationship to hypoxic ventilatory responsiveness and renal hormones. </a:t>
            </a:r>
            <a:r>
              <a:rPr lang="en-US" i="1" dirty="0">
                <a:effectLst/>
              </a:rPr>
              <a:t>J Appl </a:t>
            </a:r>
            <a:r>
              <a:rPr lang="en-US" i="1" dirty="0" err="1">
                <a:effectLst/>
              </a:rPr>
              <a:t>Physiol</a:t>
            </a:r>
            <a:r>
              <a:rPr lang="en-US" i="1" dirty="0">
                <a:effectLst/>
              </a:rPr>
              <a:t> (1985)</a:t>
            </a:r>
            <a:r>
              <a:rPr lang="en-US" dirty="0">
                <a:effectLst/>
              </a:rPr>
              <a:t> 1995;78:377–383.</a:t>
            </a:r>
            <a:r>
              <a:rPr lang="en-US" sz="1200" kern="1200" dirty="0">
                <a:solidFill>
                  <a:schemeClr val="tx1"/>
                </a:solidFill>
                <a:effectLst/>
                <a:latin typeface="+mn-lt"/>
                <a:ea typeface="+mn-ea"/>
                <a:cs typeface="+mn-cs"/>
                <a:hlinkClick r:id="rId4"/>
              </a:rPr>
              <a:t>Crossref</a:t>
            </a:r>
            <a:r>
              <a:rPr lang="en-US" dirty="0">
                <a:effectLst/>
              </a:rPr>
              <a:t>, </a:t>
            </a:r>
            <a:r>
              <a:rPr lang="en-US" sz="1200" kern="1200" dirty="0">
                <a:solidFill>
                  <a:schemeClr val="tx1"/>
                </a:solidFill>
                <a:effectLst/>
                <a:latin typeface="+mn-lt"/>
                <a:ea typeface="+mn-ea"/>
                <a:cs typeface="+mn-cs"/>
                <a:hlinkClick r:id="rId5"/>
              </a:rPr>
              <a:t>Medline</a:t>
            </a:r>
            <a:r>
              <a:rPr lang="en-US" dirty="0">
                <a:effectLst/>
              </a:rPr>
              <a:t>, </a:t>
            </a:r>
            <a:r>
              <a:rPr lang="en-US" sz="1200" kern="1200" dirty="0">
                <a:solidFill>
                  <a:schemeClr val="tx1"/>
                </a:solidFill>
                <a:effectLst/>
                <a:latin typeface="+mn-lt"/>
                <a:ea typeface="+mn-ea"/>
                <a:cs typeface="+mn-cs"/>
                <a:hlinkClick r:id="rId6"/>
              </a:rPr>
              <a:t>Google Scholar</a:t>
            </a:r>
            <a:endParaRPr lang="en-US" dirty="0">
              <a:effectLst/>
            </a:endParaRPr>
          </a:p>
          <a:p>
            <a:r>
              <a:rPr lang="en-US" dirty="0">
                <a:effectLst/>
              </a:rPr>
              <a:t>70 .McGurk SP, </a:t>
            </a:r>
            <a:r>
              <a:rPr lang="en-US" dirty="0" err="1">
                <a:effectLst/>
              </a:rPr>
              <a:t>Blanksby</a:t>
            </a:r>
            <a:r>
              <a:rPr lang="en-US" dirty="0">
                <a:effectLst/>
              </a:rPr>
              <a:t> BA, Anderson MJ. The relationship of hypercapnic ventilatory responses to age, gender and athleticism. </a:t>
            </a:r>
            <a:r>
              <a:rPr lang="en-US" i="1" dirty="0">
                <a:effectLst/>
              </a:rPr>
              <a:t>Sports Med</a:t>
            </a:r>
            <a:r>
              <a:rPr lang="en-US" dirty="0">
                <a:effectLst/>
              </a:rPr>
              <a:t> 1995;19:173–183.</a:t>
            </a:r>
            <a:r>
              <a:rPr lang="en-US" sz="1200" kern="1200" dirty="0">
                <a:solidFill>
                  <a:schemeClr val="tx1"/>
                </a:solidFill>
                <a:effectLst/>
                <a:latin typeface="+mn-lt"/>
                <a:ea typeface="+mn-ea"/>
                <a:cs typeface="+mn-cs"/>
                <a:hlinkClick r:id="rId7"/>
              </a:rPr>
              <a:t>Crossref</a:t>
            </a:r>
            <a:r>
              <a:rPr lang="en-US" dirty="0">
                <a:effectLst/>
              </a:rPr>
              <a:t>, </a:t>
            </a:r>
            <a:r>
              <a:rPr lang="en-US" sz="1200" kern="1200" dirty="0">
                <a:solidFill>
                  <a:schemeClr val="tx1"/>
                </a:solidFill>
                <a:effectLst/>
                <a:latin typeface="+mn-lt"/>
                <a:ea typeface="+mn-ea"/>
                <a:cs typeface="+mn-cs"/>
                <a:hlinkClick r:id="rId8"/>
              </a:rPr>
              <a:t>Medline</a:t>
            </a:r>
            <a:r>
              <a:rPr lang="en-US" dirty="0">
                <a:effectLst/>
              </a:rPr>
              <a:t>, </a:t>
            </a:r>
            <a:r>
              <a:rPr lang="en-US" sz="1200" kern="1200" dirty="0">
                <a:solidFill>
                  <a:schemeClr val="tx1"/>
                </a:solidFill>
                <a:effectLst/>
                <a:latin typeface="+mn-lt"/>
                <a:ea typeface="+mn-ea"/>
                <a:cs typeface="+mn-cs"/>
                <a:hlinkClick r:id="rId9"/>
              </a:rPr>
              <a:t>Google Scholar</a:t>
            </a:r>
            <a:endParaRPr lang="en-US" dirty="0">
              <a:effectLst/>
            </a:endParaRPr>
          </a:p>
          <a:p>
            <a:endParaRPr lang="en-US" dirty="0"/>
          </a:p>
          <a:p>
            <a:endParaRPr lang="en-US" dirty="0"/>
          </a:p>
        </p:txBody>
      </p:sp>
      <p:sp>
        <p:nvSpPr>
          <p:cNvPr id="4" name="Slide Number Placeholder 3"/>
          <p:cNvSpPr>
            <a:spLocks noGrp="1"/>
          </p:cNvSpPr>
          <p:nvPr>
            <p:ph type="sldNum" sz="quarter" idx="5"/>
          </p:nvPr>
        </p:nvSpPr>
        <p:spPr/>
        <p:txBody>
          <a:bodyPr/>
          <a:lstStyle/>
          <a:p>
            <a:fld id="{6741A61A-74B6-D548-8F66-DDC3192B23D6}" type="slidenum">
              <a:rPr lang="en-US" smtClean="0"/>
              <a:t>34</a:t>
            </a:fld>
            <a:endParaRPr lang="en-US"/>
          </a:p>
        </p:txBody>
      </p:sp>
    </p:spTree>
    <p:extLst>
      <p:ext uri="{BB962C8B-B14F-4D97-AF65-F5344CB8AC3E}">
        <p14:creationId xmlns:p14="http://schemas.microsoft.com/office/powerpoint/2010/main" val="143195423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244  </a:t>
            </a:r>
            <a:r>
              <a:rPr lang="en-US" sz="1200" kern="1200" dirty="0" err="1">
                <a:solidFill>
                  <a:schemeClr val="tx1"/>
                </a:solidFill>
                <a:effectLst/>
                <a:latin typeface="+mn-lt"/>
                <a:ea typeface="+mn-ea"/>
                <a:cs typeface="+mn-cs"/>
              </a:rPr>
              <a:t>Skatrud</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JB,Dempsey</a:t>
            </a:r>
            <a:r>
              <a:rPr lang="en-US" sz="1200" kern="1200" dirty="0">
                <a:solidFill>
                  <a:schemeClr val="tx1"/>
                </a:solidFill>
                <a:effectLst/>
                <a:latin typeface="+mn-lt"/>
                <a:ea typeface="+mn-ea"/>
                <a:cs typeface="+mn-cs"/>
              </a:rPr>
              <a:t> JA. Relative effectiveness of acetazolamide versus medroxyprogesterone acetate in correction of chronic carbon dioxide retention. Am Rev Respir Dis 127: 405-412, 1983b.</a:t>
            </a:r>
          </a:p>
          <a:p>
            <a:endParaRPr lang="en-US" dirty="0"/>
          </a:p>
          <a:p>
            <a:r>
              <a:rPr lang="en-US" dirty="0"/>
              <a:t>245. </a:t>
            </a:r>
            <a:r>
              <a:rPr lang="en-US" sz="1200" kern="1200" dirty="0" err="1">
                <a:solidFill>
                  <a:schemeClr val="tx1"/>
                </a:solidFill>
                <a:effectLst/>
                <a:latin typeface="+mn-lt"/>
                <a:ea typeface="+mn-ea"/>
                <a:cs typeface="+mn-cs"/>
              </a:rPr>
              <a:t>Skatrud</a:t>
            </a:r>
            <a:r>
              <a:rPr lang="en-US" sz="1200" kern="1200" dirty="0">
                <a:solidFill>
                  <a:schemeClr val="tx1"/>
                </a:solidFill>
                <a:effectLst/>
                <a:latin typeface="+mn-lt"/>
                <a:ea typeface="+mn-ea"/>
                <a:cs typeface="+mn-cs"/>
              </a:rPr>
              <a:t> JB, Dempsey JA, Bhansali P, Irvin C. Determinants of chronic carbon dioxide retention and its correction in humans. J Clin Invest 65: 813-821, 1980.</a:t>
            </a:r>
          </a:p>
          <a:p>
            <a:endParaRPr lang="en-US" dirty="0"/>
          </a:p>
          <a:p>
            <a:r>
              <a:rPr lang="en-US" sz="1200" kern="1200" dirty="0">
                <a:solidFill>
                  <a:schemeClr val="tx1"/>
                </a:solidFill>
                <a:effectLst/>
                <a:latin typeface="+mn-lt"/>
                <a:ea typeface="+mn-ea"/>
                <a:cs typeface="+mn-cs"/>
              </a:rPr>
              <a:t>246. </a:t>
            </a:r>
            <a:r>
              <a:rPr lang="en-US" sz="1200" kern="1200" dirty="0" err="1">
                <a:solidFill>
                  <a:schemeClr val="tx1"/>
                </a:solidFill>
                <a:effectLst/>
                <a:latin typeface="+mn-lt"/>
                <a:ea typeface="+mn-ea"/>
                <a:cs typeface="+mn-cs"/>
              </a:rPr>
              <a:t>Skatrud</a:t>
            </a:r>
            <a:r>
              <a:rPr lang="en-US" sz="1200" kern="1200" dirty="0">
                <a:solidFill>
                  <a:schemeClr val="tx1"/>
                </a:solidFill>
                <a:effectLst/>
                <a:latin typeface="+mn-lt"/>
                <a:ea typeface="+mn-ea"/>
                <a:cs typeface="+mn-cs"/>
              </a:rPr>
              <a:t> JB, Dempsey JA, </a:t>
            </a:r>
            <a:r>
              <a:rPr lang="en-US" sz="1200" kern="1200" dirty="0" err="1">
                <a:solidFill>
                  <a:schemeClr val="tx1"/>
                </a:solidFill>
                <a:effectLst/>
                <a:latin typeface="+mn-lt"/>
                <a:ea typeface="+mn-ea"/>
                <a:cs typeface="+mn-cs"/>
              </a:rPr>
              <a:t>Iber</a:t>
            </a:r>
            <a:r>
              <a:rPr lang="en-US" sz="1200" kern="1200" dirty="0">
                <a:solidFill>
                  <a:schemeClr val="tx1"/>
                </a:solidFill>
                <a:effectLst/>
                <a:latin typeface="+mn-lt"/>
                <a:ea typeface="+mn-ea"/>
                <a:cs typeface="+mn-cs"/>
              </a:rPr>
              <a:t> C, </a:t>
            </a:r>
            <a:r>
              <a:rPr lang="en-US" sz="1200" kern="1200" dirty="0" err="1">
                <a:solidFill>
                  <a:schemeClr val="tx1"/>
                </a:solidFill>
                <a:effectLst/>
                <a:latin typeface="+mn-lt"/>
                <a:ea typeface="+mn-ea"/>
                <a:cs typeface="+mn-cs"/>
              </a:rPr>
              <a:t>Berssenbrugge</a:t>
            </a:r>
            <a:r>
              <a:rPr lang="en-US" sz="1200" kern="1200" dirty="0">
                <a:solidFill>
                  <a:schemeClr val="tx1"/>
                </a:solidFill>
                <a:effectLst/>
                <a:latin typeface="+mn-lt"/>
                <a:ea typeface="+mn-ea"/>
                <a:cs typeface="+mn-cs"/>
              </a:rPr>
              <a:t> A. Correction of CO2 retention during sleep in patients with chronic obstructive pulmonary diseases. Am Rev Respir Dis 124: 260-268, 1981.</a:t>
            </a: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From: https://</a:t>
            </a:r>
            <a:r>
              <a:rPr lang="en-US" sz="1200" kern="1200" dirty="0" err="1">
                <a:solidFill>
                  <a:schemeClr val="tx1"/>
                </a:solidFill>
                <a:effectLst/>
                <a:latin typeface="+mn-lt"/>
                <a:ea typeface="+mn-ea"/>
                <a:cs typeface="+mn-cs"/>
              </a:rPr>
              <a:t>www.cell.com</a:t>
            </a:r>
            <a:r>
              <a:rPr lang="en-US" sz="1200" kern="1200" dirty="0">
                <a:solidFill>
                  <a:schemeClr val="tx1"/>
                </a:solidFill>
                <a:effectLst/>
                <a:latin typeface="+mn-lt"/>
                <a:ea typeface="+mn-ea"/>
                <a:cs typeface="+mn-cs"/>
              </a:rPr>
              <a:t>/neuron/pdf/S0896-6273(15)00676-5.pdf</a:t>
            </a:r>
          </a:p>
          <a:p>
            <a:endParaRPr lang="en-US" sz="1200" kern="1200" dirty="0">
              <a:solidFill>
                <a:schemeClr val="tx1"/>
              </a:solidFill>
              <a:effectLst/>
              <a:latin typeface="+mn-lt"/>
              <a:ea typeface="+mn-ea"/>
              <a:cs typeface="+mn-cs"/>
            </a:endParaRPr>
          </a:p>
          <a:p>
            <a:r>
              <a:rPr lang="en-US" dirty="0"/>
              <a:t>In brief, RTN generates a considerable portion of the drive to breathe during non-REM sleep. During REM sleep, the contribution of RTN is reduced but still present, REM-off aminergic systems are generally silent, and breathing frequency is regulated by unknown mechanisms. Drugs that selectively activate RTN neurons could, in principle, be useful to treat central sleep apnea syndromes and periodic breathing that are prevalent during </a:t>
            </a:r>
            <a:r>
              <a:rPr lang="en-US" dirty="0" err="1"/>
              <a:t>nREM</a:t>
            </a:r>
            <a:r>
              <a:rPr lang="en-US" dirty="0"/>
              <a:t> sleep</a:t>
            </a:r>
            <a:endParaRPr lang="en-US" sz="1200" kern="1200" dirty="0">
              <a:solidFill>
                <a:schemeClr val="tx1"/>
              </a:solidFill>
              <a:effectLst/>
              <a:latin typeface="+mn-lt"/>
              <a:ea typeface="+mn-ea"/>
              <a:cs typeface="+mn-cs"/>
            </a:endParaRPr>
          </a:p>
          <a:p>
            <a:endParaRPr lang="en-US" dirty="0"/>
          </a:p>
          <a:p>
            <a:endParaRPr lang="en-US" dirty="0"/>
          </a:p>
          <a:p>
            <a:r>
              <a:rPr lang="en-US" dirty="0"/>
              <a:t>https://</a:t>
            </a:r>
            <a:r>
              <a:rPr lang="en-US" dirty="0" err="1"/>
              <a:t>pubmed.ncbi.nlm.nih.gov</a:t>
            </a:r>
            <a:r>
              <a:rPr lang="en-US" dirty="0"/>
              <a:t>/25323235/ suggests acetazolamide does actually lower loop gain</a:t>
            </a:r>
          </a:p>
          <a:p>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More on acetazolamide: </a:t>
            </a:r>
            <a:r>
              <a:rPr lang="en-US" sz="1200" kern="1200" dirty="0">
                <a:solidFill>
                  <a:schemeClr val="tx1"/>
                </a:solidFill>
                <a:effectLst/>
                <a:latin typeface="+mn-lt"/>
                <a:ea typeface="+mn-ea"/>
                <a:cs typeface="+mn-cs"/>
              </a:rPr>
              <a:t>6 .    </a:t>
            </a:r>
            <a:r>
              <a:rPr lang="en-US" sz="1200" kern="1200" dirty="0" err="1">
                <a:solidFill>
                  <a:schemeClr val="tx1"/>
                </a:solidFill>
                <a:effectLst/>
                <a:latin typeface="+mn-lt"/>
                <a:ea typeface="+mn-ea"/>
                <a:cs typeface="+mn-cs"/>
              </a:rPr>
              <a:t>Raurich</a:t>
            </a:r>
            <a:r>
              <a:rPr lang="en-US" sz="1200" kern="1200" dirty="0">
                <a:solidFill>
                  <a:schemeClr val="tx1"/>
                </a:solidFill>
                <a:effectLst/>
                <a:latin typeface="+mn-lt"/>
                <a:ea typeface="+mn-ea"/>
                <a:cs typeface="+mn-cs"/>
              </a:rPr>
              <a:t>    JM ,   </a:t>
            </a:r>
            <a:r>
              <a:rPr lang="en-US" sz="1200" kern="1200" dirty="0" err="1">
                <a:solidFill>
                  <a:schemeClr val="tx1"/>
                </a:solidFill>
                <a:effectLst/>
                <a:latin typeface="+mn-lt"/>
                <a:ea typeface="+mn-ea"/>
                <a:cs typeface="+mn-cs"/>
              </a:rPr>
              <a:t>Rialp</a:t>
            </a:r>
            <a:r>
              <a:rPr lang="en-US" sz="1200" kern="1200" dirty="0">
                <a:solidFill>
                  <a:schemeClr val="tx1"/>
                </a:solidFill>
                <a:effectLst/>
                <a:latin typeface="+mn-lt"/>
                <a:ea typeface="+mn-ea"/>
                <a:cs typeface="+mn-cs"/>
              </a:rPr>
              <a:t>    G ,   Ibáñez    J ,   </a:t>
            </a:r>
            <a:r>
              <a:rPr lang="en-US" sz="1200" kern="1200" dirty="0" err="1">
                <a:solidFill>
                  <a:schemeClr val="tx1"/>
                </a:solidFill>
                <a:effectLst/>
                <a:latin typeface="+mn-lt"/>
                <a:ea typeface="+mn-ea"/>
                <a:cs typeface="+mn-cs"/>
              </a:rPr>
              <a:t>Llompart-Pou</a:t>
            </a:r>
            <a:r>
              <a:rPr lang="en-US" sz="1200" kern="1200" dirty="0">
                <a:solidFill>
                  <a:schemeClr val="tx1"/>
                </a:solidFill>
                <a:effectLst/>
                <a:latin typeface="+mn-lt"/>
                <a:ea typeface="+mn-ea"/>
                <a:cs typeface="+mn-cs"/>
              </a:rPr>
              <a:t>    JA ,   </a:t>
            </a:r>
            <a:r>
              <a:rPr lang="en-US" sz="1200" kern="1200" dirty="0" err="1">
                <a:solidFill>
                  <a:schemeClr val="tx1"/>
                </a:solidFill>
                <a:effectLst/>
                <a:latin typeface="+mn-lt"/>
                <a:ea typeface="+mn-ea"/>
                <a:cs typeface="+mn-cs"/>
              </a:rPr>
              <a:t>Ayestarán</a:t>
            </a:r>
            <a:r>
              <a:rPr lang="en-US" sz="1200" kern="1200" dirty="0">
                <a:solidFill>
                  <a:schemeClr val="tx1"/>
                </a:solidFill>
                <a:effectLst/>
                <a:latin typeface="+mn-lt"/>
                <a:ea typeface="+mn-ea"/>
                <a:cs typeface="+mn-cs"/>
              </a:rPr>
              <a:t>    I .   Hypercapnic  </a:t>
            </a:r>
            <a:r>
              <a:rPr lang="en-US" sz="1200" kern="1200" dirty="0" err="1">
                <a:solidFill>
                  <a:schemeClr val="tx1"/>
                </a:solidFill>
                <a:effectLst/>
                <a:latin typeface="+mn-lt"/>
                <a:ea typeface="+mn-ea"/>
                <a:cs typeface="+mn-cs"/>
              </a:rPr>
              <a:t>respi-ratory</a:t>
            </a:r>
            <a:r>
              <a:rPr lang="en-US" sz="1200" kern="1200" dirty="0">
                <a:solidFill>
                  <a:schemeClr val="tx1"/>
                </a:solidFill>
                <a:effectLst/>
                <a:latin typeface="+mn-lt"/>
                <a:ea typeface="+mn-ea"/>
                <a:cs typeface="+mn-cs"/>
              </a:rPr>
              <a:t> failure in obesity-hypoventilation syndrome: CO2 response and </a:t>
            </a:r>
            <a:r>
              <a:rPr lang="en-US" sz="1200" kern="1200" dirty="0" err="1">
                <a:solidFill>
                  <a:schemeClr val="tx1"/>
                </a:solidFill>
                <a:effectLst/>
                <a:latin typeface="+mn-lt"/>
                <a:ea typeface="+mn-ea"/>
                <a:cs typeface="+mn-cs"/>
              </a:rPr>
              <a:t>acetazol</a:t>
            </a:r>
            <a:r>
              <a:rPr lang="en-US" sz="1200" kern="1200" dirty="0">
                <a:solidFill>
                  <a:schemeClr val="tx1"/>
                </a:solidFill>
                <a:effectLst/>
                <a:latin typeface="+mn-lt"/>
                <a:ea typeface="+mn-ea"/>
                <a:cs typeface="+mn-cs"/>
              </a:rPr>
              <a:t>-amide treatment eff  </a:t>
            </a:r>
            <a:r>
              <a:rPr lang="en-US" sz="1200" kern="1200" dirty="0" err="1">
                <a:solidFill>
                  <a:schemeClr val="tx1"/>
                </a:solidFill>
                <a:effectLst/>
                <a:latin typeface="+mn-lt"/>
                <a:ea typeface="+mn-ea"/>
                <a:cs typeface="+mn-cs"/>
              </a:rPr>
              <a:t>ects</a:t>
            </a:r>
            <a:r>
              <a:rPr lang="en-US" sz="1200" kern="1200" dirty="0">
                <a:solidFill>
                  <a:schemeClr val="tx1"/>
                </a:solidFill>
                <a:effectLst/>
                <a:latin typeface="+mn-lt"/>
                <a:ea typeface="+mn-ea"/>
                <a:cs typeface="+mn-cs"/>
              </a:rPr>
              <a:t> .    Respir Care  .   2010 ; 55 ( 11 ): 1442 - 1448 .</a:t>
            </a:r>
          </a:p>
          <a:p>
            <a:endParaRPr lang="en-US" dirty="0"/>
          </a:p>
        </p:txBody>
      </p:sp>
      <p:sp>
        <p:nvSpPr>
          <p:cNvPr id="4" name="Slide Number Placeholder 3"/>
          <p:cNvSpPr>
            <a:spLocks noGrp="1"/>
          </p:cNvSpPr>
          <p:nvPr>
            <p:ph type="sldNum" sz="quarter" idx="5"/>
          </p:nvPr>
        </p:nvSpPr>
        <p:spPr/>
        <p:txBody>
          <a:bodyPr/>
          <a:lstStyle/>
          <a:p>
            <a:fld id="{6741A61A-74B6-D548-8F66-DDC3192B23D6}" type="slidenum">
              <a:rPr lang="en-US" smtClean="0"/>
              <a:t>35</a:t>
            </a:fld>
            <a:endParaRPr lang="en-US"/>
          </a:p>
        </p:txBody>
      </p:sp>
    </p:spTree>
    <p:extLst>
      <p:ext uri="{BB962C8B-B14F-4D97-AF65-F5344CB8AC3E}">
        <p14:creationId xmlns:p14="http://schemas.microsoft.com/office/powerpoint/2010/main" val="13638040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Slowing the respiratory rate thereby reduces dynamic hyperinflation-related constraints on VT, allowing a larger VT, which improves the VD/VT. Low-dose opiates also improve exercise capacity by nearly 20% in COPD patients by blunting the ventilatory reflexes to </a:t>
            </a:r>
            <a:r>
              <a:rPr lang="en-US" dirty="0" err="1"/>
              <a:t>hypoxaemia</a:t>
            </a:r>
            <a:r>
              <a:rPr lang="en-US" dirty="0"/>
              <a:t> and hypercapnia [100]. By limiting excessive increases in respiratory rate, opiates reduce the ventilatory demand for a given workload and reduce dynamic hyperinflation in addition to diminishing </a:t>
            </a:r>
            <a:r>
              <a:rPr lang="en-US" dirty="0" err="1"/>
              <a:t>dyspnoea</a:t>
            </a:r>
            <a:r>
              <a:rPr lang="en-US" dirty="0"/>
              <a:t> perception for a given V′E [100].</a:t>
            </a:r>
          </a:p>
          <a:p>
            <a:endParaRPr lang="en-US" dirty="0"/>
          </a:p>
          <a:p>
            <a:r>
              <a:rPr lang="en-US" dirty="0"/>
              <a:t>Citation 100 from https://</a:t>
            </a:r>
            <a:r>
              <a:rPr lang="en-US" dirty="0" err="1"/>
              <a:t>erj.ersjournals.com</a:t>
            </a:r>
            <a:r>
              <a:rPr lang="en-US" dirty="0"/>
              <a:t>/content/</a:t>
            </a:r>
            <a:r>
              <a:rPr lang="en-US" dirty="0" err="1"/>
              <a:t>erj</a:t>
            </a:r>
            <a:r>
              <a:rPr lang="en-US" dirty="0"/>
              <a:t>/51/2/1700860.full.pdf </a:t>
            </a:r>
          </a:p>
          <a:p>
            <a:endParaRPr lang="en-US" dirty="0"/>
          </a:p>
          <a:p>
            <a:endParaRPr lang="en-US" dirty="0"/>
          </a:p>
          <a:p>
            <a:endParaRPr lang="en-US" dirty="0"/>
          </a:p>
          <a:p>
            <a:r>
              <a:rPr lang="en-US" dirty="0"/>
              <a:t>Note: </a:t>
            </a:r>
          </a:p>
          <a:p>
            <a:endParaRPr lang="en-US" dirty="0"/>
          </a:p>
          <a:p>
            <a:r>
              <a:rPr lang="en-US" dirty="0"/>
              <a:t>From https://journals-physiology-</a:t>
            </a:r>
            <a:r>
              <a:rPr lang="en-US" dirty="0" err="1"/>
              <a:t>org.ezproxy.lib.utah.edu</a:t>
            </a:r>
            <a:r>
              <a:rPr lang="en-US" dirty="0"/>
              <a:t>/</a:t>
            </a:r>
            <a:r>
              <a:rPr lang="en-US" dirty="0" err="1"/>
              <a:t>doi</a:t>
            </a:r>
            <a:r>
              <a:rPr lang="en-US" dirty="0"/>
              <a:t>/pdf/10.1152/physrev.00039.2019</a:t>
            </a:r>
          </a:p>
          <a:p>
            <a:endParaRPr lang="en-US" dirty="0"/>
          </a:p>
          <a:p>
            <a:r>
              <a:rPr lang="en-US" dirty="0"/>
              <a:t>The surgical CB resection developed by Nakayama was extensively used in Japan from 1945 to 1960 to relieve the perception of dyspnea associated with bronchial asthma in young subjects. Nakayama (548) reported the effects of unilateral or bilateral CB resections to relieve the sensation of air hunger in a large number of patients (&gt;3,900) with bronchial asthma.</a:t>
            </a:r>
          </a:p>
          <a:p>
            <a:endParaRPr lang="en-US" dirty="0"/>
          </a:p>
          <a:p>
            <a:r>
              <a:rPr lang="en-US" dirty="0"/>
              <a:t>Suspected mechanism: blocking peripheral chemoreflex response -&gt; less hypercapnic and hypoxemic ventilatory responses. “Thus, bilateral resection of the CBs in humans resulted in a permanent elimination of the hypoxic ventilatory responses in normocapnic conditions (552).” - Since the main role played by the CB chemoreceptor in humans is to control respiratory gases, several concerns regarding the potential deleterious effect of bilateral CB ablation have been raised (354, 451, 543, 553, 554).</a:t>
            </a:r>
          </a:p>
        </p:txBody>
      </p:sp>
      <p:sp>
        <p:nvSpPr>
          <p:cNvPr id="4" name="Slide Number Placeholder 3"/>
          <p:cNvSpPr>
            <a:spLocks noGrp="1"/>
          </p:cNvSpPr>
          <p:nvPr>
            <p:ph type="sldNum" sz="quarter" idx="5"/>
          </p:nvPr>
        </p:nvSpPr>
        <p:spPr/>
        <p:txBody>
          <a:bodyPr/>
          <a:lstStyle/>
          <a:p>
            <a:fld id="{6741A61A-74B6-D548-8F66-DDC3192B23D6}" type="slidenum">
              <a:rPr lang="en-US" smtClean="0"/>
              <a:t>36</a:t>
            </a:fld>
            <a:endParaRPr lang="en-US"/>
          </a:p>
        </p:txBody>
      </p:sp>
    </p:spTree>
    <p:extLst>
      <p:ext uri="{BB962C8B-B14F-4D97-AF65-F5344CB8AC3E}">
        <p14:creationId xmlns:p14="http://schemas.microsoft.com/office/powerpoint/2010/main" val="269869509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Forster, H.V., </a:t>
            </a:r>
            <a:r>
              <a:rPr lang="en-US" sz="1200" kern="1200" dirty="0" err="1">
                <a:solidFill>
                  <a:schemeClr val="tx1"/>
                </a:solidFill>
                <a:effectLst/>
                <a:latin typeface="+mn-lt"/>
                <a:ea typeface="+mn-ea"/>
                <a:cs typeface="+mn-cs"/>
              </a:rPr>
              <a:t>Haouzi</a:t>
            </a:r>
            <a:r>
              <a:rPr lang="en-US" sz="1200" kern="1200" dirty="0">
                <a:solidFill>
                  <a:schemeClr val="tx1"/>
                </a:solidFill>
                <a:effectLst/>
                <a:latin typeface="+mn-lt"/>
                <a:ea typeface="+mn-ea"/>
                <a:cs typeface="+mn-cs"/>
              </a:rPr>
              <a:t>, P., and Dempsey, J.A. (2012). Control of breathing during exercise. </a:t>
            </a:r>
            <a:r>
              <a:rPr lang="en-US" sz="1200" kern="1200" dirty="0" err="1">
                <a:solidFill>
                  <a:schemeClr val="tx1"/>
                </a:solidFill>
                <a:effectLst/>
                <a:latin typeface="+mn-lt"/>
                <a:ea typeface="+mn-ea"/>
                <a:cs typeface="+mn-cs"/>
              </a:rPr>
              <a:t>Compr</a:t>
            </a:r>
            <a:r>
              <a:rPr lang="en-US" sz="1200" kern="1200" dirty="0">
                <a:solidFill>
                  <a:schemeClr val="tx1"/>
                </a:solidFill>
                <a:effectLst/>
                <a:latin typeface="+mn-lt"/>
                <a:ea typeface="+mn-ea"/>
                <a:cs typeface="+mn-cs"/>
              </a:rPr>
              <a:t>. Physiol. 2, 743–777.</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6741A61A-74B6-D548-8F66-DDC3192B23D6}" type="slidenum">
              <a:rPr lang="en-US" smtClean="0"/>
              <a:t>37</a:t>
            </a:fld>
            <a:endParaRPr lang="en-US"/>
          </a:p>
        </p:txBody>
      </p:sp>
    </p:spTree>
    <p:extLst>
      <p:ext uri="{BB962C8B-B14F-4D97-AF65-F5344CB8AC3E}">
        <p14:creationId xmlns:p14="http://schemas.microsoft.com/office/powerpoint/2010/main" val="289968347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If PaCO2 is driven down by a high ventilatory stimulation from </a:t>
            </a:r>
            <a:r>
              <a:rPr lang="en-US" dirty="0" err="1"/>
              <a:t>sensitised</a:t>
            </a:r>
            <a:r>
              <a:rPr lang="en-US" dirty="0"/>
              <a:t> peripheral chemoreceptors, baroreceptors or by </a:t>
            </a:r>
            <a:r>
              <a:rPr lang="en-US" dirty="0" err="1"/>
              <a:t>ergoreceptors</a:t>
            </a:r>
            <a:r>
              <a:rPr lang="en-US" dirty="0"/>
              <a:t> in skeletal muscle, the slope of the V′E/V′CO2 relationship will increase. The arterial CO2 set-point itself is influenced by factors such as metabolic acidosis, </a:t>
            </a:r>
            <a:r>
              <a:rPr lang="en-US" dirty="0" err="1"/>
              <a:t>hypoxaemia</a:t>
            </a:r>
            <a:r>
              <a:rPr lang="en-US" dirty="0"/>
              <a:t>, baroreceptors in the pulmonary vasculature and sympathetic nervous system hyperactivity</a:t>
            </a:r>
          </a:p>
          <a:p>
            <a:endParaRPr lang="en-US" dirty="0"/>
          </a:p>
          <a:p>
            <a:r>
              <a:rPr lang="en-US" dirty="0"/>
              <a:t>https://</a:t>
            </a:r>
            <a:r>
              <a:rPr lang="en-US" dirty="0" err="1"/>
              <a:t>erj.ersjournals.com</a:t>
            </a:r>
            <a:r>
              <a:rPr lang="en-US" dirty="0"/>
              <a:t>/content/</a:t>
            </a:r>
            <a:r>
              <a:rPr lang="en-US" dirty="0" err="1"/>
              <a:t>erj</a:t>
            </a:r>
            <a:r>
              <a:rPr lang="en-US" dirty="0"/>
              <a:t>/51/2/1700860.full.pdf for this whole slide</a:t>
            </a:r>
          </a:p>
          <a:p>
            <a:endParaRPr lang="en-US" dirty="0"/>
          </a:p>
          <a:p>
            <a:r>
              <a:rPr lang="en-US" dirty="0"/>
              <a:t>----</a:t>
            </a:r>
          </a:p>
          <a:p>
            <a:endParaRPr lang="en-US" dirty="0"/>
          </a:p>
          <a:p>
            <a:endParaRPr lang="en-US" dirty="0"/>
          </a:p>
          <a:p>
            <a:r>
              <a:rPr lang="en-US" dirty="0"/>
              <a:t>https://</a:t>
            </a:r>
            <a:r>
              <a:rPr lang="en-US" dirty="0" err="1"/>
              <a:t>erj.ersjournals.com</a:t>
            </a:r>
            <a:r>
              <a:rPr lang="en-US" dirty="0"/>
              <a:t>/content/</a:t>
            </a:r>
            <a:r>
              <a:rPr lang="en-US" dirty="0" err="1"/>
              <a:t>erj</a:t>
            </a:r>
            <a:r>
              <a:rPr lang="en-US" dirty="0"/>
              <a:t>/51/2/1702517.full.pdf</a:t>
            </a:r>
          </a:p>
        </p:txBody>
      </p:sp>
      <p:sp>
        <p:nvSpPr>
          <p:cNvPr id="4" name="Slide Number Placeholder 3"/>
          <p:cNvSpPr>
            <a:spLocks noGrp="1"/>
          </p:cNvSpPr>
          <p:nvPr>
            <p:ph type="sldNum" sz="quarter" idx="5"/>
          </p:nvPr>
        </p:nvSpPr>
        <p:spPr/>
        <p:txBody>
          <a:bodyPr/>
          <a:lstStyle/>
          <a:p>
            <a:fld id="{6741A61A-74B6-D548-8F66-DDC3192B23D6}" type="slidenum">
              <a:rPr lang="en-US" smtClean="0"/>
              <a:t>39</a:t>
            </a:fld>
            <a:endParaRPr lang="en-US"/>
          </a:p>
        </p:txBody>
      </p:sp>
    </p:spTree>
    <p:extLst>
      <p:ext uri="{BB962C8B-B14F-4D97-AF65-F5344CB8AC3E}">
        <p14:creationId xmlns:p14="http://schemas.microsoft.com/office/powerpoint/2010/main" val="357676656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 might this have some implication to how you ventilate a patient with compensated hypercapnia?</a:t>
            </a:r>
          </a:p>
          <a:p>
            <a:endParaRPr lang="en-US" dirty="0"/>
          </a:p>
          <a:p>
            <a:endParaRPr lang="en-US" dirty="0"/>
          </a:p>
          <a:p>
            <a:r>
              <a:rPr lang="en-US" dirty="0"/>
              <a:t>https://</a:t>
            </a:r>
            <a:r>
              <a:rPr lang="en-US" dirty="0" err="1"/>
              <a:t>www.atsjournals.org</a:t>
            </a:r>
            <a:r>
              <a:rPr lang="en-US" dirty="0"/>
              <a:t>/</a:t>
            </a:r>
            <a:r>
              <a:rPr lang="en-US" dirty="0" err="1"/>
              <a:t>doi</a:t>
            </a:r>
            <a:r>
              <a:rPr lang="en-US" dirty="0"/>
              <a:t>/full/10.1164/rccm.201903-0596SO</a:t>
            </a:r>
          </a:p>
          <a:p>
            <a:endParaRPr lang="en-US" dirty="0"/>
          </a:p>
          <a:p>
            <a:r>
              <a:rPr lang="en-US" dirty="0"/>
              <a:t>243 - </a:t>
            </a:r>
            <a:r>
              <a:rPr lang="en-US" sz="1200" kern="1200" dirty="0" err="1">
                <a:solidFill>
                  <a:schemeClr val="tx1"/>
                </a:solidFill>
                <a:effectLst/>
                <a:latin typeface="+mn-lt"/>
                <a:ea typeface="+mn-ea"/>
                <a:cs typeface="+mn-cs"/>
              </a:rPr>
              <a:t>Skatrud</a:t>
            </a:r>
            <a:r>
              <a:rPr lang="en-US" sz="1200" kern="1200" dirty="0">
                <a:solidFill>
                  <a:schemeClr val="tx1"/>
                </a:solidFill>
                <a:effectLst/>
                <a:latin typeface="+mn-lt"/>
                <a:ea typeface="+mn-ea"/>
                <a:cs typeface="+mn-cs"/>
              </a:rPr>
              <a:t> JB, Dempsey JA. Interaction of sleep state and chemical stimuli in sustaining rhythmic ventilation. J Appl </a:t>
            </a:r>
            <a:r>
              <a:rPr lang="en-US" sz="1200" kern="1200" dirty="0" err="1">
                <a:solidFill>
                  <a:schemeClr val="tx1"/>
                </a:solidFill>
                <a:effectLst/>
                <a:latin typeface="+mn-lt"/>
                <a:ea typeface="+mn-ea"/>
                <a:cs typeface="+mn-cs"/>
              </a:rPr>
              <a:t>Physiol</a:t>
            </a:r>
            <a:r>
              <a:rPr lang="en-US" sz="1200" kern="1200" dirty="0">
                <a:solidFill>
                  <a:schemeClr val="tx1"/>
                </a:solidFill>
                <a:effectLst/>
                <a:latin typeface="+mn-lt"/>
                <a:ea typeface="+mn-ea"/>
                <a:cs typeface="+mn-cs"/>
              </a:rPr>
              <a:t> 55: 813-822, 1983a.</a:t>
            </a:r>
          </a:p>
          <a:p>
            <a:endParaRPr lang="en-US" dirty="0"/>
          </a:p>
          <a:p>
            <a:endParaRPr lang="en-US" dirty="0"/>
          </a:p>
          <a:p>
            <a:r>
              <a:rPr lang="en-US" dirty="0"/>
              <a:t>Wakefulness drive to breath = a stimulus to keep breathing at some </a:t>
            </a:r>
            <a:r>
              <a:rPr lang="en-US" dirty="0" err="1"/>
              <a:t>Ve</a:t>
            </a:r>
            <a:r>
              <a:rPr lang="en-US" dirty="0"/>
              <a:t> even when the CO2 is below the apneic threshold (the flat part of the hockey stick)</a:t>
            </a:r>
          </a:p>
          <a:p>
            <a:r>
              <a:rPr lang="en-US" dirty="0"/>
              <a:t>- It is also affected by pH and PaO2</a:t>
            </a:r>
          </a:p>
        </p:txBody>
      </p:sp>
      <p:sp>
        <p:nvSpPr>
          <p:cNvPr id="4" name="Slide Number Placeholder 3"/>
          <p:cNvSpPr>
            <a:spLocks noGrp="1"/>
          </p:cNvSpPr>
          <p:nvPr>
            <p:ph type="sldNum" sz="quarter" idx="5"/>
          </p:nvPr>
        </p:nvSpPr>
        <p:spPr/>
        <p:txBody>
          <a:bodyPr/>
          <a:lstStyle/>
          <a:p>
            <a:fld id="{6741A61A-74B6-D548-8F66-DDC3192B23D6}" type="slidenum">
              <a:rPr lang="en-US" smtClean="0"/>
              <a:t>40</a:t>
            </a:fld>
            <a:endParaRPr lang="en-US"/>
          </a:p>
        </p:txBody>
      </p:sp>
    </p:spTree>
    <p:extLst>
      <p:ext uri="{BB962C8B-B14F-4D97-AF65-F5344CB8AC3E}">
        <p14:creationId xmlns:p14="http://schemas.microsoft.com/office/powerpoint/2010/main" val="385864425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741A61A-74B6-D548-8F66-DDC3192B23D6}" type="slidenum">
              <a:rPr lang="en-US" smtClean="0"/>
              <a:t>41</a:t>
            </a:fld>
            <a:endParaRPr lang="en-US"/>
          </a:p>
        </p:txBody>
      </p:sp>
    </p:spTree>
    <p:extLst>
      <p:ext uri="{BB962C8B-B14F-4D97-AF65-F5344CB8AC3E}">
        <p14:creationId xmlns:p14="http://schemas.microsoft.com/office/powerpoint/2010/main" val="307482883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741A61A-74B6-D548-8F66-DDC3192B23D6}" type="slidenum">
              <a:rPr lang="en-US" smtClean="0"/>
              <a:t>42</a:t>
            </a:fld>
            <a:endParaRPr lang="en-US"/>
          </a:p>
        </p:txBody>
      </p:sp>
    </p:spTree>
    <p:extLst>
      <p:ext uri="{BB962C8B-B14F-4D97-AF65-F5344CB8AC3E}">
        <p14:creationId xmlns:p14="http://schemas.microsoft.com/office/powerpoint/2010/main" val="159350762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Relation of sleep to overall </a:t>
            </a:r>
            <a:r>
              <a:rPr lang="en-US" dirty="0" err="1"/>
              <a:t>hypercapneic</a:t>
            </a:r>
            <a:r>
              <a:rPr lang="en-US" dirty="0"/>
              <a:t> failure: (https://</a:t>
            </a:r>
            <a:r>
              <a:rPr lang="en-US" dirty="0" err="1"/>
              <a:t>onlinelibrary.wiley.com</a:t>
            </a:r>
            <a:r>
              <a:rPr lang="en-US" dirty="0"/>
              <a:t>/</a:t>
            </a:r>
            <a:r>
              <a:rPr lang="en-US" dirty="0" err="1"/>
              <a:t>doi</a:t>
            </a:r>
            <a:r>
              <a:rPr lang="en-US" dirty="0"/>
              <a:t>/full/10.1111/resp.12376)</a:t>
            </a:r>
          </a:p>
          <a:p>
            <a:r>
              <a:rPr lang="en-US" dirty="0"/>
              <a:t> the main reason for the particular vulnerability to hypoventilation during sleep is that sleep is associated with diminished ventilatory drive, particularly during rapid eye movement (REM) sleep</a:t>
            </a:r>
          </a:p>
          <a:p>
            <a:endParaRPr lang="en-US" dirty="0"/>
          </a:p>
        </p:txBody>
      </p:sp>
      <p:sp>
        <p:nvSpPr>
          <p:cNvPr id="4" name="Slide Number Placeholder 3"/>
          <p:cNvSpPr>
            <a:spLocks noGrp="1"/>
          </p:cNvSpPr>
          <p:nvPr>
            <p:ph type="sldNum" sz="quarter" idx="5"/>
          </p:nvPr>
        </p:nvSpPr>
        <p:spPr/>
        <p:txBody>
          <a:bodyPr/>
          <a:lstStyle/>
          <a:p>
            <a:fld id="{6741A61A-74B6-D548-8F66-DDC3192B23D6}" type="slidenum">
              <a:rPr lang="en-US" smtClean="0"/>
              <a:t>43</a:t>
            </a:fld>
            <a:endParaRPr lang="en-US"/>
          </a:p>
        </p:txBody>
      </p:sp>
    </p:spTree>
    <p:extLst>
      <p:ext uri="{BB962C8B-B14F-4D97-AF65-F5344CB8AC3E}">
        <p14:creationId xmlns:p14="http://schemas.microsoft.com/office/powerpoint/2010/main" val="41497380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54</a:t>
            </a:r>
            <a:r>
              <a:rPr lang="en-US" dirty="0">
                <a:effectLst/>
              </a:rPr>
              <a:t> - </a:t>
            </a:r>
            <a:r>
              <a:rPr lang="en-US" dirty="0"/>
              <a:t>Cunningham DJC, Robbins PA, Wolff CB. Integration of respiratory responses to changes in alveolar partial pressures of CO2 and O2 and in arterial </a:t>
            </a:r>
            <a:r>
              <a:rPr lang="en-US" dirty="0" err="1"/>
              <a:t>pH.</a:t>
            </a:r>
            <a:r>
              <a:rPr lang="en-US" dirty="0"/>
              <a:t> In: </a:t>
            </a:r>
            <a:r>
              <a:rPr lang="en-US" dirty="0" err="1"/>
              <a:t>Cherniack</a:t>
            </a:r>
            <a:r>
              <a:rPr lang="en-US" dirty="0"/>
              <a:t> NS, Widdicombe JG, editors. Handbook of Physiology, Section 3. The Respiratory System. Volume II: Control of Breathing, part 2, Bethesda, MD: Am </a:t>
            </a:r>
            <a:r>
              <a:rPr lang="en-US" dirty="0" err="1"/>
              <a:t>Physiol</a:t>
            </a:r>
            <a:r>
              <a:rPr lang="en-US" dirty="0"/>
              <a:t> Soc, 1986, pp. 475-528.</a:t>
            </a:r>
          </a:p>
          <a:p>
            <a:endParaRPr lang="en-US" dirty="0"/>
          </a:p>
          <a:p>
            <a:endParaRPr lang="en-US" dirty="0"/>
          </a:p>
          <a:p>
            <a:r>
              <a:rPr lang="en-US" b="1" dirty="0" err="1"/>
              <a:t>Gamblegram</a:t>
            </a:r>
            <a:r>
              <a:rPr lang="en-US" b="1" dirty="0"/>
              <a:t> = the ion stacked diagrams that would be relevant for showing renal compensation</a:t>
            </a:r>
          </a:p>
        </p:txBody>
      </p:sp>
      <p:sp>
        <p:nvSpPr>
          <p:cNvPr id="4" name="Slide Number Placeholder 3"/>
          <p:cNvSpPr>
            <a:spLocks noGrp="1"/>
          </p:cNvSpPr>
          <p:nvPr>
            <p:ph type="sldNum" sz="quarter" idx="5"/>
          </p:nvPr>
        </p:nvSpPr>
        <p:spPr/>
        <p:txBody>
          <a:bodyPr/>
          <a:lstStyle/>
          <a:p>
            <a:fld id="{6741A61A-74B6-D548-8F66-DDC3192B23D6}" type="slidenum">
              <a:rPr lang="en-US" smtClean="0"/>
              <a:t>6</a:t>
            </a:fld>
            <a:endParaRPr lang="en-US"/>
          </a:p>
        </p:txBody>
      </p:sp>
    </p:spTree>
    <p:extLst>
      <p:ext uri="{BB962C8B-B14F-4D97-AF65-F5344CB8AC3E}">
        <p14:creationId xmlns:p14="http://schemas.microsoft.com/office/powerpoint/2010/main" val="47160732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741A61A-74B6-D548-8F66-DDC3192B23D6}" type="slidenum">
              <a:rPr lang="en-US" smtClean="0"/>
              <a:t>44</a:t>
            </a:fld>
            <a:endParaRPr lang="en-US"/>
          </a:p>
        </p:txBody>
      </p:sp>
    </p:spTree>
    <p:extLst>
      <p:ext uri="{BB962C8B-B14F-4D97-AF65-F5344CB8AC3E}">
        <p14:creationId xmlns:p14="http://schemas.microsoft.com/office/powerpoint/2010/main" val="394607158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 used to estimate the kinetics of CO2 changes – similar to creatinine clearance (analogous to CO2 clearance in the lungs)</a:t>
            </a:r>
          </a:p>
          <a:p>
            <a:pPr lvl="1"/>
            <a:r>
              <a:rPr lang="en-US" dirty="0"/>
              <a:t>(with a conceptual difference being changes in production)</a:t>
            </a:r>
          </a:p>
          <a:p>
            <a:endParaRPr lang="en-US" dirty="0"/>
          </a:p>
        </p:txBody>
      </p:sp>
      <p:sp>
        <p:nvSpPr>
          <p:cNvPr id="4" name="Slide Number Placeholder 3"/>
          <p:cNvSpPr>
            <a:spLocks noGrp="1"/>
          </p:cNvSpPr>
          <p:nvPr>
            <p:ph type="sldNum" sz="quarter" idx="5"/>
          </p:nvPr>
        </p:nvSpPr>
        <p:spPr/>
        <p:txBody>
          <a:bodyPr/>
          <a:lstStyle/>
          <a:p>
            <a:fld id="{6741A61A-74B6-D548-8F66-DDC3192B23D6}" type="slidenum">
              <a:rPr lang="en-US" smtClean="0"/>
              <a:t>46</a:t>
            </a:fld>
            <a:endParaRPr lang="en-US"/>
          </a:p>
        </p:txBody>
      </p:sp>
    </p:spTree>
    <p:extLst>
      <p:ext uri="{BB962C8B-B14F-4D97-AF65-F5344CB8AC3E}">
        <p14:creationId xmlns:p14="http://schemas.microsoft.com/office/powerpoint/2010/main" val="242316862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The term “serum bicarbonate” is not strictly accurate because the chemical methods measure all CO</a:t>
            </a:r>
            <a:r>
              <a:rPr lang="en-US" sz="1200" b="0" i="0" kern="1200" baseline="-25000" dirty="0">
                <a:solidFill>
                  <a:schemeClr val="tx1"/>
                </a:solidFill>
                <a:effectLst/>
                <a:latin typeface="+mn-lt"/>
                <a:ea typeface="+mn-ea"/>
                <a:cs typeface="+mn-cs"/>
              </a:rPr>
              <a:t>2</a:t>
            </a:r>
            <a:r>
              <a:rPr lang="en-US" sz="1200" b="0" i="0" kern="1200" dirty="0">
                <a:solidFill>
                  <a:schemeClr val="tx1"/>
                </a:solidFill>
                <a:effectLst/>
                <a:latin typeface="+mn-lt"/>
                <a:ea typeface="+mn-ea"/>
                <a:cs typeface="+mn-cs"/>
              </a:rPr>
              <a:t> liberated from the serum. Some laboratories use the more correct term “total serum CO</a:t>
            </a:r>
            <a:r>
              <a:rPr lang="en-US" sz="1200" b="0" i="0" kern="1200" baseline="-25000" dirty="0">
                <a:solidFill>
                  <a:schemeClr val="tx1"/>
                </a:solidFill>
                <a:effectLst/>
                <a:latin typeface="+mn-lt"/>
                <a:ea typeface="+mn-ea"/>
                <a:cs typeface="+mn-cs"/>
              </a:rPr>
              <a:t>2</a:t>
            </a:r>
            <a:r>
              <a:rPr lang="en-US" sz="1200" b="0" i="0" kern="1200" dirty="0">
                <a:solidFill>
                  <a:schemeClr val="tx1"/>
                </a:solidFill>
                <a:effectLst/>
                <a:latin typeface="+mn-lt"/>
                <a:ea typeface="+mn-ea"/>
                <a:cs typeface="+mn-cs"/>
              </a:rPr>
              <a:t>” to describe measured serum bicarbonate. It is important to note that bicarbonate represents 96% of total serum CO</a:t>
            </a:r>
            <a:r>
              <a:rPr lang="en-US" sz="1200" b="0" i="0" kern="1200" baseline="-25000" dirty="0">
                <a:solidFill>
                  <a:schemeClr val="tx1"/>
                </a:solidFill>
                <a:effectLst/>
                <a:latin typeface="+mn-lt"/>
                <a:ea typeface="+mn-ea"/>
                <a:cs typeface="+mn-cs"/>
              </a:rPr>
              <a:t>2</a:t>
            </a:r>
            <a:r>
              <a:rPr lang="en-US" sz="1200" b="0" i="0" kern="1200" dirty="0">
                <a:solidFill>
                  <a:schemeClr val="tx1"/>
                </a:solidFill>
                <a:effectLst/>
                <a:latin typeface="+mn-lt"/>
                <a:ea typeface="+mn-ea"/>
                <a:cs typeface="+mn-cs"/>
              </a:rPr>
              <a:t>, and the remainder is mostly dissolved CO</a:t>
            </a:r>
            <a:r>
              <a:rPr lang="en-US" sz="1200" b="0" i="0" kern="1200" baseline="-25000" dirty="0">
                <a:solidFill>
                  <a:schemeClr val="tx1"/>
                </a:solidFill>
                <a:effectLst/>
                <a:latin typeface="+mn-lt"/>
                <a:ea typeface="+mn-ea"/>
                <a:cs typeface="+mn-cs"/>
              </a:rPr>
              <a:t>2</a:t>
            </a:r>
          </a:p>
          <a:p>
            <a:endParaRPr lang="en-US" sz="1200" b="0" i="0" kern="1200" baseline="-25000" dirty="0">
              <a:solidFill>
                <a:schemeClr val="tx1"/>
              </a:solidFill>
              <a:effectLst/>
              <a:latin typeface="+mn-lt"/>
              <a:ea typeface="+mn-ea"/>
              <a:cs typeface="+mn-cs"/>
            </a:endParaRPr>
          </a:p>
          <a:p>
            <a:r>
              <a:rPr lang="en-US" sz="1200" b="0" i="0" kern="1200" baseline="-25000" dirty="0">
                <a:solidFill>
                  <a:schemeClr val="tx1"/>
                </a:solidFill>
                <a:effectLst/>
                <a:latin typeface="+mn-lt"/>
                <a:ea typeface="+mn-ea"/>
                <a:cs typeface="+mn-cs"/>
              </a:rPr>
              <a:t>(From https://</a:t>
            </a:r>
            <a:r>
              <a:rPr lang="en-US" sz="1200" b="0" i="0" kern="1200" baseline="-25000" dirty="0" err="1">
                <a:solidFill>
                  <a:schemeClr val="tx1"/>
                </a:solidFill>
                <a:effectLst/>
                <a:latin typeface="+mn-lt"/>
                <a:ea typeface="+mn-ea"/>
                <a:cs typeface="+mn-cs"/>
              </a:rPr>
              <a:t>www.ncbi.nlm.nih.gov</a:t>
            </a:r>
            <a:r>
              <a:rPr lang="en-US" sz="1200" b="0" i="0" kern="1200" baseline="-25000" dirty="0">
                <a:solidFill>
                  <a:schemeClr val="tx1"/>
                </a:solidFill>
                <a:effectLst/>
                <a:latin typeface="+mn-lt"/>
                <a:ea typeface="+mn-ea"/>
                <a:cs typeface="+mn-cs"/>
              </a:rPr>
              <a:t>/</a:t>
            </a:r>
            <a:r>
              <a:rPr lang="en-US" sz="1200" b="0" i="0" kern="1200" baseline="-25000" dirty="0" err="1">
                <a:solidFill>
                  <a:schemeClr val="tx1"/>
                </a:solidFill>
                <a:effectLst/>
                <a:latin typeface="+mn-lt"/>
                <a:ea typeface="+mn-ea"/>
                <a:cs typeface="+mn-cs"/>
              </a:rPr>
              <a:t>pmc</a:t>
            </a:r>
            <a:r>
              <a:rPr lang="en-US" sz="1200" b="0" i="0" kern="1200" baseline="-25000" dirty="0">
                <a:solidFill>
                  <a:schemeClr val="tx1"/>
                </a:solidFill>
                <a:effectLst/>
                <a:latin typeface="+mn-lt"/>
                <a:ea typeface="+mn-ea"/>
                <a:cs typeface="+mn-cs"/>
              </a:rPr>
              <a:t>/articles/PMC6680300/)</a:t>
            </a:r>
            <a:endParaRPr lang="en-US" dirty="0"/>
          </a:p>
        </p:txBody>
      </p:sp>
      <p:sp>
        <p:nvSpPr>
          <p:cNvPr id="4" name="Slide Number Placeholder 3"/>
          <p:cNvSpPr>
            <a:spLocks noGrp="1"/>
          </p:cNvSpPr>
          <p:nvPr>
            <p:ph type="sldNum" sz="quarter" idx="5"/>
          </p:nvPr>
        </p:nvSpPr>
        <p:spPr/>
        <p:txBody>
          <a:bodyPr/>
          <a:lstStyle/>
          <a:p>
            <a:fld id="{6741A61A-74B6-D548-8F66-DDC3192B23D6}" type="slidenum">
              <a:rPr lang="en-US" smtClean="0"/>
              <a:t>47</a:t>
            </a:fld>
            <a:endParaRPr lang="en-US"/>
          </a:p>
        </p:txBody>
      </p:sp>
    </p:spTree>
    <p:extLst>
      <p:ext uri="{BB962C8B-B14F-4D97-AF65-F5344CB8AC3E}">
        <p14:creationId xmlns:p14="http://schemas.microsoft.com/office/powerpoint/2010/main" val="426503552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741A61A-74B6-D548-8F66-DDC3192B23D6}" type="slidenum">
              <a:rPr lang="en-US" smtClean="0"/>
              <a:t>48</a:t>
            </a:fld>
            <a:endParaRPr lang="en-US"/>
          </a:p>
        </p:txBody>
      </p:sp>
    </p:spTree>
    <p:extLst>
      <p:ext uri="{BB962C8B-B14F-4D97-AF65-F5344CB8AC3E}">
        <p14:creationId xmlns:p14="http://schemas.microsoft.com/office/powerpoint/2010/main" val="42664071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Mixed venous CO2 </a:t>
            </a:r>
          </a:p>
          <a:p>
            <a:endParaRPr lang="en-US" dirty="0"/>
          </a:p>
          <a:p>
            <a:r>
              <a:rPr lang="en-US" dirty="0"/>
              <a:t>In essence, bicarbonate generation increases the </a:t>
            </a:r>
            <a:r>
              <a:rPr lang="en-US" dirty="0" err="1"/>
              <a:t>Vd</a:t>
            </a:r>
            <a:r>
              <a:rPr lang="en-US" dirty="0"/>
              <a:t> of CO2 (following the creatinine </a:t>
            </a:r>
            <a:r>
              <a:rPr lang="en-US" dirty="0" err="1"/>
              <a:t>anaology</a:t>
            </a:r>
            <a:r>
              <a:rPr lang="en-US" dirty="0"/>
              <a:t>)</a:t>
            </a:r>
          </a:p>
          <a:p>
            <a:endParaRPr lang="en-US" dirty="0"/>
          </a:p>
          <a:p>
            <a:r>
              <a:rPr lang="en-US" dirty="0"/>
              <a:t>Scott’s grand rounds from April (acute breath holds)– all of those kinetics are applicable to the acute change, where there is no bicarbonate buffer.</a:t>
            </a:r>
          </a:p>
          <a:p>
            <a:endParaRPr lang="en-US" dirty="0"/>
          </a:p>
          <a:p>
            <a:r>
              <a:rPr lang="en-US" dirty="0"/>
              <a:t>=</a:t>
            </a:r>
            <a:r>
              <a:rPr lang="en-US" dirty="0">
                <a:sym typeface="Wingdings" pitchFamily="2" charset="2"/>
              </a:rPr>
              <a:t> free diving, consider bicarbonate supplementation?</a:t>
            </a:r>
          </a:p>
          <a:p>
            <a:endParaRPr lang="en-US" dirty="0">
              <a:sym typeface="Wingdings" pitchFamily="2" charset="2"/>
            </a:endParaRPr>
          </a:p>
          <a:p>
            <a:r>
              <a:rPr lang="en-US" dirty="0">
                <a:sym typeface="Wingdings" pitchFamily="2" charset="2"/>
              </a:rPr>
              <a:t>From </a:t>
            </a:r>
            <a:r>
              <a:rPr lang="en-US" sz="1200" b="0" i="0" kern="1200" dirty="0">
                <a:solidFill>
                  <a:schemeClr val="tx1"/>
                </a:solidFill>
                <a:effectLst/>
                <a:latin typeface="+mn-lt"/>
                <a:ea typeface="+mn-ea"/>
                <a:cs typeface="+mn-cs"/>
              </a:rPr>
              <a:t>doi:10.1016/j.jsmc.2014.05.014 , summarizing the above study</a:t>
            </a:r>
            <a:endParaRPr lang="en-US" dirty="0">
              <a:sym typeface="Wingdings" pitchFamily="2" charset="2"/>
            </a:endParaRPr>
          </a:p>
          <a:p>
            <a:r>
              <a:rPr lang="en-US" dirty="0"/>
              <a:t>when CO2 response was abnormally low, a modest rise in awake PCO2 and [HCO3] was seen over multiple days. Similarly, when renal HCO3 excretion rate was lowered to simulate chloride deficiency, the model demonstrated a modest rise in awake PCO2 and [HCO3] over multiple days, even with normal CO2 response. Significantly, the combination of low CO2 response and low renal HCO3 excretion rate produced a synergistic effect on the degree of elevation of PCO2 during wakefulness. </a:t>
            </a:r>
          </a:p>
        </p:txBody>
      </p:sp>
      <p:sp>
        <p:nvSpPr>
          <p:cNvPr id="4" name="Slide Number Placeholder 3"/>
          <p:cNvSpPr>
            <a:spLocks noGrp="1"/>
          </p:cNvSpPr>
          <p:nvPr>
            <p:ph type="sldNum" sz="quarter" idx="5"/>
          </p:nvPr>
        </p:nvSpPr>
        <p:spPr/>
        <p:txBody>
          <a:bodyPr/>
          <a:lstStyle/>
          <a:p>
            <a:fld id="{6741A61A-74B6-D548-8F66-DDC3192B23D6}" type="slidenum">
              <a:rPr lang="en-US" smtClean="0"/>
              <a:t>49</a:t>
            </a:fld>
            <a:endParaRPr lang="en-US"/>
          </a:p>
        </p:txBody>
      </p:sp>
    </p:spTree>
    <p:extLst>
      <p:ext uri="{BB962C8B-B14F-4D97-AF65-F5344CB8AC3E}">
        <p14:creationId xmlns:p14="http://schemas.microsoft.com/office/powerpoint/2010/main" val="233120958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explains why CPAP works in most OHS) </a:t>
            </a:r>
            <a:r>
              <a:rPr lang="en-US" dirty="0">
                <a:hlinkClick r:id="rId3"/>
              </a:rPr>
              <a:t>https://doi.org/10.1152/jappl.2000.88.1.257</a:t>
            </a:r>
            <a:endParaRPr lang="en-US" sz="1200" b="0" i="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No relationship was seen between the CO</a:t>
            </a:r>
            <a:r>
              <a:rPr lang="en-US" sz="1200" b="0" i="0" kern="1200" baseline="-25000" dirty="0">
                <a:solidFill>
                  <a:schemeClr val="tx1"/>
                </a:solidFill>
                <a:effectLst/>
                <a:latin typeface="+mn-lt"/>
                <a:ea typeface="+mn-ea"/>
                <a:cs typeface="+mn-cs"/>
              </a:rPr>
              <a:t>2</a:t>
            </a:r>
            <a:r>
              <a:rPr lang="en-US" sz="1200" b="0" i="0" kern="1200" dirty="0">
                <a:solidFill>
                  <a:schemeClr val="tx1"/>
                </a:solidFill>
                <a:effectLst/>
                <a:latin typeface="+mn-lt"/>
                <a:ea typeface="+mn-ea"/>
                <a:cs typeface="+mn-cs"/>
              </a:rPr>
              <a:t> balance for each cycle and its interevent tidal volume or interevent ventilation. Positive CO</a:t>
            </a:r>
            <a:r>
              <a:rPr lang="en-US" sz="1200" b="0" i="0" kern="1200" baseline="-25000" dirty="0">
                <a:solidFill>
                  <a:schemeClr val="tx1"/>
                </a:solidFill>
                <a:effectLst/>
                <a:latin typeface="+mn-lt"/>
                <a:ea typeface="+mn-ea"/>
                <a:cs typeface="+mn-cs"/>
              </a:rPr>
              <a:t>2</a:t>
            </a:r>
            <a:r>
              <a:rPr lang="en-US" sz="1200" b="0" i="0" kern="1200" dirty="0">
                <a:solidFill>
                  <a:schemeClr val="tx1"/>
                </a:solidFill>
                <a:effectLst/>
                <a:latin typeface="+mn-lt"/>
                <a:ea typeface="+mn-ea"/>
                <a:cs typeface="+mn-cs"/>
              </a:rPr>
              <a:t> balance was not associated with a low interevent ventilation and occurred despite increased interevent ventilation to rates as high as 45 l/min.’</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Thus, the authors infer the pathophysiology relates to **temporal** V/Q mismatching (as apposed to the usual **spatial** V/Q mismatch), rather than overall inability to compensate.</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This is why they used Mixed Venous CO2 as a check – to ensure that temporal V/Q mismatching wasn’t compensated through changes in cardiac output</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 As the relative duration of the event increased (increasing ratios), there was a </a:t>
            </a:r>
            <a:r>
              <a:rPr lang="en-US" sz="1200" b="1" i="0" kern="1200" dirty="0">
                <a:solidFill>
                  <a:schemeClr val="tx1"/>
                </a:solidFill>
                <a:effectLst/>
                <a:latin typeface="+mn-lt"/>
                <a:ea typeface="+mn-ea"/>
                <a:cs typeface="+mn-cs"/>
              </a:rPr>
              <a:t>progressive increase in the interevent ventilation to a plateau at ratios &gt;3:1. This plateau occurred at an interevent ventilation that was 450% of the awake steady-state value </a:t>
            </a:r>
            <a:r>
              <a:rPr lang="en-US" sz="1200" b="0" i="0" kern="1200" dirty="0">
                <a:solidFill>
                  <a:schemeClr val="tx1"/>
                </a:solidFill>
                <a:effectLst/>
                <a:latin typeface="+mn-lt"/>
                <a:ea typeface="+mn-ea"/>
                <a:cs typeface="+mn-cs"/>
              </a:rPr>
              <a:t>and reflects the maximum ventilation achieved by any patient during the interevent periods.</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a:t>
            </a:r>
            <a:r>
              <a:rPr lang="en-US" sz="1200" b="0" i="0" kern="1200" dirty="0">
                <a:solidFill>
                  <a:schemeClr val="tx1"/>
                </a:solidFill>
                <a:effectLst/>
                <a:latin typeface="+mn-lt"/>
                <a:ea typeface="+mn-ea"/>
                <a:cs typeface="+mn-cs"/>
                <a:sym typeface="Wingdings" pitchFamily="2" charset="2"/>
              </a:rPr>
              <a:t> this would be different in someone who has pulmonary disease (or deconditioning) – limited in ability to increase</a:t>
            </a:r>
          </a:p>
          <a:p>
            <a:endParaRPr lang="en-US" sz="1200" b="0" i="0" kern="1200" dirty="0">
              <a:solidFill>
                <a:schemeClr val="tx1"/>
              </a:solidFill>
              <a:effectLst/>
              <a:latin typeface="+mn-lt"/>
              <a:ea typeface="+mn-ea"/>
              <a:cs typeface="+mn-cs"/>
              <a:sym typeface="Wingdings" pitchFamily="2" charset="2"/>
            </a:endParaRPr>
          </a:p>
          <a:p>
            <a:r>
              <a:rPr lang="en-US" sz="1200" kern="1200" dirty="0">
                <a:solidFill>
                  <a:schemeClr val="tx1"/>
                </a:solidFill>
                <a:effectLst/>
                <a:latin typeface="+mn-lt"/>
                <a:ea typeface="+mn-ea"/>
                <a:cs typeface="+mn-cs"/>
              </a:rPr>
              <a:t>A model has been proposed where daytime hypercapnia can develop if sleep disordered breathing duration is sufficiently long or </a:t>
            </a:r>
            <a:r>
              <a:rPr lang="en-US" sz="1200" kern="1200" dirty="0" err="1">
                <a:solidFill>
                  <a:schemeClr val="tx1"/>
                </a:solidFill>
                <a:effectLst/>
                <a:latin typeface="+mn-lt"/>
                <a:ea typeface="+mn-ea"/>
                <a:cs typeface="+mn-cs"/>
              </a:rPr>
              <a:t>interapnea</a:t>
            </a:r>
            <a:r>
              <a:rPr lang="en-US" sz="1200" kern="1200" dirty="0">
                <a:solidFill>
                  <a:schemeClr val="tx1"/>
                </a:solidFill>
                <a:effectLst/>
                <a:latin typeface="+mn-lt"/>
                <a:ea typeface="+mn-ea"/>
                <a:cs typeface="+mn-cs"/>
              </a:rPr>
              <a:t> periods too short to restore ventilation and eucapnia (</a:t>
            </a:r>
            <a:r>
              <a:rPr lang="en-US" sz="1200" u="sng" kern="1200" dirty="0">
                <a:solidFill>
                  <a:schemeClr val="tx1"/>
                </a:solidFill>
                <a:effectLst/>
                <a:latin typeface="+mn-lt"/>
                <a:ea typeface="+mn-ea"/>
                <a:cs typeface="+mn-cs"/>
                <a:hlinkClick r:id="rId4"/>
              </a:rPr>
              <a:t>Berger et al., 2000</a:t>
            </a:r>
            <a:r>
              <a:rPr lang="en-US" sz="1200" kern="1200" dirty="0">
                <a:solidFill>
                  <a:schemeClr val="tx1"/>
                </a:solidFill>
                <a:effectLst/>
                <a:latin typeface="+mn-lt"/>
                <a:ea typeface="+mn-ea"/>
                <a:cs typeface="+mn-cs"/>
              </a:rPr>
              <a:t>). Berger and colleagues have suggested that gradual elevations in CO</a:t>
            </a:r>
            <a:r>
              <a:rPr lang="en-US" sz="1200" kern="1200" baseline="-25000" dirty="0">
                <a:solidFill>
                  <a:schemeClr val="tx1"/>
                </a:solidFill>
                <a:effectLst/>
                <a:latin typeface="+mn-lt"/>
                <a:ea typeface="+mn-ea"/>
                <a:cs typeface="+mn-cs"/>
              </a:rPr>
              <a:t>2</a:t>
            </a:r>
            <a:r>
              <a:rPr lang="en-US" sz="1200" kern="1200" dirty="0">
                <a:solidFill>
                  <a:schemeClr val="tx1"/>
                </a:solidFill>
                <a:effectLst/>
                <a:latin typeface="+mn-lt"/>
                <a:ea typeface="+mn-ea"/>
                <a:cs typeface="+mn-cs"/>
              </a:rPr>
              <a:t> occur over time since the ventilatory response to hypercapnia is insufficient compared to the rise in CO</a:t>
            </a:r>
            <a:r>
              <a:rPr lang="en-US" sz="1200" kern="1200" baseline="-25000" dirty="0">
                <a:solidFill>
                  <a:schemeClr val="tx1"/>
                </a:solidFill>
                <a:effectLst/>
                <a:latin typeface="+mn-lt"/>
                <a:ea typeface="+mn-ea"/>
                <a:cs typeface="+mn-cs"/>
              </a:rPr>
              <a:t>2</a:t>
            </a:r>
            <a:r>
              <a:rPr lang="en-US" sz="1200" kern="1200" dirty="0">
                <a:solidFill>
                  <a:schemeClr val="tx1"/>
                </a:solidFill>
                <a:effectLst/>
                <a:latin typeface="+mn-lt"/>
                <a:ea typeface="+mn-ea"/>
                <a:cs typeface="+mn-cs"/>
              </a:rPr>
              <a:t> which occurs during sleep.</a:t>
            </a:r>
            <a:endParaRPr lang="en-US" dirty="0"/>
          </a:p>
        </p:txBody>
      </p:sp>
      <p:sp>
        <p:nvSpPr>
          <p:cNvPr id="4" name="Slide Number Placeholder 3"/>
          <p:cNvSpPr>
            <a:spLocks noGrp="1"/>
          </p:cNvSpPr>
          <p:nvPr>
            <p:ph type="sldNum" sz="quarter" idx="5"/>
          </p:nvPr>
        </p:nvSpPr>
        <p:spPr/>
        <p:txBody>
          <a:bodyPr/>
          <a:lstStyle/>
          <a:p>
            <a:fld id="{6741A61A-74B6-D548-8F66-DDC3192B23D6}" type="slidenum">
              <a:rPr lang="en-US" smtClean="0"/>
              <a:t>50</a:t>
            </a:fld>
            <a:endParaRPr lang="en-US"/>
          </a:p>
        </p:txBody>
      </p:sp>
    </p:spTree>
    <p:extLst>
      <p:ext uri="{BB962C8B-B14F-4D97-AF65-F5344CB8AC3E}">
        <p14:creationId xmlns:p14="http://schemas.microsoft.com/office/powerpoint/2010/main" val="237068488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Might it be better to think about this as the spectrum of disease associated with nocturnal CO2 loading and impaired ventilatory responses, of which obesity (in exclusion, as in OHS) represents 1 end of the spectrum – but heart failure, diuretics, opiates, obstruction, etc. also likely do as well. </a:t>
            </a:r>
          </a:p>
        </p:txBody>
      </p:sp>
      <p:sp>
        <p:nvSpPr>
          <p:cNvPr id="4" name="Slide Number Placeholder 3"/>
          <p:cNvSpPr>
            <a:spLocks noGrp="1"/>
          </p:cNvSpPr>
          <p:nvPr>
            <p:ph type="sldNum" sz="quarter" idx="5"/>
          </p:nvPr>
        </p:nvSpPr>
        <p:spPr/>
        <p:txBody>
          <a:bodyPr/>
          <a:lstStyle/>
          <a:p>
            <a:fld id="{6741A61A-74B6-D548-8F66-DDC3192B23D6}" type="slidenum">
              <a:rPr lang="en-US" smtClean="0"/>
              <a:t>51</a:t>
            </a:fld>
            <a:endParaRPr lang="en-US"/>
          </a:p>
        </p:txBody>
      </p:sp>
    </p:spTree>
    <p:extLst>
      <p:ext uri="{BB962C8B-B14F-4D97-AF65-F5344CB8AC3E}">
        <p14:creationId xmlns:p14="http://schemas.microsoft.com/office/powerpoint/2010/main" val="228109654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journals.physiology.org</a:t>
            </a:r>
            <a:r>
              <a:rPr lang="en-US" dirty="0"/>
              <a:t>/</a:t>
            </a:r>
            <a:r>
              <a:rPr lang="en-US" dirty="0" err="1"/>
              <a:t>doi</a:t>
            </a:r>
            <a:r>
              <a:rPr lang="en-US" dirty="0"/>
              <a:t>/full/10.1152/japplphysiol.00502.2005</a:t>
            </a:r>
          </a:p>
          <a:p>
            <a:endParaRPr lang="en-US" dirty="0"/>
          </a:p>
          <a:p>
            <a:r>
              <a:rPr lang="en-US" dirty="0">
                <a:effectLst/>
              </a:rPr>
              <a:t>Schematic of the model used in the simulations. Briefly, CO</a:t>
            </a:r>
            <a:r>
              <a:rPr lang="en-US" baseline="-25000" dirty="0">
                <a:effectLst/>
              </a:rPr>
              <a:t>2</a:t>
            </a:r>
            <a:r>
              <a:rPr lang="en-US" dirty="0">
                <a:effectLst/>
              </a:rPr>
              <a:t> produced in the tissues is circulated to the lung on the basis of partial pressures and storage capacities of the various compartments. In the lung, CO</a:t>
            </a:r>
            <a:r>
              <a:rPr lang="en-US" baseline="-25000" dirty="0">
                <a:effectLst/>
              </a:rPr>
              <a:t>2</a:t>
            </a:r>
            <a:r>
              <a:rPr lang="en-US" dirty="0">
                <a:effectLst/>
              </a:rPr>
              <a:t> is removed by ventilation, which is controlled by the respiratory controller responding to the pH of the brain compartment. Arterialized blood leaves the lung and returns to the tissue and the kidney, where bicarbonate (HCO</a:t>
            </a:r>
            <a:r>
              <a:rPr lang="en-US" baseline="-25000" dirty="0">
                <a:effectLst/>
              </a:rPr>
              <a:t>3</a:t>
            </a:r>
            <a:r>
              <a:rPr lang="en-US" baseline="30000" dirty="0">
                <a:effectLst/>
              </a:rPr>
              <a:t>−</a:t>
            </a:r>
            <a:r>
              <a:rPr lang="en-US" dirty="0">
                <a:effectLst/>
              </a:rPr>
              <a:t>) transfer occurs. HCO</a:t>
            </a:r>
            <a:r>
              <a:rPr lang="en-US" baseline="-25000" dirty="0">
                <a:effectLst/>
              </a:rPr>
              <a:t>3</a:t>
            </a:r>
            <a:r>
              <a:rPr lang="en-US" baseline="30000" dirty="0">
                <a:effectLst/>
              </a:rPr>
              <a:t>−</a:t>
            </a:r>
            <a:r>
              <a:rPr lang="en-US" dirty="0">
                <a:effectLst/>
              </a:rPr>
              <a:t> is transferred on the basis of a target pH and the current P</a:t>
            </a:r>
            <a:r>
              <a:rPr lang="en-US" cap="small" dirty="0">
                <a:effectLst/>
              </a:rPr>
              <a:t>co</a:t>
            </a:r>
            <a:r>
              <a:rPr lang="en-US" baseline="-25000" dirty="0">
                <a:effectLst/>
              </a:rPr>
              <a:t>2</a:t>
            </a:r>
            <a:r>
              <a:rPr lang="en-US" dirty="0">
                <a:effectLst/>
              </a:rPr>
              <a:t> according to a specified time course. FRC, functional residual capacity.</a:t>
            </a:r>
          </a:p>
          <a:p>
            <a:br>
              <a:rPr lang="en-US" dirty="0"/>
            </a:br>
            <a:r>
              <a:rPr lang="en-US" dirty="0"/>
              <a:t>‘’</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CO2 kinetics of the above model was validated at: </a:t>
            </a:r>
            <a:r>
              <a:rPr lang="en-US" sz="1200" b="0" i="0" kern="1200" dirty="0">
                <a:solidFill>
                  <a:schemeClr val="tx1"/>
                </a:solidFill>
                <a:effectLst/>
                <a:latin typeface="+mn-lt"/>
                <a:ea typeface="+mn-ea"/>
                <a:cs typeface="+mn-cs"/>
              </a:rPr>
              <a:t>Rapoport DM</a:t>
            </a:r>
            <a:r>
              <a:rPr lang="en-US" sz="1200" b="1" i="0" kern="1200" dirty="0">
                <a:solidFill>
                  <a:schemeClr val="tx1"/>
                </a:solidFill>
                <a:effectLst/>
                <a:latin typeface="+mn-lt"/>
                <a:ea typeface="+mn-ea"/>
                <a:cs typeface="+mn-cs"/>
              </a:rPr>
              <a:t>, Norman RG, and Goldring RM.</a:t>
            </a:r>
            <a:r>
              <a:rPr lang="en-US" sz="1200" b="0" i="0" kern="1200" dirty="0">
                <a:solidFill>
                  <a:schemeClr val="tx1"/>
                </a:solidFill>
                <a:effectLst/>
                <a:latin typeface="+mn-lt"/>
                <a:ea typeface="+mn-ea"/>
                <a:cs typeface="+mn-cs"/>
              </a:rPr>
              <a:t> CO</a:t>
            </a:r>
            <a:r>
              <a:rPr lang="en-US" sz="1200" b="0" i="0" kern="1200" baseline="-25000" dirty="0">
                <a:solidFill>
                  <a:schemeClr val="tx1"/>
                </a:solidFill>
                <a:effectLst/>
                <a:latin typeface="+mn-lt"/>
                <a:ea typeface="+mn-ea"/>
                <a:cs typeface="+mn-cs"/>
              </a:rPr>
              <a:t>2</a:t>
            </a:r>
            <a:r>
              <a:rPr lang="en-US" sz="1200" b="0" i="0" kern="1200" dirty="0">
                <a:solidFill>
                  <a:schemeClr val="tx1"/>
                </a:solidFill>
                <a:effectLst/>
                <a:latin typeface="+mn-lt"/>
                <a:ea typeface="+mn-ea"/>
                <a:cs typeface="+mn-cs"/>
              </a:rPr>
              <a:t> homeostasis during periodic breathing: predictions from a computer model. </a:t>
            </a:r>
            <a:r>
              <a:rPr lang="en-US" sz="1200" b="1" i="1" kern="1200" dirty="0">
                <a:solidFill>
                  <a:schemeClr val="tx1"/>
                </a:solidFill>
                <a:effectLst/>
                <a:latin typeface="+mn-lt"/>
                <a:ea typeface="+mn-ea"/>
                <a:cs typeface="+mn-cs"/>
              </a:rPr>
              <a:t>J Appl </a:t>
            </a:r>
            <a:r>
              <a:rPr lang="en-US" sz="1200" b="1" i="1" kern="1200" dirty="0" err="1">
                <a:solidFill>
                  <a:schemeClr val="tx1"/>
                </a:solidFill>
                <a:effectLst/>
                <a:latin typeface="+mn-lt"/>
                <a:ea typeface="+mn-ea"/>
                <a:cs typeface="+mn-cs"/>
              </a:rPr>
              <a:t>Physiol</a:t>
            </a:r>
            <a:r>
              <a:rPr lang="en-US" sz="1200" b="0" i="0" kern="1200" dirty="0">
                <a:solidFill>
                  <a:schemeClr val="tx1"/>
                </a:solidFill>
                <a:effectLst/>
                <a:latin typeface="+mn-lt"/>
                <a:ea typeface="+mn-ea"/>
                <a:cs typeface="+mn-cs"/>
              </a:rPr>
              <a:t> </a:t>
            </a:r>
            <a:r>
              <a:rPr lang="en-US" sz="1200" b="0" i="1" kern="1200" dirty="0">
                <a:solidFill>
                  <a:schemeClr val="tx1"/>
                </a:solidFill>
                <a:effectLst/>
                <a:latin typeface="+mn-lt"/>
                <a:ea typeface="+mn-ea"/>
                <a:cs typeface="+mn-cs"/>
              </a:rPr>
              <a:t>75</a:t>
            </a:r>
            <a:r>
              <a:rPr lang="en-US" sz="1200" b="0" i="0" kern="1200" dirty="0">
                <a:solidFill>
                  <a:schemeClr val="tx1"/>
                </a:solidFill>
                <a:effectLst/>
                <a:latin typeface="+mn-lt"/>
                <a:ea typeface="+mn-ea"/>
                <a:cs typeface="+mn-cs"/>
              </a:rPr>
              <a:t>: 2302–2309, 1993</a:t>
            </a:r>
          </a:p>
          <a:p>
            <a:endParaRPr lang="en-US" dirty="0"/>
          </a:p>
          <a:p>
            <a:endParaRPr lang="en-US" dirty="0"/>
          </a:p>
          <a:p>
            <a:r>
              <a:rPr lang="en-US" dirty="0"/>
              <a:t>In terms of timing – the model reached steady state within 3 weeks</a:t>
            </a:r>
          </a:p>
          <a:p>
            <a:endParaRPr lang="en-US" dirty="0"/>
          </a:p>
          <a:p>
            <a:r>
              <a:rPr lang="en-US" dirty="0"/>
              <a:t>These simulations suggest that chronic hypercapnia could develop if either: </a:t>
            </a:r>
          </a:p>
          <a:p>
            <a:pPr marL="228600" indent="-228600">
              <a:buAutoNum type="arabicPeriod"/>
            </a:pPr>
            <a:r>
              <a:rPr lang="en-US" dirty="0"/>
              <a:t>There is impaired ability to excrete bicarbonate – (diuretics could do this?)</a:t>
            </a:r>
          </a:p>
          <a:p>
            <a:pPr marL="228600" indent="-228600">
              <a:buAutoNum type="arabicPeriod"/>
            </a:pPr>
            <a:r>
              <a:rPr lang="en-US" dirty="0"/>
              <a:t>Low </a:t>
            </a:r>
            <a:r>
              <a:rPr lang="en-US" dirty="0" err="1"/>
              <a:t>hypercapic</a:t>
            </a:r>
            <a:r>
              <a:rPr lang="en-US" dirty="0"/>
              <a:t> drive to ventilate (ventilatory CO2 response)</a:t>
            </a:r>
          </a:p>
          <a:p>
            <a:pPr marL="228600" indent="-228600">
              <a:buAutoNum type="arabicPeriod"/>
            </a:pPr>
            <a:r>
              <a:rPr lang="en-US" dirty="0"/>
              <a:t>(or both)</a:t>
            </a:r>
          </a:p>
          <a:p>
            <a:pPr marL="228600" indent="-228600">
              <a:buAutoNum type="arabicPeriod"/>
            </a:pPr>
            <a:endParaRPr lang="en-US" dirty="0"/>
          </a:p>
          <a:p>
            <a:pPr marL="228600" indent="-228600">
              <a:buAutoNum type="arabicPeriod"/>
            </a:pPr>
            <a:endParaRPr lang="en-US" dirty="0"/>
          </a:p>
          <a:p>
            <a:pPr marL="228600" indent="-228600">
              <a:buAutoNum type="arabicPeriod"/>
            </a:pPr>
            <a:r>
              <a:rPr lang="en-US" dirty="0"/>
              <a:t>In sum: </a:t>
            </a:r>
            <a:r>
              <a:rPr lang="en-US" sz="1200" b="0" i="0" kern="1200" dirty="0">
                <a:solidFill>
                  <a:schemeClr val="tx1"/>
                </a:solidFill>
                <a:effectLst/>
                <a:latin typeface="+mn-lt"/>
                <a:ea typeface="+mn-ea"/>
                <a:cs typeface="+mn-cs"/>
              </a:rPr>
              <a:t> An inciting acute ventilatory event, such as apnea or hypopnea, causes a transient increase in Pa</a:t>
            </a:r>
            <a:r>
              <a:rPr lang="en-US" sz="1200" b="0" i="0" kern="1200" cap="small" baseline="-25000" dirty="0">
                <a:solidFill>
                  <a:schemeClr val="tx1"/>
                </a:solidFill>
                <a:effectLst/>
                <a:latin typeface="+mn-lt"/>
                <a:ea typeface="+mn-ea"/>
                <a:cs typeface="+mn-cs"/>
              </a:rPr>
              <a:t>co</a:t>
            </a:r>
            <a:r>
              <a:rPr lang="en-US" sz="1200" b="0" i="0" kern="1200" baseline="-25000" dirty="0">
                <a:solidFill>
                  <a:schemeClr val="tx1"/>
                </a:solidFill>
                <a:effectLst/>
                <a:latin typeface="+mn-lt"/>
                <a:ea typeface="+mn-ea"/>
                <a:cs typeface="+mn-cs"/>
              </a:rPr>
              <a:t>2</a:t>
            </a:r>
            <a:r>
              <a:rPr lang="en-US" sz="1200" b="0" i="0" kern="1200" dirty="0">
                <a:solidFill>
                  <a:schemeClr val="tx1"/>
                </a:solidFill>
                <a:effectLst/>
                <a:latin typeface="+mn-lt"/>
                <a:ea typeface="+mn-ea"/>
                <a:cs typeface="+mn-cs"/>
              </a:rPr>
              <a:t>. Patients with an adequate and immediate ventilatory response sufficient to maintain the average Pa</a:t>
            </a:r>
            <a:r>
              <a:rPr lang="en-US" sz="1200" b="0" i="0" kern="1200" cap="small" baseline="-25000" dirty="0">
                <a:solidFill>
                  <a:schemeClr val="tx1"/>
                </a:solidFill>
                <a:effectLst/>
                <a:latin typeface="+mn-lt"/>
                <a:ea typeface="+mn-ea"/>
                <a:cs typeface="+mn-cs"/>
              </a:rPr>
              <a:t>co</a:t>
            </a:r>
            <a:r>
              <a:rPr lang="en-US" sz="1200" b="0" i="0" kern="1200" baseline="-25000" dirty="0">
                <a:solidFill>
                  <a:schemeClr val="tx1"/>
                </a:solidFill>
                <a:effectLst/>
                <a:latin typeface="+mn-lt"/>
                <a:ea typeface="+mn-ea"/>
                <a:cs typeface="+mn-cs"/>
              </a:rPr>
              <a:t>2</a:t>
            </a:r>
            <a:r>
              <a:rPr lang="en-US" sz="1200" b="0" i="0" kern="1200" dirty="0">
                <a:solidFill>
                  <a:schemeClr val="tx1"/>
                </a:solidFill>
                <a:effectLst/>
                <a:latin typeface="+mn-lt"/>
                <a:ea typeface="+mn-ea"/>
                <a:cs typeface="+mn-cs"/>
              </a:rPr>
              <a:t> at 40 Torr will show no net change in total tissue CO</a:t>
            </a:r>
            <a:r>
              <a:rPr lang="en-US" sz="1200" b="0" i="0" kern="1200" baseline="-25000" dirty="0">
                <a:solidFill>
                  <a:schemeClr val="tx1"/>
                </a:solidFill>
                <a:effectLst/>
                <a:latin typeface="+mn-lt"/>
                <a:ea typeface="+mn-ea"/>
                <a:cs typeface="+mn-cs"/>
              </a:rPr>
              <a:t>2</a:t>
            </a:r>
            <a:r>
              <a:rPr lang="en-US" sz="1200" b="0" i="0" kern="1200" dirty="0">
                <a:solidFill>
                  <a:schemeClr val="tx1"/>
                </a:solidFill>
                <a:effectLst/>
                <a:latin typeface="+mn-lt"/>
                <a:ea typeface="+mn-ea"/>
                <a:cs typeface="+mn-cs"/>
              </a:rPr>
              <a:t> stores and will therefore remain </a:t>
            </a:r>
            <a:r>
              <a:rPr lang="en-US" sz="1200" b="0" i="0" kern="1200" dirty="0" err="1">
                <a:solidFill>
                  <a:schemeClr val="tx1"/>
                </a:solidFill>
                <a:effectLst/>
                <a:latin typeface="+mn-lt"/>
                <a:ea typeface="+mn-ea"/>
                <a:cs typeface="+mn-cs"/>
              </a:rPr>
              <a:t>eucapnic</a:t>
            </a:r>
            <a:r>
              <a:rPr lang="en-US" sz="1200" b="0" i="0" kern="120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hlinkClick r:id="rId3"/>
              </a:rPr>
              <a:t>4</a:t>
            </a:r>
            <a:r>
              <a:rPr lang="en-US" sz="1200" b="0" i="0" kern="1200" dirty="0">
                <a:solidFill>
                  <a:schemeClr val="tx1"/>
                </a:solidFill>
                <a:effectLst/>
                <a:latin typeface="+mn-lt"/>
                <a:ea typeface="+mn-ea"/>
                <a:cs typeface="+mn-cs"/>
              </a:rPr>
              <a:t>). In contrast, patients with inadequate </a:t>
            </a:r>
            <a:r>
              <a:rPr lang="en-US" sz="1200" b="0" i="0" kern="1200" dirty="0" err="1">
                <a:solidFill>
                  <a:schemeClr val="tx1"/>
                </a:solidFill>
                <a:effectLst/>
                <a:latin typeface="+mn-lt"/>
                <a:ea typeface="+mn-ea"/>
                <a:cs typeface="+mn-cs"/>
              </a:rPr>
              <a:t>interapnea</a:t>
            </a:r>
            <a:r>
              <a:rPr lang="en-US" sz="1200" b="0" i="0" kern="1200" dirty="0">
                <a:solidFill>
                  <a:schemeClr val="tx1"/>
                </a:solidFill>
                <a:effectLst/>
                <a:latin typeface="+mn-lt"/>
                <a:ea typeface="+mn-ea"/>
                <a:cs typeface="+mn-cs"/>
              </a:rPr>
              <a:t> unloading of CO</a:t>
            </a:r>
            <a:r>
              <a:rPr lang="en-US" sz="1200" b="0" i="0" kern="1200" baseline="-25000" dirty="0">
                <a:solidFill>
                  <a:schemeClr val="tx1"/>
                </a:solidFill>
                <a:effectLst/>
                <a:latin typeface="+mn-lt"/>
                <a:ea typeface="+mn-ea"/>
                <a:cs typeface="+mn-cs"/>
              </a:rPr>
              <a:t>2</a:t>
            </a:r>
            <a:r>
              <a:rPr lang="en-US" sz="1200" b="0" i="0" kern="1200" dirty="0">
                <a:solidFill>
                  <a:schemeClr val="tx1"/>
                </a:solidFill>
                <a:effectLst/>
                <a:latin typeface="+mn-lt"/>
                <a:ea typeface="+mn-ea"/>
                <a:cs typeface="+mn-cs"/>
              </a:rPr>
              <a:t>, due either to blunting of the </a:t>
            </a:r>
            <a:r>
              <a:rPr lang="en-US" sz="1200" b="0" i="0" kern="1200" dirty="0" err="1">
                <a:solidFill>
                  <a:schemeClr val="tx1"/>
                </a:solidFill>
                <a:effectLst/>
                <a:latin typeface="+mn-lt"/>
                <a:ea typeface="+mn-ea"/>
                <a:cs typeface="+mn-cs"/>
              </a:rPr>
              <a:t>interapnea</a:t>
            </a:r>
            <a:r>
              <a:rPr lang="en-US" sz="1200" b="0" i="0" kern="1200" dirty="0">
                <a:solidFill>
                  <a:schemeClr val="tx1"/>
                </a:solidFill>
                <a:effectLst/>
                <a:latin typeface="+mn-lt"/>
                <a:ea typeface="+mn-ea"/>
                <a:cs typeface="+mn-cs"/>
              </a:rPr>
              <a:t> ventilatory response (</a:t>
            </a:r>
            <a:r>
              <a:rPr lang="en-US" sz="1200" b="0" i="0" u="none" strike="noStrike" kern="1200" dirty="0">
                <a:solidFill>
                  <a:schemeClr val="tx1"/>
                </a:solidFill>
                <a:effectLst/>
                <a:latin typeface="+mn-lt"/>
                <a:ea typeface="+mn-ea"/>
                <a:cs typeface="+mn-cs"/>
                <a:hlinkClick r:id="rId4"/>
              </a:rPr>
              <a:t>3</a:t>
            </a:r>
            <a:r>
              <a:rPr lang="en-US" sz="1200" b="0" i="0" kern="1200" dirty="0">
                <a:solidFill>
                  <a:schemeClr val="tx1"/>
                </a:solidFill>
                <a:effectLst/>
                <a:latin typeface="+mn-lt"/>
                <a:ea typeface="+mn-ea"/>
                <a:cs typeface="+mn-cs"/>
              </a:rPr>
              <a:t>) or to limitation of the </a:t>
            </a:r>
            <a:r>
              <a:rPr lang="en-US" sz="1200" b="0" i="0" kern="1200" dirty="0" err="1">
                <a:solidFill>
                  <a:schemeClr val="tx1"/>
                </a:solidFill>
                <a:effectLst/>
                <a:latin typeface="+mn-lt"/>
                <a:ea typeface="+mn-ea"/>
                <a:cs typeface="+mn-cs"/>
              </a:rPr>
              <a:t>interapnea</a:t>
            </a:r>
            <a:r>
              <a:rPr lang="en-US" sz="1200" b="0" i="0" kern="1200" dirty="0">
                <a:solidFill>
                  <a:schemeClr val="tx1"/>
                </a:solidFill>
                <a:effectLst/>
                <a:latin typeface="+mn-lt"/>
                <a:ea typeface="+mn-ea"/>
                <a:cs typeface="+mn-cs"/>
              </a:rPr>
              <a:t> duration relative to duration of apnea (</a:t>
            </a:r>
            <a:r>
              <a:rPr lang="en-US" sz="1200" b="0" i="0" u="none" strike="noStrike" kern="1200" dirty="0">
                <a:solidFill>
                  <a:schemeClr val="tx1"/>
                </a:solidFill>
                <a:effectLst/>
                <a:latin typeface="+mn-lt"/>
                <a:ea typeface="+mn-ea"/>
                <a:cs typeface="+mn-cs"/>
                <a:hlinkClick r:id="rId5"/>
              </a:rPr>
              <a:t>1</a:t>
            </a:r>
            <a:r>
              <a:rPr lang="en-US" sz="1200" b="0" i="0" kern="1200" dirty="0">
                <a:solidFill>
                  <a:schemeClr val="tx1"/>
                </a:solidFill>
                <a:effectLst/>
                <a:latin typeface="+mn-lt"/>
                <a:ea typeface="+mn-ea"/>
                <a:cs typeface="+mn-cs"/>
              </a:rPr>
              <a:t>), will demonstrate a progressive rise in Pa</a:t>
            </a:r>
            <a:r>
              <a:rPr lang="en-US" sz="1200" b="0" i="0" kern="1200" cap="small" baseline="-25000" dirty="0">
                <a:solidFill>
                  <a:schemeClr val="tx1"/>
                </a:solidFill>
                <a:effectLst/>
                <a:latin typeface="+mn-lt"/>
                <a:ea typeface="+mn-ea"/>
                <a:cs typeface="+mn-cs"/>
              </a:rPr>
              <a:t>co</a:t>
            </a:r>
            <a:r>
              <a:rPr lang="en-US" sz="1200" b="0" i="0" kern="1200" baseline="-25000" dirty="0">
                <a:solidFill>
                  <a:schemeClr val="tx1"/>
                </a:solidFill>
                <a:effectLst/>
                <a:latin typeface="+mn-lt"/>
                <a:ea typeface="+mn-ea"/>
                <a:cs typeface="+mn-cs"/>
              </a:rPr>
              <a:t>2</a:t>
            </a:r>
            <a:r>
              <a:rPr lang="en-US" sz="1200" b="0" i="0" kern="1200" dirty="0">
                <a:solidFill>
                  <a:schemeClr val="tx1"/>
                </a:solidFill>
                <a:effectLst/>
                <a:latin typeface="+mn-lt"/>
                <a:ea typeface="+mn-ea"/>
                <a:cs typeface="+mn-cs"/>
              </a:rPr>
              <a:t> over subsequent events with compensatory renal bicarbonate retention</a:t>
            </a:r>
          </a:p>
          <a:p>
            <a:pPr marL="228600" indent="-228600">
              <a:buAutoNum type="arabicPeriod"/>
            </a:pPr>
            <a:endParaRPr lang="en-US" sz="1200" b="0" i="0" kern="1200" dirty="0">
              <a:solidFill>
                <a:schemeClr val="tx1"/>
              </a:solidFill>
              <a:effectLst/>
              <a:latin typeface="+mn-lt"/>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sz="1200" b="0" i="0" kern="1200" dirty="0">
                <a:solidFill>
                  <a:schemeClr val="tx1"/>
                </a:solidFill>
                <a:effectLst/>
                <a:latin typeface="+mn-lt"/>
                <a:ea typeface="+mn-ea"/>
                <a:cs typeface="+mn-cs"/>
              </a:rPr>
              <a:t>The role of bicarbonate handling in this is supported by the same evidence arguing for including HCO3 27 in the definition: </a:t>
            </a:r>
            <a:r>
              <a:rPr lang="en-US" sz="1200" b="1" kern="1200" dirty="0">
                <a:solidFill>
                  <a:schemeClr val="tx1"/>
                </a:solidFill>
                <a:effectLst/>
                <a:latin typeface="+mn-lt"/>
                <a:ea typeface="+mn-ea"/>
                <a:cs typeface="+mn-cs"/>
              </a:rPr>
              <a:t>Should bicarb 27 be used? </a:t>
            </a:r>
            <a:r>
              <a:rPr lang="en-US" sz="1200" kern="1200" dirty="0">
                <a:solidFill>
                  <a:schemeClr val="tx1"/>
                </a:solidFill>
                <a:effectLst/>
                <a:latin typeface="+mn-lt"/>
                <a:ea typeface="+mn-ea"/>
                <a:cs typeface="+mn-cs"/>
              </a:rPr>
              <a:t>(also can be quantified as base excess over 2 mmol/l - In this prospective observational cohort study, we have demonstrated that obese subjects with a raised BE, but with a normal daytime Pa co  2 , have a ventilatory response between those of normal obese subjects (with-out evidence of awake hypoventilation) and those with hypercapnia and, thus, conventionally defi </a:t>
            </a:r>
            <a:r>
              <a:rPr lang="en-US" sz="1200" kern="1200" dirty="0" err="1">
                <a:solidFill>
                  <a:schemeClr val="tx1"/>
                </a:solidFill>
                <a:effectLst/>
                <a:latin typeface="+mn-lt"/>
                <a:ea typeface="+mn-ea"/>
                <a:cs typeface="+mn-cs"/>
              </a:rPr>
              <a:t>ned</a:t>
            </a:r>
            <a:r>
              <a:rPr lang="en-US" sz="1200" kern="1200" dirty="0">
                <a:solidFill>
                  <a:schemeClr val="tx1"/>
                </a:solidFill>
                <a:effectLst/>
                <a:latin typeface="+mn-lt"/>
                <a:ea typeface="+mn-ea"/>
                <a:cs typeface="+mn-cs"/>
              </a:rPr>
              <a:t> OHS.</a:t>
            </a:r>
          </a:p>
          <a:p>
            <a:pPr marL="228600" indent="-228600">
              <a:buAutoNum type="arabicPeriod"/>
            </a:pPr>
            <a:endParaRPr lang="en-US" dirty="0"/>
          </a:p>
          <a:p>
            <a:pPr marL="228600" indent="-228600">
              <a:buAutoNum type="arabicPeriod"/>
            </a:pPr>
            <a:endParaRPr lang="en-US" dirty="0"/>
          </a:p>
          <a:p>
            <a:pPr marL="228600" indent="-228600">
              <a:buAutoNum type="arabicPeriod"/>
            </a:pPr>
            <a:r>
              <a:rPr lang="en-US" dirty="0"/>
              <a:t>https://</a:t>
            </a:r>
            <a:r>
              <a:rPr lang="en-US" dirty="0" err="1"/>
              <a:t>www.atsjournals.org</a:t>
            </a:r>
            <a:r>
              <a:rPr lang="en-US" dirty="0"/>
              <a:t>/</a:t>
            </a:r>
            <a:r>
              <a:rPr lang="en-US" dirty="0" err="1"/>
              <a:t>doi</a:t>
            </a:r>
            <a:r>
              <a:rPr lang="en-US" dirty="0"/>
              <a:t>/full/10.1513/AnnalsATS.201508-563OC also discusses empirical support for the role of both of these physiologic traits.</a:t>
            </a:r>
          </a:p>
          <a:p>
            <a:pPr marL="228600" indent="-228600">
              <a:buAutoNum type="arabicPeriod"/>
            </a:pPr>
            <a:endParaRPr lang="en-US" dirty="0"/>
          </a:p>
          <a:p>
            <a:pPr marL="228600" indent="-228600">
              <a:buAutoNum type="arabicPeriod"/>
            </a:pPr>
            <a:endParaRPr lang="en-US" dirty="0"/>
          </a:p>
          <a:p>
            <a:pPr marL="228600" indent="-228600">
              <a:buAutoNum type="arabicPeriod"/>
            </a:pPr>
            <a:endParaRPr lang="en-US" dirty="0"/>
          </a:p>
          <a:p>
            <a:pPr marL="228600" indent="-228600">
              <a:buAutoNum type="arabicPeriod"/>
            </a:pPr>
            <a:r>
              <a:rPr lang="en-US" dirty="0"/>
              <a:t>Reportedly it takes hours for the muscle compartment to equilibrate</a:t>
            </a:r>
          </a:p>
        </p:txBody>
      </p:sp>
      <p:sp>
        <p:nvSpPr>
          <p:cNvPr id="4" name="Slide Number Placeholder 3"/>
          <p:cNvSpPr>
            <a:spLocks noGrp="1"/>
          </p:cNvSpPr>
          <p:nvPr>
            <p:ph type="sldNum" sz="quarter" idx="5"/>
          </p:nvPr>
        </p:nvSpPr>
        <p:spPr/>
        <p:txBody>
          <a:bodyPr/>
          <a:lstStyle/>
          <a:p>
            <a:fld id="{6741A61A-74B6-D548-8F66-DDC3192B23D6}" type="slidenum">
              <a:rPr lang="en-US" smtClean="0"/>
              <a:t>53</a:t>
            </a:fld>
            <a:endParaRPr lang="en-US"/>
          </a:p>
        </p:txBody>
      </p:sp>
    </p:spTree>
    <p:extLst>
      <p:ext uri="{BB962C8B-B14F-4D97-AF65-F5344CB8AC3E}">
        <p14:creationId xmlns:p14="http://schemas.microsoft.com/office/powerpoint/2010/main" val="215549818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anticipated effect of an NaHCO3 load of 1 mmol per kilogram of body weight is an increase in plasma [HCO3 − ] of w2 </a:t>
            </a:r>
            <a:r>
              <a:rPr lang="en-US" dirty="0" err="1"/>
              <a:t>mEq</a:t>
            </a:r>
            <a:r>
              <a:rPr lang="en-US" dirty="0"/>
              <a:t>/L if bicarbonate space is 50% of body weigh</a:t>
            </a:r>
          </a:p>
        </p:txBody>
      </p:sp>
      <p:sp>
        <p:nvSpPr>
          <p:cNvPr id="4" name="Slide Number Placeholder 3"/>
          <p:cNvSpPr>
            <a:spLocks noGrp="1"/>
          </p:cNvSpPr>
          <p:nvPr>
            <p:ph type="sldNum" sz="quarter" idx="5"/>
          </p:nvPr>
        </p:nvSpPr>
        <p:spPr/>
        <p:txBody>
          <a:bodyPr/>
          <a:lstStyle/>
          <a:p>
            <a:fld id="{6741A61A-74B6-D548-8F66-DDC3192B23D6}" type="slidenum">
              <a:rPr lang="en-US" smtClean="0"/>
              <a:t>54</a:t>
            </a:fld>
            <a:endParaRPr lang="en-US"/>
          </a:p>
        </p:txBody>
      </p:sp>
    </p:spTree>
    <p:extLst>
      <p:ext uri="{BB962C8B-B14F-4D97-AF65-F5344CB8AC3E}">
        <p14:creationId xmlns:p14="http://schemas.microsoft.com/office/powerpoint/2010/main" val="244203689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Although ventilatory LTF has not been reported as such in OSA patients, when compared to age, sex and BMI matched non-OSA participants, untreated OSA patients exhibit a reduced P</a:t>
            </a:r>
            <a:r>
              <a:rPr lang="en-US" sz="1200" b="0" i="0" kern="1200" baseline="-25000" dirty="0">
                <a:solidFill>
                  <a:schemeClr val="tx1"/>
                </a:solidFill>
                <a:effectLst/>
                <a:latin typeface="+mn-lt"/>
                <a:ea typeface="+mn-ea"/>
                <a:cs typeface="+mn-cs"/>
              </a:rPr>
              <a:t>ET</a:t>
            </a:r>
            <a:r>
              <a:rPr lang="en-US" sz="1200" b="0" i="0" kern="1200" dirty="0">
                <a:solidFill>
                  <a:schemeClr val="tx1"/>
                </a:solidFill>
                <a:effectLst/>
                <a:latin typeface="+mn-lt"/>
                <a:ea typeface="+mn-ea"/>
                <a:cs typeface="+mn-cs"/>
              </a:rPr>
              <a:t>CO</a:t>
            </a:r>
            <a:r>
              <a:rPr lang="en-US" sz="1200" b="0" i="0" kern="1200" baseline="-25000" dirty="0">
                <a:solidFill>
                  <a:schemeClr val="tx1"/>
                </a:solidFill>
                <a:effectLst/>
                <a:latin typeface="+mn-lt"/>
                <a:ea typeface="+mn-ea"/>
                <a:cs typeface="+mn-cs"/>
              </a:rPr>
              <a:t>2</a:t>
            </a:r>
            <a:r>
              <a:rPr lang="en-US" sz="1200" b="0" i="0" kern="1200" dirty="0">
                <a:solidFill>
                  <a:schemeClr val="tx1"/>
                </a:solidFill>
                <a:effectLst/>
                <a:latin typeface="+mn-lt"/>
                <a:ea typeface="+mn-ea"/>
                <a:cs typeface="+mn-cs"/>
              </a:rPr>
              <a:t>, reduced CO</a:t>
            </a:r>
            <a:r>
              <a:rPr lang="en-US" sz="1200" b="0" i="0" kern="1200" baseline="-25000" dirty="0">
                <a:solidFill>
                  <a:schemeClr val="tx1"/>
                </a:solidFill>
                <a:effectLst/>
                <a:latin typeface="+mn-lt"/>
                <a:ea typeface="+mn-ea"/>
                <a:cs typeface="+mn-cs"/>
              </a:rPr>
              <a:t>2</a:t>
            </a:r>
            <a:r>
              <a:rPr lang="en-US" sz="1200" b="0" i="0" kern="1200" dirty="0">
                <a:solidFill>
                  <a:schemeClr val="tx1"/>
                </a:solidFill>
                <a:effectLst/>
                <a:latin typeface="+mn-lt"/>
                <a:ea typeface="+mn-ea"/>
                <a:cs typeface="+mn-cs"/>
              </a:rPr>
              <a:t> reserve and increased CO</a:t>
            </a:r>
            <a:r>
              <a:rPr lang="en-US" sz="1200" b="0" i="0" kern="1200" baseline="-25000" dirty="0">
                <a:solidFill>
                  <a:schemeClr val="tx1"/>
                </a:solidFill>
                <a:effectLst/>
                <a:latin typeface="+mn-lt"/>
                <a:ea typeface="+mn-ea"/>
                <a:cs typeface="+mn-cs"/>
              </a:rPr>
              <a:t>2</a:t>
            </a:r>
            <a:r>
              <a:rPr lang="en-US" sz="1200" b="0" i="0" kern="1200" dirty="0">
                <a:solidFill>
                  <a:schemeClr val="tx1"/>
                </a:solidFill>
                <a:effectLst/>
                <a:latin typeface="+mn-lt"/>
                <a:ea typeface="+mn-ea"/>
                <a:cs typeface="+mn-cs"/>
              </a:rPr>
              <a:t> sensitivity below eupnea, which reflects the expression of ventilatory LTF and ventilatory feedback (</a:t>
            </a:r>
            <a:r>
              <a:rPr lang="en-US" sz="1200" b="0" i="0" u="none" strike="noStrike" kern="1200" dirty="0">
                <a:solidFill>
                  <a:schemeClr val="tx1"/>
                </a:solidFill>
                <a:effectLst/>
                <a:latin typeface="+mn-lt"/>
                <a:ea typeface="+mn-ea"/>
                <a:cs typeface="+mn-cs"/>
                <a:hlinkClick r:id="rId3"/>
              </a:rPr>
              <a:t>47</a:t>
            </a:r>
            <a:r>
              <a:rPr lang="en-US" sz="1200" b="0" i="0" kern="120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hlinkClick r:id="rId4"/>
              </a:rPr>
              <a:t>55</a:t>
            </a:r>
            <a:r>
              <a:rPr lang="en-US" sz="1200" b="0" i="0" kern="1200" dirty="0">
                <a:solidFill>
                  <a:schemeClr val="tx1"/>
                </a:solidFill>
                <a:effectLst/>
                <a:latin typeface="+mn-lt"/>
                <a:ea typeface="+mn-ea"/>
                <a:cs typeface="+mn-cs"/>
              </a:rPr>
              <a:t>). Following CPAP treatment P</a:t>
            </a:r>
            <a:r>
              <a:rPr lang="en-US" sz="1200" b="0" i="0" kern="1200" baseline="-25000" dirty="0">
                <a:solidFill>
                  <a:schemeClr val="tx1"/>
                </a:solidFill>
                <a:effectLst/>
                <a:latin typeface="+mn-lt"/>
                <a:ea typeface="+mn-ea"/>
                <a:cs typeface="+mn-cs"/>
              </a:rPr>
              <a:t>ET</a:t>
            </a:r>
            <a:r>
              <a:rPr lang="en-US" sz="1200" b="0" i="0" kern="1200" dirty="0">
                <a:solidFill>
                  <a:schemeClr val="tx1"/>
                </a:solidFill>
                <a:effectLst/>
                <a:latin typeface="+mn-lt"/>
                <a:ea typeface="+mn-ea"/>
                <a:cs typeface="+mn-cs"/>
              </a:rPr>
              <a:t>CO</a:t>
            </a:r>
            <a:r>
              <a:rPr lang="en-US" sz="1200" b="0" i="0" kern="1200" baseline="-25000" dirty="0">
                <a:solidFill>
                  <a:schemeClr val="tx1"/>
                </a:solidFill>
                <a:effectLst/>
                <a:latin typeface="+mn-lt"/>
                <a:ea typeface="+mn-ea"/>
                <a:cs typeface="+mn-cs"/>
              </a:rPr>
              <a:t>2</a:t>
            </a:r>
            <a:r>
              <a:rPr lang="en-US" sz="1200" b="0" i="0" kern="1200" dirty="0">
                <a:solidFill>
                  <a:schemeClr val="tx1"/>
                </a:solidFill>
                <a:effectLst/>
                <a:latin typeface="+mn-lt"/>
                <a:ea typeface="+mn-ea"/>
                <a:cs typeface="+mn-cs"/>
              </a:rPr>
              <a:t> and the CO</a:t>
            </a:r>
            <a:r>
              <a:rPr lang="en-US" sz="1200" b="0" i="0" kern="1200" baseline="-25000" dirty="0">
                <a:solidFill>
                  <a:schemeClr val="tx1"/>
                </a:solidFill>
                <a:effectLst/>
                <a:latin typeface="+mn-lt"/>
                <a:ea typeface="+mn-ea"/>
                <a:cs typeface="+mn-cs"/>
              </a:rPr>
              <a:t>2</a:t>
            </a:r>
            <a:r>
              <a:rPr lang="en-US" sz="1200" b="0" i="0" kern="1200" dirty="0">
                <a:solidFill>
                  <a:schemeClr val="tx1"/>
                </a:solidFill>
                <a:effectLst/>
                <a:latin typeface="+mn-lt"/>
                <a:ea typeface="+mn-ea"/>
                <a:cs typeface="+mn-cs"/>
              </a:rPr>
              <a:t> reserve increased in the OSA patients, further supporting the possible presence of ventilatory LTF in untreated OSA patients (</a:t>
            </a:r>
            <a:r>
              <a:rPr lang="en-US" sz="1200" b="0" i="0" u="none" strike="noStrike" kern="1200" dirty="0">
                <a:solidFill>
                  <a:schemeClr val="tx1"/>
                </a:solidFill>
                <a:effectLst/>
                <a:latin typeface="+mn-lt"/>
                <a:ea typeface="+mn-ea"/>
                <a:cs typeface="+mn-cs"/>
                <a:hlinkClick r:id="rId3"/>
              </a:rPr>
              <a:t>47</a:t>
            </a:r>
            <a:r>
              <a:rPr lang="en-US" sz="1200" b="0" i="0" kern="1200" dirty="0">
                <a:solidFill>
                  <a:schemeClr val="tx1"/>
                </a:solidFill>
                <a:effectLst/>
                <a:latin typeface="+mn-lt"/>
                <a:ea typeface="+mn-ea"/>
                <a:cs typeface="+mn-cs"/>
              </a:rPr>
              <a:t>).</a:t>
            </a:r>
          </a:p>
          <a:p>
            <a:endParaRPr lang="en-US" sz="1200" b="0" i="0" kern="1200" dirty="0">
              <a:solidFill>
                <a:schemeClr val="tx1"/>
              </a:solidFill>
              <a:effectLst/>
              <a:latin typeface="+mn-lt"/>
              <a:ea typeface="+mn-ea"/>
              <a:cs typeface="+mn-cs"/>
            </a:endParaRPr>
          </a:p>
          <a:p>
            <a:r>
              <a:rPr lang="en-US" dirty="0"/>
              <a:t>https://</a:t>
            </a:r>
            <a:r>
              <a:rPr lang="en-US" dirty="0" err="1"/>
              <a:t>www.frontiersin.org</a:t>
            </a:r>
            <a:r>
              <a:rPr lang="en-US" dirty="0"/>
              <a:t>/articles/10.3389/fneur.2018.00896/full</a:t>
            </a:r>
          </a:p>
          <a:p>
            <a:endParaRPr lang="en-US" dirty="0"/>
          </a:p>
          <a:p>
            <a:r>
              <a:rPr lang="en-US" dirty="0"/>
              <a:t>47 -  </a:t>
            </a:r>
            <a:r>
              <a:rPr lang="en-US" dirty="0" err="1"/>
              <a:t>Salloum</a:t>
            </a:r>
            <a:r>
              <a:rPr lang="en-US" dirty="0"/>
              <a:t> A, Rowley JA, </a:t>
            </a:r>
            <a:r>
              <a:rPr lang="en-US" dirty="0" err="1"/>
              <a:t>Mateika</a:t>
            </a:r>
            <a:r>
              <a:rPr lang="en-US" dirty="0"/>
              <a:t> JH, </a:t>
            </a:r>
            <a:r>
              <a:rPr lang="en-US" dirty="0" err="1"/>
              <a:t>Chowdhuri</a:t>
            </a:r>
            <a:r>
              <a:rPr lang="en-US" dirty="0"/>
              <a:t> S, </a:t>
            </a:r>
            <a:r>
              <a:rPr lang="en-US" dirty="0" err="1"/>
              <a:t>Omran</a:t>
            </a:r>
            <a:r>
              <a:rPr lang="en-US" dirty="0"/>
              <a:t> Q, </a:t>
            </a:r>
            <a:r>
              <a:rPr lang="en-US" dirty="0" err="1"/>
              <a:t>Badr</a:t>
            </a:r>
            <a:r>
              <a:rPr lang="en-US" dirty="0"/>
              <a:t> MS. Increased propensity for central apnea in patients with obstructive sleep apnea: effect of nasal continuous positive airway pressure. </a:t>
            </a:r>
            <a:r>
              <a:rPr lang="en-US" i="1" dirty="0"/>
              <a:t>Am J Respir Crit Care Med.</a:t>
            </a:r>
            <a:r>
              <a:rPr lang="en-US" dirty="0"/>
              <a:t> (2010) 181:189–93. </a:t>
            </a:r>
            <a:r>
              <a:rPr lang="en-US" dirty="0" err="1"/>
              <a:t>doi</a:t>
            </a:r>
            <a:r>
              <a:rPr lang="en-US" dirty="0"/>
              <a:t>: 10.1164/rccm.200810-1658OC</a:t>
            </a:r>
          </a:p>
          <a:p>
            <a:r>
              <a:rPr lang="en-US" dirty="0"/>
              <a:t>55 - </a:t>
            </a:r>
            <a:r>
              <a:rPr lang="en-US" dirty="0" err="1"/>
              <a:t>Chowdhuri</a:t>
            </a:r>
            <a:r>
              <a:rPr lang="en-US" dirty="0"/>
              <a:t> S, </a:t>
            </a:r>
            <a:r>
              <a:rPr lang="en-US" dirty="0" err="1"/>
              <a:t>Shanidze</a:t>
            </a:r>
            <a:r>
              <a:rPr lang="en-US" dirty="0"/>
              <a:t> I, </a:t>
            </a:r>
            <a:r>
              <a:rPr lang="en-US" dirty="0" err="1"/>
              <a:t>Pierchala</a:t>
            </a:r>
            <a:r>
              <a:rPr lang="en-US" dirty="0"/>
              <a:t> L, Belen D, </a:t>
            </a:r>
            <a:r>
              <a:rPr lang="en-US" dirty="0" err="1"/>
              <a:t>Mateika</a:t>
            </a:r>
            <a:r>
              <a:rPr lang="en-US" dirty="0"/>
              <a:t> JH, </a:t>
            </a:r>
            <a:r>
              <a:rPr lang="en-US" dirty="0" err="1"/>
              <a:t>Badr</a:t>
            </a:r>
            <a:r>
              <a:rPr lang="en-US" dirty="0"/>
              <a:t> MS. Effect of episodic hypoxia on the susceptibility to </a:t>
            </a:r>
            <a:r>
              <a:rPr lang="en-US" dirty="0" err="1"/>
              <a:t>hypocapnic</a:t>
            </a:r>
            <a:r>
              <a:rPr lang="en-US" dirty="0"/>
              <a:t> central apnea during NREM sleep. </a:t>
            </a:r>
            <a:r>
              <a:rPr lang="en-US" i="1" dirty="0"/>
              <a:t>J Appl Physiol.</a:t>
            </a:r>
            <a:r>
              <a:rPr lang="en-US" dirty="0"/>
              <a:t> (2010) 108:369–77. </a:t>
            </a:r>
            <a:r>
              <a:rPr lang="en-US" dirty="0" err="1"/>
              <a:t>doi</a:t>
            </a:r>
            <a:r>
              <a:rPr lang="en-US" dirty="0"/>
              <a:t>: 10.1152/japplphysiol.00308.2009</a:t>
            </a:r>
          </a:p>
          <a:p>
            <a:endParaRPr lang="en-US" dirty="0"/>
          </a:p>
          <a:p>
            <a:endParaRPr lang="en-US" dirty="0"/>
          </a:p>
          <a:p>
            <a:r>
              <a:rPr lang="en-US" dirty="0"/>
              <a:t>Not clear that it really does ’reset’ so much as never able to compensate (by the modeling done in the next set of slides). </a:t>
            </a:r>
          </a:p>
          <a:p>
            <a:pPr lvl="1"/>
            <a:r>
              <a:rPr lang="en-US" dirty="0"/>
              <a:t>Perhaps this is different with Opiates, oxygen, etc. </a:t>
            </a:r>
          </a:p>
          <a:p>
            <a:endParaRPr lang="en-US" dirty="0"/>
          </a:p>
        </p:txBody>
      </p:sp>
      <p:sp>
        <p:nvSpPr>
          <p:cNvPr id="4" name="Slide Number Placeholder 3"/>
          <p:cNvSpPr>
            <a:spLocks noGrp="1"/>
          </p:cNvSpPr>
          <p:nvPr>
            <p:ph type="sldNum" sz="quarter" idx="5"/>
          </p:nvPr>
        </p:nvSpPr>
        <p:spPr/>
        <p:txBody>
          <a:bodyPr/>
          <a:lstStyle/>
          <a:p>
            <a:fld id="{6741A61A-74B6-D548-8F66-DDC3192B23D6}" type="slidenum">
              <a:rPr lang="en-US" smtClean="0"/>
              <a:t>55</a:t>
            </a:fld>
            <a:endParaRPr lang="en-US"/>
          </a:p>
        </p:txBody>
      </p:sp>
    </p:spTree>
    <p:extLst>
      <p:ext uri="{BB962C8B-B14F-4D97-AF65-F5344CB8AC3E}">
        <p14:creationId xmlns:p14="http://schemas.microsoft.com/office/powerpoint/2010/main" val="14472631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graphical demonstration of the Henderson–</a:t>
            </a:r>
            <a:r>
              <a:rPr lang="en-US" dirty="0" err="1"/>
              <a:t>Hasselbach</a:t>
            </a:r>
            <a:r>
              <a:rPr lang="en-US" dirty="0"/>
              <a:t> relationships</a:t>
            </a:r>
          </a:p>
          <a:p>
            <a:endParaRPr lang="en-US" dirty="0"/>
          </a:p>
          <a:p>
            <a:endParaRPr lang="en-US" dirty="0"/>
          </a:p>
          <a:p>
            <a:r>
              <a:rPr lang="en-US" dirty="0"/>
              <a:t>Can do any combination of CO2 and pH by modifying bicarbonate.</a:t>
            </a:r>
          </a:p>
        </p:txBody>
      </p:sp>
      <p:sp>
        <p:nvSpPr>
          <p:cNvPr id="4" name="Slide Number Placeholder 3"/>
          <p:cNvSpPr>
            <a:spLocks noGrp="1"/>
          </p:cNvSpPr>
          <p:nvPr>
            <p:ph type="sldNum" sz="quarter" idx="5"/>
          </p:nvPr>
        </p:nvSpPr>
        <p:spPr/>
        <p:txBody>
          <a:bodyPr/>
          <a:lstStyle/>
          <a:p>
            <a:fld id="{6741A61A-74B6-D548-8F66-DDC3192B23D6}" type="slidenum">
              <a:rPr lang="en-US" smtClean="0"/>
              <a:t>7</a:t>
            </a:fld>
            <a:endParaRPr lang="en-US"/>
          </a:p>
        </p:txBody>
      </p:sp>
    </p:spTree>
    <p:extLst>
      <p:ext uri="{BB962C8B-B14F-4D97-AF65-F5344CB8AC3E}">
        <p14:creationId xmlns:p14="http://schemas.microsoft.com/office/powerpoint/2010/main" val="319071418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For example, due to limitations in CO</a:t>
            </a:r>
            <a:r>
              <a:rPr lang="en-US" sz="1200" b="0" i="0" kern="1200" baseline="-25000" dirty="0">
                <a:solidFill>
                  <a:schemeClr val="tx1"/>
                </a:solidFill>
                <a:effectLst/>
                <a:latin typeface="+mn-lt"/>
                <a:ea typeface="+mn-ea"/>
                <a:cs typeface="+mn-cs"/>
              </a:rPr>
              <a:t>2</a:t>
            </a:r>
            <a:r>
              <a:rPr lang="en-US" sz="1200" b="0" i="0" kern="1200" dirty="0">
                <a:solidFill>
                  <a:schemeClr val="tx1"/>
                </a:solidFill>
                <a:effectLst/>
                <a:latin typeface="+mn-lt"/>
                <a:ea typeface="+mn-ea"/>
                <a:cs typeface="+mn-cs"/>
              </a:rPr>
              <a:t> scrubbing technology, astronauts on the ISS are chronically exposed to  0.005–0.008 (0.5–0.8%), ∼10–20 times higher than earth, with allowable transient (∼1 h) increases in  as high as 0.02 (2%; Law </a:t>
            </a:r>
            <a:r>
              <a:rPr lang="en-US" sz="1200" b="0" i="1" kern="1200" dirty="0">
                <a:solidFill>
                  <a:schemeClr val="tx1"/>
                </a:solidFill>
                <a:effectLst/>
                <a:latin typeface="+mn-lt"/>
                <a:ea typeface="+mn-ea"/>
                <a:cs typeface="+mn-cs"/>
              </a:rPr>
              <a:t>et al</a:t>
            </a:r>
            <a:r>
              <a:rPr lang="en-US" sz="1200" b="0" i="0" kern="1200" dirty="0">
                <a:solidFill>
                  <a:schemeClr val="tx1"/>
                </a:solidFill>
                <a:effectLst/>
                <a:latin typeface="+mn-lt"/>
                <a:ea typeface="+mn-ea"/>
                <a:cs typeface="+mn-cs"/>
              </a:rPr>
              <a:t>. </a:t>
            </a:r>
            <a:r>
              <a:rPr lang="en-US" sz="1200" b="1" i="0" u="sng" kern="1200" dirty="0">
                <a:solidFill>
                  <a:schemeClr val="tx1"/>
                </a:solidFill>
                <a:effectLst/>
                <a:latin typeface="+mn-lt"/>
                <a:ea typeface="+mn-ea"/>
                <a:cs typeface="+mn-cs"/>
                <a:hlinkClick r:id="rId3"/>
              </a:rPr>
              <a:t>2014</a:t>
            </a:r>
            <a:r>
              <a:rPr lang="en-US" sz="1200" b="0" i="0" kern="1200" dirty="0">
                <a:solidFill>
                  <a:schemeClr val="tx1"/>
                </a:solidFill>
                <a:effectLst/>
                <a:latin typeface="+mn-lt"/>
                <a:ea typeface="+mn-ea"/>
                <a:cs typeface="+mn-cs"/>
              </a:rPr>
              <a:t>). </a:t>
            </a:r>
            <a:endParaRPr lang="en-US" dirty="0"/>
          </a:p>
          <a:p>
            <a:endParaRPr lang="en-US" dirty="0"/>
          </a:p>
          <a:p>
            <a:endParaRPr lang="en-US" dirty="0"/>
          </a:p>
          <a:p>
            <a:endParaRPr lang="en-US" dirty="0"/>
          </a:p>
          <a:p>
            <a:r>
              <a:rPr lang="en-US" dirty="0"/>
              <a:t>From </a:t>
            </a:r>
            <a:r>
              <a:rPr lang="en-US" dirty="0" err="1"/>
              <a:t>Burgraff</a:t>
            </a:r>
            <a:r>
              <a:rPr lang="en-US" dirty="0"/>
              <a:t>: </a:t>
            </a:r>
          </a:p>
          <a:p>
            <a:r>
              <a:rPr lang="en-US" dirty="0"/>
              <a:t>Figure 13. Proposed mechanism(s) accounting for the shift in ventilatory set-point during 30 days of exposure to 6% InCO2 The shift in ventilatory set-point may involve either presynaptic and/or postsynaptic mechanisms. A, the proposed presynaptic mechanism involving both tonic and phasic </a:t>
            </a:r>
            <a:r>
              <a:rPr lang="en-US" dirty="0" err="1"/>
              <a:t>chemosensitive</a:t>
            </a:r>
            <a:r>
              <a:rPr lang="en-US" dirty="0"/>
              <a:t> input into a respiratory motor neuron. Under </a:t>
            </a:r>
            <a:r>
              <a:rPr lang="en-US" dirty="0" err="1"/>
              <a:t>eucapnic</a:t>
            </a:r>
            <a:r>
              <a:rPr lang="en-US" dirty="0"/>
              <a:t> conditions, the primary input onto the respiratory motor neuron is from tonic presynaptic </a:t>
            </a:r>
            <a:r>
              <a:rPr lang="en-US" dirty="0" err="1"/>
              <a:t>chemosensitive</a:t>
            </a:r>
            <a:r>
              <a:rPr lang="en-US" dirty="0"/>
              <a:t> input. During acute hypercapnia, input from the tonic presynaptic input is elevated, alongside increased input from the </a:t>
            </a:r>
            <a:r>
              <a:rPr lang="en-US" dirty="0" err="1"/>
              <a:t>phasically</a:t>
            </a:r>
            <a:r>
              <a:rPr lang="en-US" dirty="0"/>
              <a:t> </a:t>
            </a:r>
            <a:r>
              <a:rPr lang="en-US" dirty="0" err="1"/>
              <a:t>chemosensitive</a:t>
            </a:r>
            <a:r>
              <a:rPr lang="en-US" dirty="0"/>
              <a:t> presynaptic neuron. During chronic hypercapnia, the </a:t>
            </a:r>
            <a:r>
              <a:rPr lang="en-US" dirty="0" err="1"/>
              <a:t>phasically</a:t>
            </a:r>
            <a:r>
              <a:rPr lang="en-US" dirty="0"/>
              <a:t> active </a:t>
            </a:r>
            <a:r>
              <a:rPr lang="en-US" dirty="0" err="1"/>
              <a:t>chemosensitive</a:t>
            </a:r>
            <a:r>
              <a:rPr lang="en-US" dirty="0"/>
              <a:t> input is silenced, whereas elevated input from the tonic </a:t>
            </a:r>
            <a:r>
              <a:rPr lang="en-US" dirty="0" err="1"/>
              <a:t>chemosensitive</a:t>
            </a:r>
            <a:r>
              <a:rPr lang="en-US" dirty="0"/>
              <a:t> presynaptic neuron is maintained. B, the alternative postsynaptic mechanism accounting for a shift in the ventilatory set-point during chronic hypercapnia. In this schematic, there is the presence of both tonically active and </a:t>
            </a:r>
            <a:r>
              <a:rPr lang="en-US" dirty="0" err="1"/>
              <a:t>phasically</a:t>
            </a:r>
            <a:r>
              <a:rPr lang="en-US" dirty="0"/>
              <a:t> active receptors upon the postsynaptic membrane of a respiratory motor neuron. Under </a:t>
            </a:r>
            <a:r>
              <a:rPr lang="en-US" dirty="0" err="1"/>
              <a:t>eucapnic</a:t>
            </a:r>
            <a:r>
              <a:rPr lang="en-US" dirty="0"/>
              <a:t> conditions, activity from the presynaptic </a:t>
            </a:r>
            <a:r>
              <a:rPr lang="en-US" dirty="0" err="1"/>
              <a:t>chemosensitive</a:t>
            </a:r>
            <a:r>
              <a:rPr lang="en-US" dirty="0"/>
              <a:t> neuron activates the tonically active receptors upon the postsynaptic membrane of the respiratory motor neuron. However, during acute hypercapnia, there is both elevated activity of the tonically active receptors, and contribution from the </a:t>
            </a:r>
            <a:r>
              <a:rPr lang="en-US" dirty="0" err="1"/>
              <a:t>phasically</a:t>
            </a:r>
            <a:r>
              <a:rPr lang="en-US" dirty="0"/>
              <a:t> active receptors. During chronic hypercapnia, the </a:t>
            </a:r>
            <a:r>
              <a:rPr lang="en-US" dirty="0" err="1"/>
              <a:t>phasically</a:t>
            </a:r>
            <a:r>
              <a:rPr lang="en-US" dirty="0"/>
              <a:t> active receptors are silenced, whereas activity from the tonically active receptors is maintained at an elevated level.</a:t>
            </a:r>
          </a:p>
        </p:txBody>
      </p:sp>
      <p:sp>
        <p:nvSpPr>
          <p:cNvPr id="4" name="Slide Number Placeholder 3"/>
          <p:cNvSpPr>
            <a:spLocks noGrp="1"/>
          </p:cNvSpPr>
          <p:nvPr>
            <p:ph type="sldNum" sz="quarter" idx="5"/>
          </p:nvPr>
        </p:nvSpPr>
        <p:spPr/>
        <p:txBody>
          <a:bodyPr/>
          <a:lstStyle/>
          <a:p>
            <a:fld id="{6741A61A-74B6-D548-8F66-DDC3192B23D6}" type="slidenum">
              <a:rPr lang="en-US" smtClean="0"/>
              <a:t>56</a:t>
            </a:fld>
            <a:endParaRPr lang="en-US"/>
          </a:p>
        </p:txBody>
      </p:sp>
    </p:spTree>
    <p:extLst>
      <p:ext uri="{BB962C8B-B14F-4D97-AF65-F5344CB8AC3E}">
        <p14:creationId xmlns:p14="http://schemas.microsoft.com/office/powerpoint/2010/main" val="226569301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still not clear to me what method of ‘long-term’ control there is to keep the set point from creeping to 4</a:t>
            </a:r>
            <a:r>
              <a:rPr lang="en-US" dirty="0">
                <a:sym typeface="Wingdings" pitchFamily="2" charset="2"/>
              </a:rPr>
              <a:t>0 to 50 to 60 etc. </a:t>
            </a:r>
            <a:endParaRPr lang="en-US" dirty="0"/>
          </a:p>
        </p:txBody>
      </p:sp>
      <p:sp>
        <p:nvSpPr>
          <p:cNvPr id="4" name="Slide Number Placeholder 3"/>
          <p:cNvSpPr>
            <a:spLocks noGrp="1"/>
          </p:cNvSpPr>
          <p:nvPr>
            <p:ph type="sldNum" sz="quarter" idx="5"/>
          </p:nvPr>
        </p:nvSpPr>
        <p:spPr/>
        <p:txBody>
          <a:bodyPr/>
          <a:lstStyle/>
          <a:p>
            <a:fld id="{6741A61A-74B6-D548-8F66-DDC3192B23D6}" type="slidenum">
              <a:rPr lang="en-US" smtClean="0"/>
              <a:t>57</a:t>
            </a:fld>
            <a:endParaRPr lang="en-US"/>
          </a:p>
        </p:txBody>
      </p:sp>
    </p:spTree>
    <p:extLst>
      <p:ext uri="{BB962C8B-B14F-4D97-AF65-F5344CB8AC3E}">
        <p14:creationId xmlns:p14="http://schemas.microsoft.com/office/powerpoint/2010/main" val="368349495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34. Schaefer KE, Hastings BJ, Carey CR, Nichols G. Respiratory acclimatization to carbon dioxide. J Appl </a:t>
            </a:r>
            <a:r>
              <a:rPr lang="en-US" dirty="0" err="1"/>
              <a:t>Physiol</a:t>
            </a:r>
            <a:r>
              <a:rPr lang="en-US" dirty="0"/>
              <a:t> 18: 1071–1078, 1963. doi:10.1152/jappl.1963.18.6.1071. </a:t>
            </a:r>
          </a:p>
          <a:p>
            <a:endParaRPr lang="en-US" dirty="0"/>
          </a:p>
          <a:p>
            <a:r>
              <a:rPr lang="en-US" dirty="0"/>
              <a:t>35. </a:t>
            </a:r>
            <a:r>
              <a:rPr lang="en-US" dirty="0" err="1"/>
              <a:t>Burgraff</a:t>
            </a:r>
            <a:r>
              <a:rPr lang="en-US" dirty="0"/>
              <a:t> NJ, </a:t>
            </a:r>
            <a:r>
              <a:rPr lang="en-US" dirty="0" err="1"/>
              <a:t>Neumueller</a:t>
            </a:r>
            <a:r>
              <a:rPr lang="en-US" dirty="0"/>
              <a:t> SE, Buchholz K, Langer IIT, Hodges MR, Pan L, Forster HV. Ventilatory and integrated physiological responses to chronic hypercapnia in goats. J </a:t>
            </a:r>
            <a:r>
              <a:rPr lang="en-US" dirty="0" err="1"/>
              <a:t>Physiol</a:t>
            </a:r>
            <a:r>
              <a:rPr lang="en-US" dirty="0"/>
              <a:t> 596: 5343– 5363, 2018. doi:10.1113/JP276666.</a:t>
            </a:r>
          </a:p>
          <a:p>
            <a:endParaRPr lang="en-US" dirty="0"/>
          </a:p>
          <a:p>
            <a:r>
              <a:rPr lang="en-US" dirty="0"/>
              <a:t> 36. Crosby A, Talbot NP, </a:t>
            </a:r>
            <a:r>
              <a:rPr lang="en-US" dirty="0" err="1"/>
              <a:t>Balanos</a:t>
            </a:r>
            <a:r>
              <a:rPr lang="en-US" dirty="0"/>
              <a:t> GM, Donoghue S, </a:t>
            </a:r>
            <a:r>
              <a:rPr lang="en-US" dirty="0" err="1"/>
              <a:t>Fatemian</a:t>
            </a:r>
            <a:r>
              <a:rPr lang="en-US" dirty="0"/>
              <a:t> M, Robbins PA. Respiratory effects in humans of a 5-day elevation of end-tidal PCO2 by 8 Torr. J Appl </a:t>
            </a:r>
            <a:r>
              <a:rPr lang="en-US" dirty="0" err="1"/>
              <a:t>Physiol</a:t>
            </a:r>
            <a:r>
              <a:rPr lang="en-US" dirty="0"/>
              <a:t> 95: 1947–1954, 2003. doi:10.1152/japplphysiol.00548.2003. </a:t>
            </a:r>
          </a:p>
          <a:p>
            <a:endParaRPr lang="en-US" dirty="0"/>
          </a:p>
          <a:p>
            <a:r>
              <a:rPr lang="en-US" dirty="0"/>
              <a:t>37. Schaefer KE. </a:t>
            </a:r>
            <a:r>
              <a:rPr lang="en-US" dirty="0" err="1"/>
              <a:t>Atmung</a:t>
            </a:r>
            <a:r>
              <a:rPr lang="en-US" dirty="0"/>
              <a:t> und </a:t>
            </a:r>
            <a:r>
              <a:rPr lang="en-US" dirty="0" err="1"/>
              <a:t>Saure-Basengleichgewicht</a:t>
            </a:r>
            <a:r>
              <a:rPr lang="en-US" dirty="0"/>
              <a:t> </a:t>
            </a:r>
            <a:r>
              <a:rPr lang="en-US" dirty="0" err="1"/>
              <a:t>bei</a:t>
            </a:r>
            <a:r>
              <a:rPr lang="en-US" dirty="0"/>
              <a:t> </a:t>
            </a:r>
            <a:r>
              <a:rPr lang="en-US" dirty="0" err="1"/>
              <a:t>langdauerndem</a:t>
            </a:r>
            <a:r>
              <a:rPr lang="en-US" dirty="0"/>
              <a:t> </a:t>
            </a:r>
            <a:r>
              <a:rPr lang="en-US" dirty="0" err="1"/>
              <a:t>Aufenthalt</a:t>
            </a:r>
            <a:r>
              <a:rPr lang="en-US" dirty="0"/>
              <a:t> in 3% CO2. [Breathing and acid-base equilibrium in the case of long-term stay in 3% CO2]. </a:t>
            </a:r>
            <a:r>
              <a:rPr lang="en-US" dirty="0" err="1"/>
              <a:t>Pflugers</a:t>
            </a:r>
            <a:r>
              <a:rPr lang="en-US" dirty="0"/>
              <a:t> Arch 251: 689–715, 1949. doi:10.1007/BF00361640.</a:t>
            </a:r>
          </a:p>
        </p:txBody>
      </p:sp>
      <p:sp>
        <p:nvSpPr>
          <p:cNvPr id="4" name="Slide Number Placeholder 3"/>
          <p:cNvSpPr>
            <a:spLocks noGrp="1"/>
          </p:cNvSpPr>
          <p:nvPr>
            <p:ph type="sldNum" sz="quarter" idx="5"/>
          </p:nvPr>
        </p:nvSpPr>
        <p:spPr/>
        <p:txBody>
          <a:bodyPr/>
          <a:lstStyle/>
          <a:p>
            <a:fld id="{6741A61A-74B6-D548-8F66-DDC3192B23D6}" type="slidenum">
              <a:rPr lang="en-US" smtClean="0"/>
              <a:t>58</a:t>
            </a:fld>
            <a:endParaRPr lang="en-US"/>
          </a:p>
        </p:txBody>
      </p:sp>
    </p:spTree>
    <p:extLst>
      <p:ext uri="{BB962C8B-B14F-4D97-AF65-F5344CB8AC3E}">
        <p14:creationId xmlns:p14="http://schemas.microsoft.com/office/powerpoint/2010/main" val="196599702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RESEARCH QUESTION: how often are acute </a:t>
            </a:r>
            <a:r>
              <a:rPr lang="en-US" dirty="0" err="1"/>
              <a:t>hypercapneic</a:t>
            </a:r>
            <a:r>
              <a:rPr lang="en-US" dirty="0"/>
              <a:t> ABGs at least partially compensated? (or known to be via prior bicarbonates) </a:t>
            </a:r>
          </a:p>
          <a:p>
            <a:endParaRPr lang="en-US" dirty="0"/>
          </a:p>
          <a:p>
            <a:endParaRPr lang="en-US" dirty="0"/>
          </a:p>
          <a:p>
            <a:r>
              <a:rPr lang="en-US" dirty="0"/>
              <a:t>'Kinetics' will be the same, but faster. Implication, similar to </a:t>
            </a:r>
            <a:r>
              <a:rPr lang="en-US" dirty="0" err="1"/>
              <a:t>sCr</a:t>
            </a:r>
            <a:r>
              <a:rPr lang="en-US" dirty="0"/>
              <a:t> 5 not being much diff than 6, 70 not much different than 80 as PaCO2</a:t>
            </a:r>
          </a:p>
          <a:p>
            <a:endParaRPr lang="en-US" dirty="0"/>
          </a:p>
          <a:p>
            <a:r>
              <a:rPr lang="en-US" sz="1200" kern="1200" dirty="0">
                <a:solidFill>
                  <a:schemeClr val="tx1"/>
                </a:solidFill>
                <a:effectLst/>
                <a:latin typeface="+mn-lt"/>
                <a:ea typeface="+mn-ea"/>
                <a:cs typeface="+mn-cs"/>
              </a:rPr>
              <a:t>The above mentioned changes in the respiratory control system of OHS patients make them more vulnerable to acute deterioration of their ventilatory systems when faced with new insults, such as chest infection or mild worsening of cardiac function. This makes OHS patients more susceptible to acute ventilatory failure [126,154].</a:t>
            </a:r>
          </a:p>
          <a:p>
            <a:r>
              <a:rPr lang="en-US" sz="1200" kern="1200" dirty="0">
                <a:solidFill>
                  <a:schemeClr val="tx1"/>
                </a:solidFill>
                <a:effectLst/>
                <a:latin typeface="+mn-lt"/>
                <a:ea typeface="+mn-ea"/>
                <a:cs typeface="+mn-cs"/>
              </a:rPr>
              <a:t>126. </a:t>
            </a:r>
            <a:r>
              <a:rPr lang="en-US" sz="1200" kern="1200" dirty="0" err="1">
                <a:solidFill>
                  <a:schemeClr val="tx1"/>
                </a:solidFill>
                <a:effectLst/>
                <a:latin typeface="+mn-lt"/>
                <a:ea typeface="+mn-ea"/>
                <a:cs typeface="+mn-cs"/>
              </a:rPr>
              <a:t>BaHamman</a:t>
            </a:r>
            <a:r>
              <a:rPr lang="en-US" sz="1200" kern="1200" dirty="0">
                <a:solidFill>
                  <a:schemeClr val="tx1"/>
                </a:solidFill>
                <a:effectLst/>
                <a:latin typeface="+mn-lt"/>
                <a:ea typeface="+mn-ea"/>
                <a:cs typeface="+mn-cs"/>
              </a:rPr>
              <a:t> A: Acute ventilatory failure complicating obesity hypoventilation: update on a ‘critical care syndrome’. </a:t>
            </a:r>
            <a:r>
              <a:rPr lang="en-US" sz="1200" kern="1200" dirty="0" err="1">
                <a:solidFill>
                  <a:schemeClr val="tx1"/>
                </a:solidFill>
                <a:effectLst/>
                <a:latin typeface="+mn-lt"/>
                <a:ea typeface="+mn-ea"/>
                <a:cs typeface="+mn-cs"/>
              </a:rPr>
              <a:t>Curr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Opin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Pulm</a:t>
            </a:r>
            <a:r>
              <a:rPr lang="en-US" sz="1200" kern="1200" dirty="0">
                <a:solidFill>
                  <a:schemeClr val="tx1"/>
                </a:solidFill>
                <a:effectLst/>
                <a:latin typeface="+mn-lt"/>
                <a:ea typeface="+mn-ea"/>
                <a:cs typeface="+mn-cs"/>
              </a:rPr>
              <a:t> Med 2010, 16:543–551.</a:t>
            </a:r>
          </a:p>
          <a:p>
            <a:r>
              <a:rPr lang="en-US" sz="1200" kern="1200" dirty="0">
                <a:solidFill>
                  <a:schemeClr val="tx1"/>
                </a:solidFill>
                <a:effectLst/>
                <a:latin typeface="+mn-lt"/>
                <a:ea typeface="+mn-ea"/>
                <a:cs typeface="+mn-cs"/>
              </a:rPr>
              <a:t>154. </a:t>
            </a:r>
            <a:r>
              <a:rPr lang="en-US" sz="1200" kern="1200" dirty="0" err="1">
                <a:solidFill>
                  <a:schemeClr val="tx1"/>
                </a:solidFill>
                <a:effectLst/>
                <a:latin typeface="+mn-lt"/>
                <a:ea typeface="+mn-ea"/>
                <a:cs typeface="+mn-cs"/>
              </a:rPr>
              <a:t>Rabec</a:t>
            </a:r>
            <a:r>
              <a:rPr lang="en-US" sz="1200" kern="1200" dirty="0">
                <a:solidFill>
                  <a:schemeClr val="tx1"/>
                </a:solidFill>
                <a:effectLst/>
                <a:latin typeface="+mn-lt"/>
                <a:ea typeface="+mn-ea"/>
                <a:cs typeface="+mn-cs"/>
              </a:rPr>
              <a:t> C, de Lucas RP, Veale D: Respiratory complications of obesity. Arch </a:t>
            </a:r>
            <a:r>
              <a:rPr lang="en-US" sz="1200" kern="1200" dirty="0" err="1">
                <a:solidFill>
                  <a:schemeClr val="tx1"/>
                </a:solidFill>
                <a:effectLst/>
                <a:latin typeface="+mn-lt"/>
                <a:ea typeface="+mn-ea"/>
                <a:cs typeface="+mn-cs"/>
              </a:rPr>
              <a:t>Bronchoneumol</a:t>
            </a:r>
            <a:r>
              <a:rPr lang="en-US" sz="1200" kern="1200" dirty="0">
                <a:solidFill>
                  <a:schemeClr val="tx1"/>
                </a:solidFill>
                <a:effectLst/>
                <a:latin typeface="+mn-lt"/>
                <a:ea typeface="+mn-ea"/>
                <a:cs typeface="+mn-cs"/>
              </a:rPr>
              <a:t> 2011, 47(5):252–261.</a:t>
            </a:r>
          </a:p>
          <a:p>
            <a:endParaRPr lang="en-US" dirty="0"/>
          </a:p>
        </p:txBody>
      </p:sp>
      <p:sp>
        <p:nvSpPr>
          <p:cNvPr id="4" name="Slide Number Placeholder 3"/>
          <p:cNvSpPr>
            <a:spLocks noGrp="1"/>
          </p:cNvSpPr>
          <p:nvPr>
            <p:ph type="sldNum" sz="quarter" idx="5"/>
          </p:nvPr>
        </p:nvSpPr>
        <p:spPr/>
        <p:txBody>
          <a:bodyPr/>
          <a:lstStyle/>
          <a:p>
            <a:fld id="{6741A61A-74B6-D548-8F66-DDC3192B23D6}" type="slidenum">
              <a:rPr lang="en-US" smtClean="0"/>
              <a:t>59</a:t>
            </a:fld>
            <a:endParaRPr lang="en-US"/>
          </a:p>
        </p:txBody>
      </p:sp>
    </p:spTree>
    <p:extLst>
      <p:ext uri="{BB962C8B-B14F-4D97-AF65-F5344CB8AC3E}">
        <p14:creationId xmlns:p14="http://schemas.microsoft.com/office/powerpoint/2010/main" val="327185712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Javaheri</a:t>
            </a:r>
            <a:r>
              <a:rPr lang="en-US" dirty="0"/>
              <a:t> chapter. </a:t>
            </a:r>
          </a:p>
          <a:p>
            <a:endParaRPr lang="en-US" dirty="0"/>
          </a:p>
          <a:p>
            <a:r>
              <a:rPr lang="en-US" dirty="0"/>
              <a:t>based on Dalton’s law, a high PaCO2 imposes a low PaO2. Thus, perhaps the degree of N2 in the air (and thus, the pO2) provides the limit - the lower the CO2 set-point, the more O2 we have available but the higher work of breathing. </a:t>
            </a:r>
          </a:p>
          <a:p>
            <a:endParaRPr lang="en-US" dirty="0"/>
          </a:p>
          <a:p>
            <a:r>
              <a:rPr lang="en-US" dirty="0"/>
              <a:t>(Relatedly, the pH 7.4 in the blood seems to correspond ~6.8 intracellular pH, which is also the </a:t>
            </a:r>
            <a:r>
              <a:rPr lang="en-US" dirty="0" err="1"/>
              <a:t>pKA</a:t>
            </a:r>
            <a:r>
              <a:rPr lang="en-US" dirty="0"/>
              <a:t> of H2O - perhaps maximizes enzyme function?)</a:t>
            </a:r>
          </a:p>
        </p:txBody>
      </p:sp>
      <p:sp>
        <p:nvSpPr>
          <p:cNvPr id="4" name="Slide Number Placeholder 3"/>
          <p:cNvSpPr>
            <a:spLocks noGrp="1"/>
          </p:cNvSpPr>
          <p:nvPr>
            <p:ph type="sldNum" sz="quarter" idx="5"/>
          </p:nvPr>
        </p:nvSpPr>
        <p:spPr/>
        <p:txBody>
          <a:bodyPr/>
          <a:lstStyle/>
          <a:p>
            <a:fld id="{6741A61A-74B6-D548-8F66-DDC3192B23D6}" type="slidenum">
              <a:rPr lang="en-US" smtClean="0"/>
              <a:t>60</a:t>
            </a:fld>
            <a:endParaRPr lang="en-US"/>
          </a:p>
        </p:txBody>
      </p:sp>
    </p:spTree>
    <p:extLst>
      <p:ext uri="{BB962C8B-B14F-4D97-AF65-F5344CB8AC3E}">
        <p14:creationId xmlns:p14="http://schemas.microsoft.com/office/powerpoint/2010/main" val="403120534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 redo this calculation to find details of when exactly it ought to show up</a:t>
            </a:r>
          </a:p>
          <a:p>
            <a:endParaRPr lang="en-US" dirty="0"/>
          </a:p>
          <a:p>
            <a:endParaRPr lang="en-US" dirty="0"/>
          </a:p>
          <a:p>
            <a:r>
              <a:rPr lang="en-US" dirty="0"/>
              <a:t>653 mmHg in SLC today</a:t>
            </a:r>
          </a:p>
          <a:p>
            <a:endParaRPr lang="en-US" dirty="0"/>
          </a:p>
          <a:p>
            <a:endParaRPr lang="en-US" dirty="0"/>
          </a:p>
          <a:p>
            <a:endParaRPr lang="en-US" dirty="0"/>
          </a:p>
          <a:p>
            <a:r>
              <a:rPr lang="en-US" dirty="0"/>
              <a:t>Age / 4 = normal A-a. </a:t>
            </a:r>
          </a:p>
          <a:p>
            <a:endParaRPr lang="en-US" dirty="0"/>
          </a:p>
          <a:p>
            <a:r>
              <a:rPr lang="en-US" dirty="0"/>
              <a:t>653-43 = 610 * 21 = 128. </a:t>
            </a:r>
          </a:p>
          <a:p>
            <a:endParaRPr lang="en-US" dirty="0"/>
          </a:p>
          <a:p>
            <a:r>
              <a:rPr lang="en-US" dirty="0"/>
              <a:t>Normal A-a, say 15. </a:t>
            </a:r>
          </a:p>
          <a:p>
            <a:r>
              <a:rPr lang="en-US" dirty="0"/>
              <a:t>PaCO2 / 0.8 = 53… 43. </a:t>
            </a:r>
          </a:p>
          <a:p>
            <a:r>
              <a:rPr lang="en-US" dirty="0"/>
              <a:t>Thus, for a 60 year old, CO2 higher than 43 will lead to decrease in O2 enough for detectable changes in PaO2. </a:t>
            </a:r>
          </a:p>
          <a:p>
            <a:endParaRPr lang="en-US" dirty="0"/>
          </a:p>
          <a:p>
            <a:endParaRPr lang="en-US" dirty="0"/>
          </a:p>
          <a:p>
            <a:endParaRPr lang="en-US" dirty="0"/>
          </a:p>
          <a:p>
            <a:r>
              <a:rPr lang="en-US" dirty="0"/>
              <a:t>The anticipated effect of an NaHCO3 load of 1 mmol per kilogram of body weight is an increase in plasma [HCO3 − ] of w2 </a:t>
            </a:r>
            <a:r>
              <a:rPr lang="en-US" dirty="0" err="1"/>
              <a:t>mEq</a:t>
            </a:r>
            <a:r>
              <a:rPr lang="en-US" dirty="0"/>
              <a:t>/L if bicarbonate space is 50% of body weigh</a:t>
            </a:r>
          </a:p>
        </p:txBody>
      </p:sp>
      <p:sp>
        <p:nvSpPr>
          <p:cNvPr id="4" name="Slide Number Placeholder 3"/>
          <p:cNvSpPr>
            <a:spLocks noGrp="1"/>
          </p:cNvSpPr>
          <p:nvPr>
            <p:ph type="sldNum" sz="quarter" idx="5"/>
          </p:nvPr>
        </p:nvSpPr>
        <p:spPr/>
        <p:txBody>
          <a:bodyPr/>
          <a:lstStyle/>
          <a:p>
            <a:fld id="{6741A61A-74B6-D548-8F66-DDC3192B23D6}" type="slidenum">
              <a:rPr lang="en-US" smtClean="0"/>
              <a:t>61</a:t>
            </a:fld>
            <a:endParaRPr lang="en-US"/>
          </a:p>
        </p:txBody>
      </p:sp>
    </p:spTree>
    <p:extLst>
      <p:ext uri="{BB962C8B-B14F-4D97-AF65-F5344CB8AC3E}">
        <p14:creationId xmlns:p14="http://schemas.microsoft.com/office/powerpoint/2010/main" val="119905419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From: https://</a:t>
            </a:r>
            <a:r>
              <a:rPr lang="en-US" dirty="0" err="1"/>
              <a:t>www.atsjournals.org</a:t>
            </a:r>
            <a:r>
              <a:rPr lang="en-US" dirty="0"/>
              <a:t>/</a:t>
            </a:r>
            <a:r>
              <a:rPr lang="en-US" dirty="0" err="1"/>
              <a:t>doi</a:t>
            </a:r>
            <a:r>
              <a:rPr lang="en-US" dirty="0"/>
              <a:t>/full/10.1513/AnnalsATS.201701-016FR</a:t>
            </a:r>
          </a:p>
          <a:p>
            <a:endParaRPr lang="en-US" dirty="0"/>
          </a:p>
          <a:p>
            <a:endParaRPr lang="en-US" dirty="0"/>
          </a:p>
          <a:p>
            <a:endParaRPr lang="en-US" dirty="0"/>
          </a:p>
          <a:p>
            <a:r>
              <a:rPr lang="en-US" dirty="0"/>
              <a:t>“</a:t>
            </a:r>
            <a:r>
              <a:rPr lang="en-US" sz="1200" b="0" i="0" kern="1200" dirty="0">
                <a:solidFill>
                  <a:schemeClr val="tx1"/>
                </a:solidFill>
                <a:effectLst/>
                <a:latin typeface="+mn-lt"/>
                <a:ea typeface="+mn-ea"/>
                <a:cs typeface="+mn-cs"/>
              </a:rPr>
              <a:t>Respiratory acidosis occurs either in the setting of suppression of respiratory drive (“won’t breathe”) or with a mechanical impediment to ventilation (“can’t breathe”) (</a:t>
            </a:r>
            <a:r>
              <a:rPr lang="en-US" sz="1200" b="0" i="0" kern="1200" dirty="0">
                <a:solidFill>
                  <a:schemeClr val="tx1"/>
                </a:solidFill>
                <a:effectLst/>
                <a:latin typeface="+mn-lt"/>
                <a:ea typeface="+mn-ea"/>
                <a:cs typeface="+mn-cs"/>
                <a:hlinkClick r:id="rId3"/>
              </a:rPr>
              <a:t>58</a:t>
            </a:r>
            <a:r>
              <a:rPr lang="en-US" sz="1200" b="0" i="0" kern="1200" dirty="0">
                <a:solidFill>
                  <a:schemeClr val="tx1"/>
                </a:solidFill>
                <a:effectLst/>
                <a:latin typeface="+mn-lt"/>
                <a:ea typeface="+mn-ea"/>
                <a:cs typeface="+mn-cs"/>
              </a:rPr>
              <a:t>). Patients who “won’t breathe” have a reduced drive to breathe due to alkalemia or an abnormally low intrinsic respiratory drive, such as in obesity-hypoventilation syndrome or with respiratory depressant medications. In these patients, stimulants have a proper role to play. In contrast, patients who “can’t breathe” have mechanical impairment arising from severe obstructive, neuromuscular, or restrictive disease. They retain CO</a:t>
            </a:r>
            <a:r>
              <a:rPr lang="en-US" sz="1200" b="0" i="0" kern="1200" baseline="-25000" dirty="0">
                <a:solidFill>
                  <a:schemeClr val="tx1"/>
                </a:solidFill>
                <a:effectLst/>
                <a:latin typeface="+mn-lt"/>
                <a:ea typeface="+mn-ea"/>
                <a:cs typeface="+mn-cs"/>
              </a:rPr>
              <a:t>2</a:t>
            </a:r>
            <a:r>
              <a:rPr lang="en-US" sz="1200" b="0" i="0" kern="1200" dirty="0">
                <a:solidFill>
                  <a:schemeClr val="tx1"/>
                </a:solidFill>
                <a:effectLst/>
                <a:latin typeface="+mn-lt"/>
                <a:ea typeface="+mn-ea"/>
                <a:cs typeface="+mn-cs"/>
              </a:rPr>
              <a:t> because they have limited or no capacity to increase ventilation or the cost of doing so is too stressful or inefficient. In fact, “submissive hypercapnia” is not an unreasonable strategy when one cannot increase ventilation or it is too costly in metabolic terms (</a:t>
            </a:r>
            <a:r>
              <a:rPr lang="en-US" sz="1200" b="0" i="0" kern="1200" dirty="0">
                <a:solidFill>
                  <a:schemeClr val="tx1"/>
                </a:solidFill>
                <a:effectLst/>
                <a:latin typeface="+mn-lt"/>
                <a:ea typeface="+mn-ea"/>
                <a:cs typeface="+mn-cs"/>
                <a:hlinkClick r:id="rId3"/>
              </a:rPr>
              <a:t>59</a:t>
            </a:r>
            <a:r>
              <a:rPr lang="en-US" sz="1200" b="0" i="0" kern="1200" dirty="0">
                <a:solidFill>
                  <a:schemeClr val="tx1"/>
                </a:solidFill>
                <a:effectLst/>
                <a:latin typeface="+mn-lt"/>
                <a:ea typeface="+mn-ea"/>
                <a:cs typeface="+mn-cs"/>
              </a:rPr>
              <a:t>). As long as arterial oxygenation can be maintained with supplemental oxygen, this strategy permits the patient to exhale more CO</a:t>
            </a:r>
            <a:r>
              <a:rPr lang="en-US" sz="1200" b="0" i="0" kern="1200" baseline="-25000" dirty="0">
                <a:solidFill>
                  <a:schemeClr val="tx1"/>
                </a:solidFill>
                <a:effectLst/>
                <a:latin typeface="+mn-lt"/>
                <a:ea typeface="+mn-ea"/>
                <a:cs typeface="+mn-cs"/>
              </a:rPr>
              <a:t>2</a:t>
            </a:r>
            <a:r>
              <a:rPr lang="en-US" sz="1200" b="0" i="0" kern="1200" dirty="0">
                <a:solidFill>
                  <a:schemeClr val="tx1"/>
                </a:solidFill>
                <a:effectLst/>
                <a:latin typeface="+mn-lt"/>
                <a:ea typeface="+mn-ea"/>
                <a:cs typeface="+mn-cs"/>
              </a:rPr>
              <a:t> per breath and maintain steady-state CO</a:t>
            </a:r>
            <a:r>
              <a:rPr lang="en-US" sz="1200" b="0" i="0" kern="1200" baseline="-25000" dirty="0">
                <a:solidFill>
                  <a:schemeClr val="tx1"/>
                </a:solidFill>
                <a:effectLst/>
                <a:latin typeface="+mn-lt"/>
                <a:ea typeface="+mn-ea"/>
                <a:cs typeface="+mn-cs"/>
              </a:rPr>
              <a:t>2</a:t>
            </a:r>
            <a:r>
              <a:rPr lang="en-US" sz="1200" b="0" i="0" kern="1200" dirty="0">
                <a:solidFill>
                  <a:schemeClr val="tx1"/>
                </a:solidFill>
                <a:effectLst/>
                <a:latin typeface="+mn-lt"/>
                <a:ea typeface="+mn-ea"/>
                <a:cs typeface="+mn-cs"/>
              </a:rPr>
              <a:t> elimination at lower metabolic expense.”</a:t>
            </a:r>
            <a:endParaRPr lang="en-US" dirty="0"/>
          </a:p>
        </p:txBody>
      </p:sp>
      <p:sp>
        <p:nvSpPr>
          <p:cNvPr id="4" name="Slide Number Placeholder 3"/>
          <p:cNvSpPr>
            <a:spLocks noGrp="1"/>
          </p:cNvSpPr>
          <p:nvPr>
            <p:ph type="sldNum" sz="quarter" idx="5"/>
          </p:nvPr>
        </p:nvSpPr>
        <p:spPr/>
        <p:txBody>
          <a:bodyPr/>
          <a:lstStyle/>
          <a:p>
            <a:fld id="{6741A61A-74B6-D548-8F66-DDC3192B23D6}" type="slidenum">
              <a:rPr lang="en-US" smtClean="0"/>
              <a:t>62</a:t>
            </a:fld>
            <a:endParaRPr lang="en-US"/>
          </a:p>
        </p:txBody>
      </p:sp>
    </p:spTree>
    <p:extLst>
      <p:ext uri="{BB962C8B-B14F-4D97-AF65-F5344CB8AC3E}">
        <p14:creationId xmlns:p14="http://schemas.microsoft.com/office/powerpoint/2010/main" val="254173729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741A61A-74B6-D548-8F66-DDC3192B23D6}" type="slidenum">
              <a:rPr lang="en-US" smtClean="0"/>
              <a:t>63</a:t>
            </a:fld>
            <a:endParaRPr lang="en-US"/>
          </a:p>
        </p:txBody>
      </p:sp>
    </p:spTree>
    <p:extLst>
      <p:ext uri="{BB962C8B-B14F-4D97-AF65-F5344CB8AC3E}">
        <p14:creationId xmlns:p14="http://schemas.microsoft.com/office/powerpoint/2010/main" val="82845400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what extent is the ‘normal A-a gradient’ hypoventilation ABG a myth?</a:t>
            </a:r>
          </a:p>
        </p:txBody>
      </p:sp>
      <p:sp>
        <p:nvSpPr>
          <p:cNvPr id="4" name="Slide Number Placeholder 3"/>
          <p:cNvSpPr>
            <a:spLocks noGrp="1"/>
          </p:cNvSpPr>
          <p:nvPr>
            <p:ph type="sldNum" sz="quarter" idx="5"/>
          </p:nvPr>
        </p:nvSpPr>
        <p:spPr/>
        <p:txBody>
          <a:bodyPr/>
          <a:lstStyle/>
          <a:p>
            <a:fld id="{6741A61A-74B6-D548-8F66-DDC3192B23D6}" type="slidenum">
              <a:rPr lang="en-US" smtClean="0"/>
              <a:t>64</a:t>
            </a:fld>
            <a:endParaRPr lang="en-US"/>
          </a:p>
        </p:txBody>
      </p:sp>
    </p:spTree>
    <p:extLst>
      <p:ext uri="{BB962C8B-B14F-4D97-AF65-F5344CB8AC3E}">
        <p14:creationId xmlns:p14="http://schemas.microsoft.com/office/powerpoint/2010/main" val="426379030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741A61A-74B6-D548-8F66-DDC3192B23D6}" type="slidenum">
              <a:rPr lang="en-US" smtClean="0"/>
              <a:t>65</a:t>
            </a:fld>
            <a:endParaRPr lang="en-US"/>
          </a:p>
        </p:txBody>
      </p:sp>
    </p:spTree>
    <p:extLst>
      <p:ext uri="{BB962C8B-B14F-4D97-AF65-F5344CB8AC3E}">
        <p14:creationId xmlns:p14="http://schemas.microsoft.com/office/powerpoint/2010/main" val="11848790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Citation? Control of Ventilation? </a:t>
            </a:r>
            <a:r>
              <a:rPr lang="en-US" dirty="0" err="1"/>
              <a:t>AnnalsAts</a:t>
            </a:r>
            <a:r>
              <a:rPr lang="en-US" dirty="0"/>
              <a:t> or AJRCCM style – can you sustain what you need?</a:t>
            </a:r>
          </a:p>
        </p:txBody>
      </p:sp>
      <p:sp>
        <p:nvSpPr>
          <p:cNvPr id="4" name="Slide Number Placeholder 3"/>
          <p:cNvSpPr>
            <a:spLocks noGrp="1"/>
          </p:cNvSpPr>
          <p:nvPr>
            <p:ph type="sldNum" sz="quarter" idx="5"/>
          </p:nvPr>
        </p:nvSpPr>
        <p:spPr/>
        <p:txBody>
          <a:bodyPr/>
          <a:lstStyle/>
          <a:p>
            <a:fld id="{6741A61A-74B6-D548-8F66-DDC3192B23D6}" type="slidenum">
              <a:rPr lang="en-US" smtClean="0"/>
              <a:t>8</a:t>
            </a:fld>
            <a:endParaRPr lang="en-US"/>
          </a:p>
        </p:txBody>
      </p:sp>
    </p:spTree>
    <p:extLst>
      <p:ext uri="{BB962C8B-B14F-4D97-AF65-F5344CB8AC3E}">
        <p14:creationId xmlns:p14="http://schemas.microsoft.com/office/powerpoint/2010/main" val="426405998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741A61A-74B6-D548-8F66-DDC3192B23D6}" type="slidenum">
              <a:rPr lang="en-US" smtClean="0"/>
              <a:t>66</a:t>
            </a:fld>
            <a:endParaRPr lang="en-US"/>
          </a:p>
        </p:txBody>
      </p:sp>
    </p:spTree>
    <p:extLst>
      <p:ext uri="{BB962C8B-B14F-4D97-AF65-F5344CB8AC3E}">
        <p14:creationId xmlns:p14="http://schemas.microsoft.com/office/powerpoint/2010/main" val="8765300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decrease in ventilatory response is attributed to an inadequate increase in tidal volume as a result of a blunt neural response to hypercapnia [73,95]</a:t>
            </a:r>
          </a:p>
          <a:p>
            <a:r>
              <a:rPr lang="en-US" dirty="0"/>
              <a:t>The hypoxic ventilatory response is also blunted in subjects with OHS. This abnormality is however not familial and improves with treatment as well [132,133]. Alterations in ventilatory</a:t>
            </a:r>
          </a:p>
          <a:p>
            <a:r>
              <a:rPr lang="en-US" dirty="0"/>
              <a:t>responsiveness are also not as homogenous as initially thought [132] and are related to the daytime vigilance [134]. Individuals with low HCVR exhibit more daytime sleepiness, which is directly related to a higher percentage of REM sleep spent in hypoventilation [134]. A lack of relationship between BMI, HCVR and plasma bicarbonate was reported by </a:t>
            </a:r>
            <a:r>
              <a:rPr lang="en-US" dirty="0" err="1"/>
              <a:t>Raurich</a:t>
            </a:r>
            <a:r>
              <a:rPr lang="en-US" dirty="0"/>
              <a:t> et al., and with PaCO2 by Kessler et al., which might indicate on the other hand that obesity acts as a trigger toward hypoventilation in those patients who already have physiological abnormalities [54,135]. Gas exchange abnormalities will initially be confined to REM sleep, but over time buffering of the raised carbon dioxide produces a secondary depression of respiratory drive that will further reduce ventilation not only during sleep but during wakefulness as well [82].</a:t>
            </a:r>
          </a:p>
          <a:p>
            <a:endParaRPr lang="en-US" dirty="0"/>
          </a:p>
          <a:p>
            <a:r>
              <a:rPr lang="en-US" dirty="0"/>
              <a:t>50% of BMI over 50 have abnormalities. (?in spirometry?)</a:t>
            </a:r>
          </a:p>
          <a:p>
            <a:r>
              <a:rPr lang="en-US" dirty="0"/>
              <a:t>Jones RL, </a:t>
            </a:r>
            <a:r>
              <a:rPr lang="en-US" dirty="0" err="1"/>
              <a:t>Nzekwu</a:t>
            </a:r>
            <a:r>
              <a:rPr lang="en-US" dirty="0"/>
              <a:t> MM. The effects of body mass index on lung volumes. Chest 2006;130:827–833.</a:t>
            </a:r>
          </a:p>
          <a:p>
            <a:endParaRPr lang="en-US" dirty="0"/>
          </a:p>
          <a:p>
            <a:r>
              <a:rPr lang="en-US" sz="1200" kern="1200" dirty="0">
                <a:solidFill>
                  <a:schemeClr val="tx1"/>
                </a:solidFill>
                <a:effectLst/>
                <a:latin typeface="+mn-lt"/>
                <a:ea typeface="+mn-ea"/>
                <a:cs typeface="+mn-cs"/>
              </a:rPr>
              <a:t>Patients with OHS have lower vital capacity, total lung capacity and expiratory reserve volume compared to </a:t>
            </a:r>
            <a:r>
              <a:rPr lang="en-US" sz="1200" kern="1200" dirty="0" err="1">
                <a:solidFill>
                  <a:schemeClr val="tx1"/>
                </a:solidFill>
                <a:effectLst/>
                <a:latin typeface="+mn-lt"/>
                <a:ea typeface="+mn-ea"/>
                <a:cs typeface="+mn-cs"/>
              </a:rPr>
              <a:t>eucapnic</a:t>
            </a:r>
            <a:r>
              <a:rPr lang="en-US" sz="1200" kern="1200" dirty="0">
                <a:solidFill>
                  <a:schemeClr val="tx1"/>
                </a:solidFill>
                <a:effectLst/>
                <a:latin typeface="+mn-lt"/>
                <a:ea typeface="+mn-ea"/>
                <a:cs typeface="+mn-cs"/>
              </a:rPr>
              <a:t> obese patients </a:t>
            </a:r>
          </a:p>
          <a:p>
            <a:r>
              <a:rPr lang="en-US" sz="1200" kern="1200" dirty="0">
                <a:solidFill>
                  <a:schemeClr val="tx1"/>
                </a:solidFill>
                <a:effectLst/>
                <a:latin typeface="+mn-lt"/>
                <a:ea typeface="+mn-ea"/>
                <a:cs typeface="+mn-cs"/>
              </a:rPr>
              <a:t>Determinants of hypercapnia in obese patients with obstructive sleep apnea: a systematic review and </a:t>
            </a:r>
            <a:r>
              <a:rPr lang="en-US" sz="1200" kern="1200" dirty="0" err="1">
                <a:solidFill>
                  <a:schemeClr val="tx1"/>
                </a:solidFill>
                <a:effectLst/>
                <a:latin typeface="+mn-lt"/>
                <a:ea typeface="+mn-ea"/>
                <a:cs typeface="+mn-cs"/>
              </a:rPr>
              <a:t>metaanalysis</a:t>
            </a:r>
            <a:r>
              <a:rPr lang="en-US" sz="1200" kern="1200" dirty="0">
                <a:solidFill>
                  <a:schemeClr val="tx1"/>
                </a:solidFill>
                <a:effectLst/>
                <a:latin typeface="+mn-lt"/>
                <a:ea typeface="+mn-ea"/>
                <a:cs typeface="+mn-cs"/>
              </a:rPr>
              <a:t> of cohort studies.</a:t>
            </a:r>
          </a:p>
          <a:p>
            <a:r>
              <a:rPr lang="en-US" sz="1200" i="1" kern="1200" dirty="0">
                <a:solidFill>
                  <a:schemeClr val="tx1"/>
                </a:solidFill>
                <a:effectLst/>
                <a:latin typeface="+mn-lt"/>
                <a:ea typeface="+mn-ea"/>
                <a:cs typeface="+mn-cs"/>
              </a:rPr>
              <a:t>Kaw R, Hernandez AV, Walker E, </a:t>
            </a:r>
            <a:r>
              <a:rPr lang="en-US" sz="1200" i="1" kern="1200" dirty="0" err="1">
                <a:solidFill>
                  <a:schemeClr val="tx1"/>
                </a:solidFill>
                <a:effectLst/>
                <a:latin typeface="+mn-lt"/>
                <a:ea typeface="+mn-ea"/>
                <a:cs typeface="+mn-cs"/>
              </a:rPr>
              <a:t>Aboussouan</a:t>
            </a:r>
            <a:r>
              <a:rPr lang="en-US" sz="1200" i="1" kern="1200" dirty="0">
                <a:solidFill>
                  <a:schemeClr val="tx1"/>
                </a:solidFill>
                <a:effectLst/>
                <a:latin typeface="+mn-lt"/>
                <a:ea typeface="+mn-ea"/>
                <a:cs typeface="+mn-cs"/>
              </a:rPr>
              <a:t> L, </a:t>
            </a:r>
            <a:r>
              <a:rPr lang="en-US" sz="1200" i="1" kern="1200" dirty="0" err="1">
                <a:solidFill>
                  <a:schemeClr val="tx1"/>
                </a:solidFill>
                <a:effectLst/>
                <a:latin typeface="+mn-lt"/>
                <a:ea typeface="+mn-ea"/>
                <a:cs typeface="+mn-cs"/>
              </a:rPr>
              <a:t>Mokhlesi</a:t>
            </a:r>
            <a:r>
              <a:rPr lang="en-US" sz="1200" i="1" kern="1200" dirty="0">
                <a:solidFill>
                  <a:schemeClr val="tx1"/>
                </a:solidFill>
                <a:effectLst/>
                <a:latin typeface="+mn-lt"/>
                <a:ea typeface="+mn-ea"/>
                <a:cs typeface="+mn-cs"/>
              </a:rPr>
              <a:t> B</a:t>
            </a:r>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Chest. 2009 Sep; 136(3):787-796.</a:t>
            </a:r>
            <a:endParaRPr lang="en-US" dirty="0"/>
          </a:p>
          <a:p>
            <a:r>
              <a:rPr lang="en-US" dirty="0"/>
              <a:t>https://</a:t>
            </a:r>
            <a:r>
              <a:rPr lang="en-US" dirty="0" err="1"/>
              <a:t>pubmed.ncbi.nlm.nih.gov</a:t>
            </a:r>
            <a:r>
              <a:rPr lang="en-US" dirty="0"/>
              <a:t>/19567489/</a:t>
            </a:r>
          </a:p>
          <a:p>
            <a:endParaRPr lang="en-US" dirty="0"/>
          </a:p>
          <a:p>
            <a:endParaRPr lang="en-US" dirty="0"/>
          </a:p>
          <a:p>
            <a:r>
              <a:rPr lang="en-US" dirty="0"/>
              <a:t>86: Leech J, </a:t>
            </a:r>
            <a:r>
              <a:rPr lang="en-US" dirty="0" err="1"/>
              <a:t>Önal</a:t>
            </a:r>
            <a:r>
              <a:rPr lang="en-US" dirty="0"/>
              <a:t> E, Aronson R, </a:t>
            </a:r>
            <a:r>
              <a:rPr lang="en-US" dirty="0" err="1"/>
              <a:t>Lopata</a:t>
            </a:r>
            <a:r>
              <a:rPr lang="en-US" dirty="0"/>
              <a:t> M: Voluntary hyperventilation in obesity hypoventilation. Chest 1991, 100:1334–1338.</a:t>
            </a:r>
          </a:p>
          <a:p>
            <a:endParaRPr lang="en-US" dirty="0"/>
          </a:p>
          <a:p>
            <a:endParaRPr lang="en-US" dirty="0"/>
          </a:p>
          <a:p>
            <a:endParaRPr lang="en-US" dirty="0"/>
          </a:p>
          <a:p>
            <a:endParaRPr lang="en-US" dirty="0"/>
          </a:p>
          <a:p>
            <a:r>
              <a:rPr lang="en-US" sz="1200" b="0" i="0" kern="1200" dirty="0">
                <a:solidFill>
                  <a:schemeClr val="tx1"/>
                </a:solidFill>
                <a:effectLst/>
                <a:latin typeface="+mn-lt"/>
                <a:ea typeface="+mn-ea"/>
                <a:cs typeface="+mn-cs"/>
              </a:rPr>
              <a:t>Patients who are morbidly obese (BMI ≥40 kg/m</a:t>
            </a:r>
            <a:r>
              <a:rPr lang="en-US" sz="1200" b="0" i="0" kern="1200" baseline="30000" dirty="0">
                <a:solidFill>
                  <a:schemeClr val="tx1"/>
                </a:solidFill>
                <a:effectLst/>
                <a:latin typeface="+mn-lt"/>
                <a:ea typeface="+mn-ea"/>
                <a:cs typeface="+mn-cs"/>
              </a:rPr>
              <a:t>2</a:t>
            </a:r>
            <a:r>
              <a:rPr lang="en-US" sz="1200" b="0" i="0" kern="1200" dirty="0">
                <a:solidFill>
                  <a:schemeClr val="tx1"/>
                </a:solidFill>
                <a:effectLst/>
                <a:latin typeface="+mn-lt"/>
                <a:ea typeface="+mn-ea"/>
                <a:cs typeface="+mn-cs"/>
              </a:rPr>
              <a:t>) have increased respiratory rates as compared with normal subjects. In four studies, the mean respiratory rate of obese subjects ranged from 15.3 to 21 breaths per minute, while that of normal subjects ranged from 10 to 12 breaths per minute.</a:t>
            </a:r>
            <a:r>
              <a:rPr lang="en-US" sz="1200" b="0" i="0" u="none" strike="noStrike" kern="1200" baseline="30000" dirty="0">
                <a:solidFill>
                  <a:schemeClr val="tx1"/>
                </a:solidFill>
                <a:effectLst/>
                <a:latin typeface="+mn-lt"/>
                <a:ea typeface="+mn-ea"/>
                <a:cs typeface="+mn-cs"/>
                <a:hlinkClick r:id="rId3"/>
              </a:rPr>
              <a:t>2</a:t>
            </a:r>
            <a:r>
              <a:rPr lang="en-US" sz="1200" b="0" i="0" kern="1200" baseline="30000" dirty="0">
                <a:solidFill>
                  <a:schemeClr val="tx1"/>
                </a:solidFill>
                <a:effectLst/>
                <a:latin typeface="+mn-lt"/>
                <a:ea typeface="+mn-ea"/>
                <a:cs typeface="+mn-cs"/>
              </a:rPr>
              <a:t>-</a:t>
            </a:r>
            <a:r>
              <a:rPr lang="en-US" sz="1200" b="0" i="0" u="none" strike="noStrike" kern="1200" baseline="30000" dirty="0">
                <a:solidFill>
                  <a:schemeClr val="tx1"/>
                </a:solidFill>
                <a:effectLst/>
                <a:latin typeface="+mn-lt"/>
                <a:ea typeface="+mn-ea"/>
                <a:cs typeface="+mn-cs"/>
                <a:hlinkClick r:id="rId4"/>
              </a:rPr>
              <a:t>5</a:t>
            </a:r>
            <a:r>
              <a:rPr lang="en-US" sz="1200" b="0" i="0" kern="1200" dirty="0">
                <a:solidFill>
                  <a:schemeClr val="tx1"/>
                </a:solidFill>
                <a:effectLst/>
                <a:latin typeface="+mn-lt"/>
                <a:ea typeface="+mn-ea"/>
                <a:cs typeface="+mn-cs"/>
              </a:rPr>
              <a:t> </a:t>
            </a:r>
            <a:endParaRPr lang="en-US" dirty="0"/>
          </a:p>
          <a:p>
            <a:endParaRPr lang="en-US" dirty="0"/>
          </a:p>
        </p:txBody>
      </p:sp>
      <p:sp>
        <p:nvSpPr>
          <p:cNvPr id="4" name="Slide Number Placeholder 3"/>
          <p:cNvSpPr>
            <a:spLocks noGrp="1"/>
          </p:cNvSpPr>
          <p:nvPr>
            <p:ph type="sldNum" sz="quarter" idx="5"/>
          </p:nvPr>
        </p:nvSpPr>
        <p:spPr/>
        <p:txBody>
          <a:bodyPr/>
          <a:lstStyle/>
          <a:p>
            <a:fld id="{6741A61A-74B6-D548-8F66-DDC3192B23D6}" type="slidenum">
              <a:rPr lang="en-US" smtClean="0"/>
              <a:t>68</a:t>
            </a:fld>
            <a:endParaRPr lang="en-US"/>
          </a:p>
        </p:txBody>
      </p:sp>
    </p:spTree>
    <p:extLst>
      <p:ext uri="{BB962C8B-B14F-4D97-AF65-F5344CB8AC3E}">
        <p14:creationId xmlns:p14="http://schemas.microsoft.com/office/powerpoint/2010/main" val="245561621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Overview of problems with BMI- https://</a:t>
            </a:r>
            <a:r>
              <a:rPr lang="en-US" dirty="0" err="1"/>
              <a:t>pubmed-ncbi-nlm-nih-gov.ezproxy.lib.utah.edu</a:t>
            </a:r>
            <a:r>
              <a:rPr lang="en-US" dirty="0"/>
              <a:t>/22485140/  - differential misclassification in women</a:t>
            </a:r>
          </a:p>
        </p:txBody>
      </p:sp>
      <p:sp>
        <p:nvSpPr>
          <p:cNvPr id="4" name="Slide Number Placeholder 3"/>
          <p:cNvSpPr>
            <a:spLocks noGrp="1"/>
          </p:cNvSpPr>
          <p:nvPr>
            <p:ph type="sldNum" sz="quarter" idx="5"/>
          </p:nvPr>
        </p:nvSpPr>
        <p:spPr/>
        <p:txBody>
          <a:bodyPr/>
          <a:lstStyle/>
          <a:p>
            <a:fld id="{6741A61A-74B6-D548-8F66-DDC3192B23D6}" type="slidenum">
              <a:rPr lang="en-US" smtClean="0"/>
              <a:t>69</a:t>
            </a:fld>
            <a:endParaRPr lang="en-US"/>
          </a:p>
        </p:txBody>
      </p:sp>
    </p:spTree>
    <p:extLst>
      <p:ext uri="{BB962C8B-B14F-4D97-AF65-F5344CB8AC3E}">
        <p14:creationId xmlns:p14="http://schemas.microsoft.com/office/powerpoint/2010/main" val="319039054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Nevertheless, it is well known that obesity presents a mechanical load to the thorax, and it is certainly possible that the progressive reduction in the V̇ E/V̇ CO2 slope could reflect various degrees of </a:t>
            </a:r>
            <a:r>
              <a:rPr lang="en-US" dirty="0" err="1"/>
              <a:t>obesityrelated</a:t>
            </a:r>
            <a:r>
              <a:rPr lang="en-US" dirty="0"/>
              <a:t> mechanical ventilatory constraints. Indeed, </a:t>
            </a:r>
            <a:r>
              <a:rPr lang="en-US" dirty="0" err="1"/>
              <a:t>Zavorsky</a:t>
            </a:r>
            <a:r>
              <a:rPr lang="en-US" dirty="0"/>
              <a:t> and colleagues (38) previously demonstrated that a blunted ventilatory response to exercise was reversed in individuals with morbid obesity after a period of weight loss over 2.5 months (z21 kg).</a:t>
            </a:r>
          </a:p>
          <a:p>
            <a:endParaRPr lang="en-US" dirty="0"/>
          </a:p>
          <a:p>
            <a:r>
              <a:rPr lang="en-US" dirty="0"/>
              <a:t>We demonstrated that despite an increase in ventilatory drive (via inspired CO2), it was only by alleviating mechanical ventilatory constraints via breathing a </a:t>
            </a:r>
            <a:r>
              <a:rPr lang="en-US" dirty="0" err="1"/>
              <a:t>lowdensity</a:t>
            </a:r>
            <a:r>
              <a:rPr lang="en-US" dirty="0"/>
              <a:t> gas mixture (i.e., </a:t>
            </a:r>
            <a:r>
              <a:rPr lang="en-US" dirty="0" err="1"/>
              <a:t>heliox</a:t>
            </a:r>
            <a:r>
              <a:rPr lang="en-US" dirty="0"/>
              <a:t>) that subjects could increase their ventilatory response to exercise (albeit above the VTH) (40, 41)</a:t>
            </a:r>
          </a:p>
          <a:p>
            <a:endParaRPr lang="en-US" dirty="0"/>
          </a:p>
        </p:txBody>
      </p:sp>
      <p:sp>
        <p:nvSpPr>
          <p:cNvPr id="4" name="Slide Number Placeholder 3"/>
          <p:cNvSpPr>
            <a:spLocks noGrp="1"/>
          </p:cNvSpPr>
          <p:nvPr>
            <p:ph type="sldNum" sz="quarter" idx="5"/>
          </p:nvPr>
        </p:nvSpPr>
        <p:spPr/>
        <p:txBody>
          <a:bodyPr/>
          <a:lstStyle/>
          <a:p>
            <a:fld id="{6741A61A-74B6-D548-8F66-DDC3192B23D6}" type="slidenum">
              <a:rPr lang="en-US" smtClean="0"/>
              <a:t>70</a:t>
            </a:fld>
            <a:endParaRPr lang="en-US"/>
          </a:p>
        </p:txBody>
      </p:sp>
    </p:spTree>
    <p:extLst>
      <p:ext uri="{BB962C8B-B14F-4D97-AF65-F5344CB8AC3E}">
        <p14:creationId xmlns:p14="http://schemas.microsoft.com/office/powerpoint/2010/main" val="187225740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Summarized at: https://</a:t>
            </a:r>
            <a:r>
              <a:rPr lang="en-US" dirty="0" err="1"/>
              <a:t>onlinelibrary.wiley.com</a:t>
            </a:r>
            <a:r>
              <a:rPr lang="en-US" dirty="0"/>
              <a:t>/</a:t>
            </a:r>
            <a:r>
              <a:rPr lang="en-US" dirty="0" err="1"/>
              <a:t>doi</a:t>
            </a:r>
            <a:r>
              <a:rPr lang="en-US" dirty="0"/>
              <a:t>/full/10.1111/j.1440-1843.2011.02124.x</a:t>
            </a:r>
          </a:p>
        </p:txBody>
      </p:sp>
      <p:sp>
        <p:nvSpPr>
          <p:cNvPr id="4" name="Slide Number Placeholder 3"/>
          <p:cNvSpPr>
            <a:spLocks noGrp="1"/>
          </p:cNvSpPr>
          <p:nvPr>
            <p:ph type="sldNum" sz="quarter" idx="5"/>
          </p:nvPr>
        </p:nvSpPr>
        <p:spPr/>
        <p:txBody>
          <a:bodyPr/>
          <a:lstStyle/>
          <a:p>
            <a:fld id="{6741A61A-74B6-D548-8F66-DDC3192B23D6}" type="slidenum">
              <a:rPr lang="en-US" smtClean="0"/>
              <a:t>71</a:t>
            </a:fld>
            <a:endParaRPr lang="en-US"/>
          </a:p>
        </p:txBody>
      </p:sp>
    </p:spTree>
    <p:extLst>
      <p:ext uri="{BB962C8B-B14F-4D97-AF65-F5344CB8AC3E}">
        <p14:creationId xmlns:p14="http://schemas.microsoft.com/office/powerpoint/2010/main" val="126855661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Why do some patients develop hypoventilation disorders while others do not? Several studies suggest that hypercapnic ventilatory response, i.e., the increase of ventilation to a given level of hypercapnia, can discriminate patients with  OHS from those with </a:t>
            </a:r>
            <a:r>
              <a:rPr lang="en-US" sz="1200" kern="1200" dirty="0" err="1">
                <a:solidFill>
                  <a:schemeClr val="tx1"/>
                </a:solidFill>
                <a:effectLst/>
                <a:latin typeface="+mn-lt"/>
                <a:ea typeface="+mn-ea"/>
                <a:cs typeface="+mn-cs"/>
              </a:rPr>
              <a:t>nonhypercapnic</a:t>
            </a:r>
            <a:r>
              <a:rPr lang="en-US" sz="1200" kern="1200" dirty="0">
                <a:solidFill>
                  <a:schemeClr val="tx1"/>
                </a:solidFill>
                <a:effectLst/>
                <a:latin typeface="+mn-lt"/>
                <a:ea typeface="+mn-ea"/>
                <a:cs typeface="+mn-cs"/>
              </a:rPr>
              <a:t> OSA (11). It is unknown whether the reduced hypercapnic ventilatory response is caused by a reduced sensitivity of the chemoreceptors, a blunted brain stem reaction, or an impairment of the executive muscles.</a:t>
            </a:r>
          </a:p>
          <a:p>
            <a:r>
              <a:rPr lang="en-US" sz="1200" kern="1200" dirty="0">
                <a:solidFill>
                  <a:schemeClr val="tx1"/>
                </a:solidFill>
                <a:effectLst/>
                <a:latin typeface="+mn-lt"/>
                <a:ea typeface="+mn-ea"/>
                <a:cs typeface="+mn-cs"/>
              </a:rPr>
              <a:t>However, the diminished response to hypercapnia suggests that the metabolic burden of obesity and its mechanical load on the upper airways are prerequisites of OHS, but hypercapnic ventilatory response is responsible for differences between patients with obesity with and without OHS.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[x] </a:t>
            </a:r>
            <a:r>
              <a:rPr lang="en-US" sz="1200" kern="1200" dirty="0" err="1">
                <a:solidFill>
                  <a:schemeClr val="tx1"/>
                </a:solidFill>
                <a:effectLst/>
                <a:latin typeface="+mn-lt"/>
                <a:ea typeface="+mn-ea"/>
                <a:cs typeface="+mn-cs"/>
              </a:rPr>
              <a:t>Javaheri</a:t>
            </a:r>
            <a:r>
              <a:rPr lang="en-US" sz="1200" kern="1200" dirty="0">
                <a:solidFill>
                  <a:schemeClr val="tx1"/>
                </a:solidFill>
                <a:effectLst/>
                <a:latin typeface="+mn-lt"/>
                <a:ea typeface="+mn-ea"/>
                <a:cs typeface="+mn-cs"/>
              </a:rPr>
              <a:t> S, </a:t>
            </a:r>
            <a:r>
              <a:rPr lang="en-US" sz="1200" kern="1200" dirty="0" err="1">
                <a:solidFill>
                  <a:schemeClr val="tx1"/>
                </a:solidFill>
                <a:effectLst/>
                <a:latin typeface="+mn-lt"/>
                <a:ea typeface="+mn-ea"/>
                <a:cs typeface="+mn-cs"/>
              </a:rPr>
              <a:t>Simbartl</a:t>
            </a:r>
            <a:r>
              <a:rPr lang="en-US" sz="1200" kern="1200" dirty="0">
                <a:solidFill>
                  <a:schemeClr val="tx1"/>
                </a:solidFill>
                <a:effectLst/>
                <a:latin typeface="+mn-lt"/>
                <a:ea typeface="+mn-ea"/>
                <a:cs typeface="+mn-cs"/>
              </a:rPr>
              <a:t> LA. Respiratory determinants of diurnal hypercapnia in obesity hypoventilation syndrome: what does weight have to do</a:t>
            </a:r>
          </a:p>
          <a:p>
            <a:r>
              <a:rPr lang="en-US" sz="1200" kern="1200" dirty="0">
                <a:solidFill>
                  <a:schemeClr val="tx1"/>
                </a:solidFill>
                <a:effectLst/>
                <a:latin typeface="+mn-lt"/>
                <a:ea typeface="+mn-ea"/>
                <a:cs typeface="+mn-cs"/>
              </a:rPr>
              <a:t>with it? Ann Am </a:t>
            </a:r>
            <a:r>
              <a:rPr lang="en-US" sz="1200" kern="1200" dirty="0" err="1">
                <a:solidFill>
                  <a:schemeClr val="tx1"/>
                </a:solidFill>
                <a:effectLst/>
                <a:latin typeface="+mn-lt"/>
                <a:ea typeface="+mn-ea"/>
                <a:cs typeface="+mn-cs"/>
              </a:rPr>
              <a:t>Thorac</a:t>
            </a:r>
            <a:r>
              <a:rPr lang="en-US" sz="1200" kern="1200" dirty="0">
                <a:solidFill>
                  <a:schemeClr val="tx1"/>
                </a:solidFill>
                <a:effectLst/>
                <a:latin typeface="+mn-lt"/>
                <a:ea typeface="+mn-ea"/>
                <a:cs typeface="+mn-cs"/>
              </a:rPr>
              <a:t> Soc 2014;11:945–950.“</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The possibility that chronic hypoxemia contributes to respiratory muscle dysfunction that leads to diurnal hypercapnia in OHS was recently laid to rest by Hollier </a:t>
            </a:r>
            <a:r>
              <a:rPr lang="en-US" sz="1200" i="1" kern="1200" dirty="0">
                <a:solidFill>
                  <a:schemeClr val="tx1"/>
                </a:solidFill>
                <a:effectLst/>
                <a:latin typeface="+mn-lt"/>
                <a:ea typeface="+mn-ea"/>
                <a:cs typeface="+mn-cs"/>
              </a:rPr>
              <a:t>et al.</a:t>
            </a:r>
            <a:r>
              <a:rPr lang="en-US" sz="1200" kern="1200" baseline="30000" dirty="0">
                <a:solidFill>
                  <a:schemeClr val="tx1"/>
                </a:solidFill>
                <a:effectLst/>
                <a:latin typeface="+mn-lt"/>
                <a:ea typeface="+mn-ea"/>
                <a:cs typeface="+mn-cs"/>
              </a:rPr>
              <a:t>[35▪]</a:t>
            </a:r>
            <a:r>
              <a:rPr lang="en-US" sz="1200" kern="1200" dirty="0">
                <a:solidFill>
                  <a:schemeClr val="tx1"/>
                </a:solidFill>
                <a:effectLst/>
                <a:latin typeface="+mn-lt"/>
                <a:ea typeface="+mn-ea"/>
                <a:cs typeface="+mn-cs"/>
              </a:rPr>
              <a:t> who demonstrated worsening PaCO</a:t>
            </a:r>
            <a:r>
              <a:rPr lang="en-US" sz="1200" kern="1200" baseline="-25000" dirty="0">
                <a:solidFill>
                  <a:schemeClr val="tx1"/>
                </a:solidFill>
                <a:effectLst/>
                <a:latin typeface="+mn-lt"/>
                <a:ea typeface="+mn-ea"/>
                <a:cs typeface="+mn-cs"/>
              </a:rPr>
              <a:t>2</a:t>
            </a:r>
            <a:r>
              <a:rPr lang="en-US" sz="1200" kern="1200" dirty="0">
                <a:solidFill>
                  <a:schemeClr val="tx1"/>
                </a:solidFill>
                <a:effectLst/>
                <a:latin typeface="+mn-lt"/>
                <a:ea typeface="+mn-ea"/>
                <a:cs typeface="+mn-cs"/>
              </a:rPr>
              <a:t> in patients treated with oxygen alone.</a:t>
            </a:r>
          </a:p>
          <a:p>
            <a:r>
              <a:rPr lang="en-US" sz="1200" kern="1200" dirty="0">
                <a:solidFill>
                  <a:schemeClr val="tx1"/>
                </a:solidFill>
                <a:effectLst/>
                <a:latin typeface="+mn-lt"/>
                <a:ea typeface="+mn-ea"/>
                <a:cs typeface="+mn-cs"/>
              </a:rPr>
              <a:t>Hollier CA, Harmer AR, Maxwell LJ. Moderate concentrations of supplemental oxygen worsen hypercapnia in obesity hypoventilation syndrome: a randomized crossover study. Thorax 2014; 69:346–353</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Hypercapnic patients were found to have an abnormally high work of breathing both sitting and supine, awake and asleep, compared to </a:t>
            </a:r>
            <a:r>
              <a:rPr lang="en-US" sz="1200" kern="1200" dirty="0" err="1">
                <a:solidFill>
                  <a:schemeClr val="tx1"/>
                </a:solidFill>
                <a:effectLst/>
                <a:latin typeface="+mn-lt"/>
                <a:ea typeface="+mn-ea"/>
                <a:cs typeface="+mn-cs"/>
              </a:rPr>
              <a:t>eucapnic</a:t>
            </a:r>
            <a:r>
              <a:rPr lang="en-US" sz="1200" kern="1200" dirty="0">
                <a:solidFill>
                  <a:schemeClr val="tx1"/>
                </a:solidFill>
                <a:effectLst/>
                <a:latin typeface="+mn-lt"/>
                <a:ea typeface="+mn-ea"/>
                <a:cs typeface="+mn-cs"/>
              </a:rPr>
              <a:t> patients with OSA</a:t>
            </a:r>
          </a:p>
          <a:p>
            <a:r>
              <a:rPr lang="en-US" sz="1200" kern="1200" dirty="0">
                <a:solidFill>
                  <a:schemeClr val="tx1"/>
                </a:solidFill>
                <a:effectLst/>
                <a:latin typeface="+mn-lt"/>
                <a:ea typeface="+mn-ea"/>
                <a:cs typeface="+mn-cs"/>
              </a:rPr>
              <a:t>Work of breathing in </a:t>
            </a:r>
            <a:r>
              <a:rPr lang="en-US" sz="1200" kern="1200" dirty="0" err="1">
                <a:solidFill>
                  <a:schemeClr val="tx1"/>
                </a:solidFill>
                <a:effectLst/>
                <a:latin typeface="+mn-lt"/>
                <a:ea typeface="+mn-ea"/>
                <a:cs typeface="+mn-cs"/>
              </a:rPr>
              <a:t>eucapnic</a:t>
            </a:r>
            <a:r>
              <a:rPr lang="en-US" sz="1200" kern="1200" dirty="0">
                <a:solidFill>
                  <a:schemeClr val="tx1"/>
                </a:solidFill>
                <a:effectLst/>
                <a:latin typeface="+mn-lt"/>
                <a:ea typeface="+mn-ea"/>
                <a:cs typeface="+mn-cs"/>
              </a:rPr>
              <a:t> and hypercapnic sleep apnea syndrome.</a:t>
            </a:r>
          </a:p>
          <a:p>
            <a:r>
              <a:rPr lang="en-US" sz="1200" i="1" kern="1200" dirty="0">
                <a:solidFill>
                  <a:schemeClr val="tx1"/>
                </a:solidFill>
                <a:effectLst/>
                <a:latin typeface="+mn-lt"/>
                <a:ea typeface="+mn-ea"/>
                <a:cs typeface="+mn-cs"/>
              </a:rPr>
              <a:t>Lee MY, Lin CC, Shen SY, Chiu CH, </a:t>
            </a:r>
            <a:r>
              <a:rPr lang="en-US" sz="1200" i="1" kern="1200" dirty="0" err="1">
                <a:solidFill>
                  <a:schemeClr val="tx1"/>
                </a:solidFill>
                <a:effectLst/>
                <a:latin typeface="+mn-lt"/>
                <a:ea typeface="+mn-ea"/>
                <a:cs typeface="+mn-cs"/>
              </a:rPr>
              <a:t>Liaw</a:t>
            </a:r>
            <a:r>
              <a:rPr lang="en-US" sz="1200" i="1" kern="1200" dirty="0">
                <a:solidFill>
                  <a:schemeClr val="tx1"/>
                </a:solidFill>
                <a:effectLst/>
                <a:latin typeface="+mn-lt"/>
                <a:ea typeface="+mn-ea"/>
                <a:cs typeface="+mn-cs"/>
              </a:rPr>
              <a:t> SF</a:t>
            </a:r>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Respiration. 2009; 77(2):146-53.</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Obesity is normally associated with increased respiratory drive which helps to maintain eucapnia (</a:t>
            </a:r>
            <a:r>
              <a:rPr lang="en-US" sz="1200" u="sng" kern="1200" dirty="0">
                <a:solidFill>
                  <a:schemeClr val="tx1"/>
                </a:solidFill>
                <a:effectLst/>
                <a:latin typeface="+mn-lt"/>
                <a:ea typeface="+mn-ea"/>
                <a:cs typeface="+mn-cs"/>
                <a:hlinkClick r:id="rId3"/>
              </a:rPr>
              <a:t>Steier et al., 2009</a:t>
            </a:r>
            <a:r>
              <a:rPr lang="en-US" sz="1200" kern="1200" dirty="0">
                <a:solidFill>
                  <a:schemeClr val="tx1"/>
                </a:solidFill>
                <a:effectLst/>
                <a:latin typeface="+mn-lt"/>
                <a:ea typeface="+mn-ea"/>
                <a:cs typeface="+mn-cs"/>
              </a:rPr>
              <a:t>). Patients with OHS, however, fail to exhibit this augmented drive and ventilatory responsiveness to hypoxia and hypercapnia (</a:t>
            </a:r>
            <a:r>
              <a:rPr lang="en-US" sz="1200" u="sng" kern="1200" dirty="0">
                <a:solidFill>
                  <a:schemeClr val="tx1"/>
                </a:solidFill>
                <a:effectLst/>
                <a:latin typeface="+mn-lt"/>
                <a:ea typeface="+mn-ea"/>
                <a:cs typeface="+mn-cs"/>
                <a:hlinkClick r:id="rId4"/>
              </a:rPr>
              <a:t>Piper and Grunstein, 2011</a:t>
            </a:r>
            <a:r>
              <a:rPr lang="en-US" sz="1200" kern="1200" dirty="0">
                <a:solidFill>
                  <a:schemeClr val="tx1"/>
                </a:solidFill>
                <a:effectLst/>
                <a:latin typeface="+mn-lt"/>
                <a:ea typeface="+mn-ea"/>
                <a:cs typeface="+mn-cs"/>
              </a:rPr>
              <a:t>; </a:t>
            </a:r>
            <a:r>
              <a:rPr lang="en-US" sz="1200" u="sng" kern="1200" dirty="0">
                <a:solidFill>
                  <a:schemeClr val="tx1"/>
                </a:solidFill>
                <a:effectLst/>
                <a:latin typeface="+mn-lt"/>
                <a:ea typeface="+mn-ea"/>
                <a:cs typeface="+mn-cs"/>
                <a:hlinkClick r:id="rId5"/>
              </a:rPr>
              <a:t>Sampson and Grassino, 1983</a:t>
            </a:r>
            <a:r>
              <a:rPr lang="en-US" sz="1200" kern="1200" dirty="0">
                <a:solidFill>
                  <a:schemeClr val="tx1"/>
                </a:solidFill>
                <a:effectLst/>
                <a:latin typeface="+mn-lt"/>
                <a:ea typeface="+mn-ea"/>
                <a:cs typeface="+mn-cs"/>
              </a:rPr>
              <a:t>; </a:t>
            </a:r>
            <a:r>
              <a:rPr lang="en-US" sz="1200" u="sng" kern="1200" dirty="0">
                <a:solidFill>
                  <a:schemeClr val="tx1"/>
                </a:solidFill>
                <a:effectLst/>
                <a:latin typeface="+mn-lt"/>
                <a:ea typeface="+mn-ea"/>
                <a:cs typeface="+mn-cs"/>
                <a:hlinkClick r:id="rId6"/>
              </a:rPr>
              <a:t>Zwillich et al., 1975</a:t>
            </a:r>
            <a:r>
              <a:rPr lang="en-US" sz="1200" kern="1200" dirty="0">
                <a:solidFill>
                  <a:schemeClr val="tx1"/>
                </a:solidFill>
                <a:effectLst/>
                <a:latin typeface="+mn-lt"/>
                <a:ea typeface="+mn-ea"/>
                <a:cs typeface="+mn-cs"/>
              </a:rPr>
              <a:t>).</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Leptin resistance theory:</a:t>
            </a:r>
          </a:p>
          <a:p>
            <a:r>
              <a:rPr lang="en-US" sz="1200" kern="1200" dirty="0">
                <a:solidFill>
                  <a:schemeClr val="tx1"/>
                </a:solidFill>
                <a:effectLst/>
                <a:latin typeface="+mn-lt"/>
                <a:ea typeface="+mn-ea"/>
                <a:cs typeface="+mn-cs"/>
              </a:rPr>
              <a:t>Hyperleptinemia has been associated with a reduction in respiratory drive and hypercapnic response in obese individuals, irrespective of the amount of body fat (</a:t>
            </a:r>
            <a:r>
              <a:rPr lang="en-US" sz="1200" u="sng" kern="1200" dirty="0">
                <a:solidFill>
                  <a:schemeClr val="tx1"/>
                </a:solidFill>
                <a:effectLst/>
                <a:latin typeface="+mn-lt"/>
                <a:ea typeface="+mn-ea"/>
                <a:cs typeface="+mn-cs"/>
                <a:hlinkClick r:id="rId7"/>
              </a:rPr>
              <a:t>Campo et al., 2007</a:t>
            </a:r>
            <a:r>
              <a:rPr lang="en-US" sz="1200" kern="1200" dirty="0">
                <a:solidFill>
                  <a:schemeClr val="tx1"/>
                </a:solidFill>
                <a:effectLst/>
                <a:latin typeface="+mn-lt"/>
                <a:ea typeface="+mn-ea"/>
                <a:cs typeface="+mn-cs"/>
              </a:rPr>
              <a:t>).</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t>
            </a:r>
            <a:r>
              <a:rPr lang="en-US" dirty="0"/>
              <a:t>Leptin, a pleiotropic peptide hormone mainly secreted by adipocytes, acts on the hypothalamus to regulate energy metabolism, food intake, and satiety (534). In addition, leptin is a potent breathing stimulant, acting mainly on the central nervous system but also at the level of the CB (for a recent review see Ref. 535).” from https://journals-physiology-</a:t>
            </a:r>
            <a:r>
              <a:rPr lang="en-US" dirty="0" err="1"/>
              <a:t>org.ezproxy.lib.utah.edu</a:t>
            </a:r>
            <a:r>
              <a:rPr lang="en-US" dirty="0"/>
              <a:t>/</a:t>
            </a:r>
            <a:r>
              <a:rPr lang="en-US" dirty="0" err="1"/>
              <a:t>doi</a:t>
            </a:r>
            <a:r>
              <a:rPr lang="en-US" dirty="0"/>
              <a:t>/pdf/10.1152/physrev.00039.2019</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6741A61A-74B6-D548-8F66-DDC3192B23D6}" type="slidenum">
              <a:rPr lang="en-US" smtClean="0"/>
              <a:t>72</a:t>
            </a:fld>
            <a:endParaRPr lang="en-US"/>
          </a:p>
        </p:txBody>
      </p:sp>
    </p:spTree>
    <p:extLst>
      <p:ext uri="{BB962C8B-B14F-4D97-AF65-F5344CB8AC3E}">
        <p14:creationId xmlns:p14="http://schemas.microsoft.com/office/powerpoint/2010/main" val="1813186033"/>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741A61A-74B6-D548-8F66-DDC3192B23D6}" type="slidenum">
              <a:rPr lang="en-US" smtClean="0"/>
              <a:t>73</a:t>
            </a:fld>
            <a:endParaRPr lang="en-US"/>
          </a:p>
        </p:txBody>
      </p:sp>
    </p:spTree>
    <p:extLst>
      <p:ext uri="{BB962C8B-B14F-4D97-AF65-F5344CB8AC3E}">
        <p14:creationId xmlns:p14="http://schemas.microsoft.com/office/powerpoint/2010/main" val="331600864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From: https://</a:t>
            </a:r>
            <a:r>
              <a:rPr lang="en-US" dirty="0" err="1"/>
              <a:t>www.ncbi.nlm.nih.gov</a:t>
            </a:r>
            <a:r>
              <a:rPr lang="en-US" dirty="0"/>
              <a:t>/</a:t>
            </a:r>
            <a:r>
              <a:rPr lang="en-US" dirty="0" err="1"/>
              <a:t>pmc</a:t>
            </a:r>
            <a:r>
              <a:rPr lang="en-US" dirty="0"/>
              <a:t>/articles/PMC3871022/</a:t>
            </a:r>
          </a:p>
          <a:p>
            <a:r>
              <a:rPr lang="en-US" dirty="0"/>
              <a:t>“However, should the CO2 level rise further, elevated bicarbonate level will blunt the ventilatory response to CO2 by reducing the change in pH associated with the change in CO2, and the chemosensory stimulus will be less for any given change in the level of CO2 [170]. This would ultimately result in a higher wake CO2 level [113,168]. In a recent study it was confirmed that patients with higher bicarbonate concentration had a more blunted CO2 response [135]. The development of decreased central respiratory drive and/or the greater ventilatory limitations imposed by more extreme central obesity may initiate the acute failure to compensate for OSA, but only if the renal compensatory mechanism is impaired [100,171]. In other words, whether or not daytime chronic hypercapnia develops depends on the individual’s ability to unload both CO2 and bicarbonate during the waking period [168].</a:t>
            </a:r>
          </a:p>
          <a:p>
            <a:endParaRPr lang="en-US" dirty="0"/>
          </a:p>
          <a:p>
            <a:endParaRPr lang="en-US" dirty="0"/>
          </a:p>
          <a:p>
            <a:r>
              <a:rPr lang="en-US" sz="1200" kern="1200" dirty="0">
                <a:solidFill>
                  <a:schemeClr val="tx1"/>
                </a:solidFill>
                <a:effectLst/>
                <a:latin typeface="+mn-lt"/>
                <a:ea typeface="+mn-ea"/>
                <a:cs typeface="+mn-cs"/>
              </a:rPr>
              <a:t>From: </a:t>
            </a:r>
            <a:r>
              <a:rPr lang="en-US" sz="1200" kern="1200" dirty="0" err="1">
                <a:solidFill>
                  <a:schemeClr val="tx1"/>
                </a:solidFill>
                <a:effectLst/>
                <a:latin typeface="+mn-lt"/>
                <a:ea typeface="+mn-ea"/>
                <a:cs typeface="+mn-cs"/>
              </a:rPr>
              <a:t>doi</a:t>
            </a:r>
            <a:r>
              <a:rPr lang="en-US" sz="1200" kern="1200" dirty="0">
                <a:solidFill>
                  <a:schemeClr val="tx1"/>
                </a:solidFill>
                <a:effectLst/>
                <a:latin typeface="+mn-lt"/>
                <a:ea typeface="+mn-ea"/>
                <a:cs typeface="+mn-cs"/>
              </a:rPr>
              <a:t>: 10.1097/MCP.0000000000000210</a:t>
            </a:r>
          </a:p>
          <a:p>
            <a:r>
              <a:rPr lang="en-US" sz="1200" kern="1200" dirty="0">
                <a:solidFill>
                  <a:schemeClr val="tx1"/>
                </a:solidFill>
                <a:effectLst/>
                <a:latin typeface="+mn-lt"/>
                <a:ea typeface="+mn-ea"/>
                <a:cs typeface="+mn-cs"/>
              </a:rPr>
              <a:t>Over the last 30 years, the group at New York University has published a compelling series of studies making the case that nocturnal hypercapnia and compensatory increases in bicarbonate, developing as a result of reduced nocturnal CO</a:t>
            </a:r>
            <a:r>
              <a:rPr lang="en-US" sz="1200" kern="1200" baseline="-25000" dirty="0">
                <a:solidFill>
                  <a:schemeClr val="tx1"/>
                </a:solidFill>
                <a:effectLst/>
                <a:latin typeface="+mn-lt"/>
                <a:ea typeface="+mn-ea"/>
                <a:cs typeface="+mn-cs"/>
              </a:rPr>
              <a:t>2</a:t>
            </a:r>
            <a:r>
              <a:rPr lang="en-US" sz="1200" kern="1200" dirty="0">
                <a:solidFill>
                  <a:schemeClr val="tx1"/>
                </a:solidFill>
                <a:effectLst/>
                <a:latin typeface="+mn-lt"/>
                <a:ea typeface="+mn-ea"/>
                <a:cs typeface="+mn-cs"/>
              </a:rPr>
              <a:t> clearance, play a major role in the pathogenesis of OHS </a:t>
            </a:r>
            <a:r>
              <a:rPr lang="en-US" sz="1200" kern="1200" baseline="30000" dirty="0">
                <a:solidFill>
                  <a:schemeClr val="tx1"/>
                </a:solidFill>
                <a:effectLst/>
                <a:latin typeface="+mn-lt"/>
                <a:ea typeface="+mn-ea"/>
                <a:cs typeface="+mn-cs"/>
              </a:rPr>
              <a:t>[26–32]</a:t>
            </a:r>
            <a:r>
              <a:rPr lang="en-US" sz="1200" kern="1200" dirty="0">
                <a:solidFill>
                  <a:schemeClr val="tx1"/>
                </a:solidFill>
                <a:effectLst/>
                <a:latin typeface="+mn-lt"/>
                <a:ea typeface="+mn-ea"/>
                <a:cs typeface="+mn-cs"/>
              </a:rPr>
              <a:t>. These investigations included the seminal finding that effective treatment of OSA associated with OHS can ameliorate diurnal hypercapnia </a:t>
            </a:r>
            <a:r>
              <a:rPr lang="en-US" sz="1200" kern="1200" baseline="30000" dirty="0">
                <a:solidFill>
                  <a:schemeClr val="tx1"/>
                </a:solidFill>
                <a:effectLst/>
                <a:latin typeface="+mn-lt"/>
                <a:ea typeface="+mn-ea"/>
                <a:cs typeface="+mn-cs"/>
              </a:rPr>
              <a:t>[26]</a:t>
            </a:r>
            <a:r>
              <a:rPr lang="en-US" sz="1200" kern="1200" dirty="0">
                <a:solidFill>
                  <a:schemeClr val="tx1"/>
                </a:solidFill>
                <a:effectLst/>
                <a:latin typeface="+mn-lt"/>
                <a:ea typeface="+mn-ea"/>
                <a:cs typeface="+mn-cs"/>
              </a:rPr>
              <a:t>. Computer modeling subsequently demonstrated a temporal mismatch between CO</a:t>
            </a:r>
            <a:r>
              <a:rPr lang="en-US" sz="1200" kern="1200" baseline="-25000" dirty="0">
                <a:solidFill>
                  <a:schemeClr val="tx1"/>
                </a:solidFill>
                <a:effectLst/>
                <a:latin typeface="+mn-lt"/>
                <a:ea typeface="+mn-ea"/>
                <a:cs typeface="+mn-cs"/>
              </a:rPr>
              <a:t>2</a:t>
            </a:r>
            <a:r>
              <a:rPr lang="en-US" sz="1200" kern="1200" dirty="0">
                <a:solidFill>
                  <a:schemeClr val="tx1"/>
                </a:solidFill>
                <a:effectLst/>
                <a:latin typeface="+mn-lt"/>
                <a:ea typeface="+mn-ea"/>
                <a:cs typeface="+mn-cs"/>
              </a:rPr>
              <a:t> presentation at the alveolar/capillary interface because of periodic breathing that results in reduced CO</a:t>
            </a:r>
            <a:r>
              <a:rPr lang="en-US" sz="1200" kern="1200" baseline="-25000" dirty="0">
                <a:solidFill>
                  <a:schemeClr val="tx1"/>
                </a:solidFill>
                <a:effectLst/>
                <a:latin typeface="+mn-lt"/>
                <a:ea typeface="+mn-ea"/>
                <a:cs typeface="+mn-cs"/>
              </a:rPr>
              <a:t>2</a:t>
            </a:r>
            <a:r>
              <a:rPr lang="en-US" sz="1200" kern="1200" dirty="0">
                <a:solidFill>
                  <a:schemeClr val="tx1"/>
                </a:solidFill>
                <a:effectLst/>
                <a:latin typeface="+mn-lt"/>
                <a:ea typeface="+mn-ea"/>
                <a:cs typeface="+mn-cs"/>
              </a:rPr>
              <a:t> elimination </a:t>
            </a:r>
            <a:r>
              <a:rPr lang="en-US" sz="1200" kern="1200" baseline="30000" dirty="0">
                <a:solidFill>
                  <a:schemeClr val="tx1"/>
                </a:solidFill>
                <a:effectLst/>
                <a:latin typeface="+mn-lt"/>
                <a:ea typeface="+mn-ea"/>
                <a:cs typeface="+mn-cs"/>
              </a:rPr>
              <a:t>[27]</a:t>
            </a:r>
            <a:r>
              <a:rPr lang="en-US" sz="1200" kern="1200" dirty="0">
                <a:solidFill>
                  <a:schemeClr val="tx1"/>
                </a:solidFill>
                <a:effectLst/>
                <a:latin typeface="+mn-lt"/>
                <a:ea typeface="+mn-ea"/>
                <a:cs typeface="+mn-cs"/>
              </a:rPr>
              <a:t>, and human studies confirmed that inter-event hyperventilation may not, in some patients, be of sufficient magnitude to maintain CO</a:t>
            </a:r>
            <a:r>
              <a:rPr lang="en-US" sz="1200" kern="1200" baseline="-25000" dirty="0">
                <a:solidFill>
                  <a:schemeClr val="tx1"/>
                </a:solidFill>
                <a:effectLst/>
                <a:latin typeface="+mn-lt"/>
                <a:ea typeface="+mn-ea"/>
                <a:cs typeface="+mn-cs"/>
              </a:rPr>
              <a:t>2</a:t>
            </a:r>
            <a:r>
              <a:rPr lang="en-US" sz="1200" kern="1200" dirty="0">
                <a:solidFill>
                  <a:schemeClr val="tx1"/>
                </a:solidFill>
                <a:effectLst/>
                <a:latin typeface="+mn-lt"/>
                <a:ea typeface="+mn-ea"/>
                <a:cs typeface="+mn-cs"/>
              </a:rPr>
              <a:t> homeostasis, thus leading to rising levels of PaCO</a:t>
            </a:r>
            <a:r>
              <a:rPr lang="en-US" sz="1200" kern="1200" baseline="-25000" dirty="0">
                <a:solidFill>
                  <a:schemeClr val="tx1"/>
                </a:solidFill>
                <a:effectLst/>
                <a:latin typeface="+mn-lt"/>
                <a:ea typeface="+mn-ea"/>
                <a:cs typeface="+mn-cs"/>
              </a:rPr>
              <a:t>2</a:t>
            </a:r>
            <a:r>
              <a:rPr lang="en-US" sz="1200" kern="1200" dirty="0">
                <a:solidFill>
                  <a:schemeClr val="tx1"/>
                </a:solidFill>
                <a:effectLst/>
                <a:latin typeface="+mn-lt"/>
                <a:ea typeface="+mn-ea"/>
                <a:cs typeface="+mn-cs"/>
              </a:rPr>
              <a:t> during the course of a night </a:t>
            </a:r>
            <a:r>
              <a:rPr lang="en-US" sz="1200" kern="1200" baseline="30000" dirty="0">
                <a:solidFill>
                  <a:schemeClr val="tx1"/>
                </a:solidFill>
                <a:effectLst/>
                <a:latin typeface="+mn-lt"/>
                <a:ea typeface="+mn-ea"/>
                <a:cs typeface="+mn-cs"/>
              </a:rPr>
              <a:t>[28–30]</a:t>
            </a:r>
            <a:r>
              <a:rPr lang="en-US" sz="1200" kern="1200" dirty="0">
                <a:solidFill>
                  <a:schemeClr val="tx1"/>
                </a:solidFill>
                <a:effectLst/>
                <a:latin typeface="+mn-lt"/>
                <a:ea typeface="+mn-ea"/>
                <a:cs typeface="+mn-cs"/>
              </a:rPr>
              <a:t>. The combination of episodic (apnea/hypopnea related) and/or prolonged (hypoventilation related) nocturnal hypercapnia </a:t>
            </a:r>
            <a:r>
              <a:rPr lang="en-US" sz="1200" kern="1200" baseline="30000" dirty="0">
                <a:solidFill>
                  <a:schemeClr val="tx1"/>
                </a:solidFill>
                <a:effectLst/>
                <a:latin typeface="+mn-lt"/>
                <a:ea typeface="+mn-ea"/>
                <a:cs typeface="+mn-cs"/>
              </a:rPr>
              <a:t>[31]</a:t>
            </a:r>
            <a:r>
              <a:rPr lang="en-US" sz="1200" kern="1200" dirty="0">
                <a:solidFill>
                  <a:schemeClr val="tx1"/>
                </a:solidFill>
                <a:effectLst/>
                <a:latin typeface="+mn-lt"/>
                <a:ea typeface="+mn-ea"/>
                <a:cs typeface="+mn-cs"/>
              </a:rPr>
              <a:t> stimulates renal reabsorption and generation of bicarbonate each night, which cannot be entirely eliminated during the course of each successive day </a:t>
            </a:r>
            <a:r>
              <a:rPr lang="en-US" sz="1200" kern="1200" baseline="30000" dirty="0">
                <a:solidFill>
                  <a:schemeClr val="tx1"/>
                </a:solidFill>
                <a:effectLst/>
                <a:latin typeface="+mn-lt"/>
                <a:ea typeface="+mn-ea"/>
                <a:cs typeface="+mn-cs"/>
              </a:rPr>
              <a:t>[32]</a:t>
            </a:r>
            <a:r>
              <a:rPr lang="en-US" sz="1200" kern="1200" dirty="0">
                <a:solidFill>
                  <a:schemeClr val="tx1"/>
                </a:solidFill>
                <a:effectLst/>
                <a:latin typeface="+mn-lt"/>
                <a:ea typeface="+mn-ea"/>
                <a:cs typeface="+mn-cs"/>
              </a:rPr>
              <a:t>. Presumably, this process is made even worse by the increased CO</a:t>
            </a:r>
            <a:r>
              <a:rPr lang="en-US" sz="1200" kern="1200" baseline="-25000" dirty="0">
                <a:solidFill>
                  <a:schemeClr val="tx1"/>
                </a:solidFill>
                <a:effectLst/>
                <a:latin typeface="+mn-lt"/>
                <a:ea typeface="+mn-ea"/>
                <a:cs typeface="+mn-cs"/>
              </a:rPr>
              <a:t>2</a:t>
            </a:r>
            <a:r>
              <a:rPr lang="en-US" sz="1200" kern="1200" dirty="0">
                <a:solidFill>
                  <a:schemeClr val="tx1"/>
                </a:solidFill>
                <a:effectLst/>
                <a:latin typeface="+mn-lt"/>
                <a:ea typeface="+mn-ea"/>
                <a:cs typeface="+mn-cs"/>
              </a:rPr>
              <a:t> production in these patients already mentioned </a:t>
            </a:r>
            <a:r>
              <a:rPr lang="en-US" sz="1200" kern="1200" baseline="30000" dirty="0">
                <a:solidFill>
                  <a:schemeClr val="tx1"/>
                </a:solidFill>
                <a:effectLst/>
                <a:latin typeface="+mn-lt"/>
                <a:ea typeface="+mn-ea"/>
                <a:cs typeface="+mn-cs"/>
              </a:rPr>
              <a:t>[4▪▪]</a:t>
            </a:r>
            <a:r>
              <a:rPr lang="en-US" sz="1200" kern="1200" dirty="0">
                <a:solidFill>
                  <a:schemeClr val="tx1"/>
                </a:solidFill>
                <a:effectLst/>
                <a:latin typeface="+mn-lt"/>
                <a:ea typeface="+mn-ea"/>
                <a:cs typeface="+mn-cs"/>
              </a:rPr>
              <a:t>. A sustained elevation of serum bicarbonate ensues, increasing CO</a:t>
            </a:r>
            <a:r>
              <a:rPr lang="en-US" sz="1200" kern="1200" baseline="-25000" dirty="0">
                <a:solidFill>
                  <a:schemeClr val="tx1"/>
                </a:solidFill>
                <a:effectLst/>
                <a:latin typeface="+mn-lt"/>
                <a:ea typeface="+mn-ea"/>
                <a:cs typeface="+mn-cs"/>
              </a:rPr>
              <a:t>2</a:t>
            </a:r>
            <a:r>
              <a:rPr lang="en-US" sz="1200" kern="1200" dirty="0">
                <a:solidFill>
                  <a:schemeClr val="tx1"/>
                </a:solidFill>
                <a:effectLst/>
                <a:latin typeface="+mn-lt"/>
                <a:ea typeface="+mn-ea"/>
                <a:cs typeface="+mn-cs"/>
              </a:rPr>
              <a:t> buffering capacity, attenuating the fall in cerebrospinal fluid pH that would normally result from hypercapnia and blunting the hypercapnic ventilatory response leading to diurnal hypercapnia</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26. Rapoport DM, </a:t>
            </a:r>
            <a:r>
              <a:rPr lang="en-US" sz="1200" kern="1200" dirty="0" err="1">
                <a:solidFill>
                  <a:schemeClr val="tx1"/>
                </a:solidFill>
                <a:effectLst/>
                <a:latin typeface="+mn-lt"/>
                <a:ea typeface="+mn-ea"/>
                <a:cs typeface="+mn-cs"/>
              </a:rPr>
              <a:t>Garay</a:t>
            </a:r>
            <a:r>
              <a:rPr lang="en-US" sz="1200" kern="1200" dirty="0">
                <a:solidFill>
                  <a:schemeClr val="tx1"/>
                </a:solidFill>
                <a:effectLst/>
                <a:latin typeface="+mn-lt"/>
                <a:ea typeface="+mn-ea"/>
                <a:cs typeface="+mn-cs"/>
              </a:rPr>
              <a:t> SM, Epstein H, Goldring RM. Hypercapnia in the obstructive sleep apnea syndrome: a reevaluation of the ‘Pickwickian syndrome’. Chest 1986; 89:627–635.</a:t>
            </a:r>
          </a:p>
          <a:p>
            <a:r>
              <a:rPr lang="en-US" sz="1200" kern="1200" dirty="0">
                <a:solidFill>
                  <a:schemeClr val="tx1"/>
                </a:solidFill>
                <a:effectLst/>
                <a:latin typeface="+mn-lt"/>
                <a:ea typeface="+mn-ea"/>
                <a:cs typeface="+mn-cs"/>
              </a:rPr>
              <a:t>27. Rapoport DM, Norman RG, Goldring RM. CO</a:t>
            </a:r>
            <a:r>
              <a:rPr lang="en-US" sz="1200" kern="1200" baseline="-25000" dirty="0">
                <a:solidFill>
                  <a:schemeClr val="tx1"/>
                </a:solidFill>
                <a:effectLst/>
                <a:latin typeface="+mn-lt"/>
                <a:ea typeface="+mn-ea"/>
                <a:cs typeface="+mn-cs"/>
              </a:rPr>
              <a:t>2</a:t>
            </a:r>
            <a:r>
              <a:rPr lang="en-US" sz="1200" kern="1200" dirty="0">
                <a:solidFill>
                  <a:schemeClr val="tx1"/>
                </a:solidFill>
                <a:effectLst/>
                <a:latin typeface="+mn-lt"/>
                <a:ea typeface="+mn-ea"/>
                <a:cs typeface="+mn-cs"/>
              </a:rPr>
              <a:t> homeostasis during periodic breathing: predictions from a computer model. J Appl </a:t>
            </a:r>
            <a:r>
              <a:rPr lang="en-US" sz="1200" kern="1200" dirty="0" err="1">
                <a:solidFill>
                  <a:schemeClr val="tx1"/>
                </a:solidFill>
                <a:effectLst/>
                <a:latin typeface="+mn-lt"/>
                <a:ea typeface="+mn-ea"/>
                <a:cs typeface="+mn-cs"/>
              </a:rPr>
              <a:t>Physiol</a:t>
            </a:r>
            <a:r>
              <a:rPr lang="en-US" sz="1200" kern="1200" dirty="0">
                <a:solidFill>
                  <a:schemeClr val="tx1"/>
                </a:solidFill>
                <a:effectLst/>
                <a:latin typeface="+mn-lt"/>
                <a:ea typeface="+mn-ea"/>
                <a:cs typeface="+mn-cs"/>
              </a:rPr>
              <a:t> 1993; 75:2302–2309.</a:t>
            </a:r>
          </a:p>
          <a:p>
            <a:r>
              <a:rPr lang="en-US" sz="1200" kern="1200" dirty="0">
                <a:solidFill>
                  <a:schemeClr val="tx1"/>
                </a:solidFill>
                <a:effectLst/>
                <a:latin typeface="+mn-lt"/>
                <a:ea typeface="+mn-ea"/>
                <a:cs typeface="+mn-cs"/>
              </a:rPr>
              <a:t>28. Berger KI, </a:t>
            </a:r>
            <a:r>
              <a:rPr lang="en-US" sz="1200" kern="1200" dirty="0" err="1">
                <a:solidFill>
                  <a:schemeClr val="tx1"/>
                </a:solidFill>
                <a:effectLst/>
                <a:latin typeface="+mn-lt"/>
                <a:ea typeface="+mn-ea"/>
                <a:cs typeface="+mn-cs"/>
              </a:rPr>
              <a:t>Ayappa</a:t>
            </a:r>
            <a:r>
              <a:rPr lang="en-US" sz="1200" kern="1200" dirty="0">
                <a:solidFill>
                  <a:schemeClr val="tx1"/>
                </a:solidFill>
                <a:effectLst/>
                <a:latin typeface="+mn-lt"/>
                <a:ea typeface="+mn-ea"/>
                <a:cs typeface="+mn-cs"/>
              </a:rPr>
              <a:t> I, Sorkin IB, et al. CO2 homeostasis during periodic breathing in obstructive sleep apnea. J Appl </a:t>
            </a:r>
            <a:r>
              <a:rPr lang="en-US" sz="1200" kern="1200" dirty="0" err="1">
                <a:solidFill>
                  <a:schemeClr val="tx1"/>
                </a:solidFill>
                <a:effectLst/>
                <a:latin typeface="+mn-lt"/>
                <a:ea typeface="+mn-ea"/>
                <a:cs typeface="+mn-cs"/>
              </a:rPr>
              <a:t>Physiol</a:t>
            </a:r>
            <a:r>
              <a:rPr lang="en-US" sz="1200" kern="1200" dirty="0">
                <a:solidFill>
                  <a:schemeClr val="tx1"/>
                </a:solidFill>
                <a:effectLst/>
                <a:latin typeface="+mn-lt"/>
                <a:ea typeface="+mn-ea"/>
                <a:cs typeface="+mn-cs"/>
              </a:rPr>
              <a:t> 2000; 88:257–264.</a:t>
            </a:r>
          </a:p>
          <a:p>
            <a:r>
              <a:rPr lang="en-US" sz="1200" kern="1200" dirty="0">
                <a:solidFill>
                  <a:schemeClr val="tx1"/>
                </a:solidFill>
                <a:effectLst/>
                <a:latin typeface="+mn-lt"/>
                <a:ea typeface="+mn-ea"/>
                <a:cs typeface="+mn-cs"/>
              </a:rPr>
              <a:t>29. Berger KI, </a:t>
            </a:r>
            <a:r>
              <a:rPr lang="en-US" sz="1200" kern="1200" dirty="0" err="1">
                <a:solidFill>
                  <a:schemeClr val="tx1"/>
                </a:solidFill>
                <a:effectLst/>
                <a:latin typeface="+mn-lt"/>
                <a:ea typeface="+mn-ea"/>
                <a:cs typeface="+mn-cs"/>
              </a:rPr>
              <a:t>Ayappa</a:t>
            </a:r>
            <a:r>
              <a:rPr lang="en-US" sz="1200" kern="1200" dirty="0">
                <a:solidFill>
                  <a:schemeClr val="tx1"/>
                </a:solidFill>
                <a:effectLst/>
                <a:latin typeface="+mn-lt"/>
                <a:ea typeface="+mn-ea"/>
                <a:cs typeface="+mn-cs"/>
              </a:rPr>
              <a:t> I, Sorkin IB, et al. </a:t>
            </a:r>
            <a:r>
              <a:rPr lang="en-US" sz="1200" kern="1200" dirty="0" err="1">
                <a:solidFill>
                  <a:schemeClr val="tx1"/>
                </a:solidFill>
                <a:effectLst/>
                <a:latin typeface="+mn-lt"/>
                <a:ea typeface="+mn-ea"/>
                <a:cs typeface="+mn-cs"/>
              </a:rPr>
              <a:t>Postevent</a:t>
            </a:r>
            <a:r>
              <a:rPr lang="en-US" sz="1200" kern="1200" dirty="0">
                <a:solidFill>
                  <a:schemeClr val="tx1"/>
                </a:solidFill>
                <a:effectLst/>
                <a:latin typeface="+mn-lt"/>
                <a:ea typeface="+mn-ea"/>
                <a:cs typeface="+mn-cs"/>
              </a:rPr>
              <a:t> ventilation as a function of CO</a:t>
            </a:r>
            <a:r>
              <a:rPr lang="en-US" sz="1200" kern="1200" baseline="-25000" dirty="0">
                <a:solidFill>
                  <a:schemeClr val="tx1"/>
                </a:solidFill>
                <a:effectLst/>
                <a:latin typeface="+mn-lt"/>
                <a:ea typeface="+mn-ea"/>
                <a:cs typeface="+mn-cs"/>
              </a:rPr>
              <a:t>2</a:t>
            </a:r>
            <a:r>
              <a:rPr lang="en-US" sz="1200" kern="1200" dirty="0">
                <a:solidFill>
                  <a:schemeClr val="tx1"/>
                </a:solidFill>
                <a:effectLst/>
                <a:latin typeface="+mn-lt"/>
                <a:ea typeface="+mn-ea"/>
                <a:cs typeface="+mn-cs"/>
              </a:rPr>
              <a:t> load during respiratory events in obstructive sleep apnea. J Appl </a:t>
            </a:r>
            <a:r>
              <a:rPr lang="en-US" sz="1200" kern="1200" dirty="0" err="1">
                <a:solidFill>
                  <a:schemeClr val="tx1"/>
                </a:solidFill>
                <a:effectLst/>
                <a:latin typeface="+mn-lt"/>
                <a:ea typeface="+mn-ea"/>
                <a:cs typeface="+mn-cs"/>
              </a:rPr>
              <a:t>Physiol</a:t>
            </a:r>
            <a:r>
              <a:rPr lang="en-US" sz="1200" kern="1200" dirty="0">
                <a:solidFill>
                  <a:schemeClr val="tx1"/>
                </a:solidFill>
                <a:effectLst/>
                <a:latin typeface="+mn-lt"/>
                <a:ea typeface="+mn-ea"/>
                <a:cs typeface="+mn-cs"/>
              </a:rPr>
              <a:t> 2002; 93:917–924.</a:t>
            </a:r>
          </a:p>
          <a:p>
            <a:r>
              <a:rPr lang="en-US" sz="1200" kern="1200" dirty="0">
                <a:solidFill>
                  <a:schemeClr val="tx1"/>
                </a:solidFill>
                <a:effectLst/>
                <a:latin typeface="+mn-lt"/>
                <a:ea typeface="+mn-ea"/>
                <a:cs typeface="+mn-cs"/>
              </a:rPr>
              <a:t>30. </a:t>
            </a:r>
            <a:r>
              <a:rPr lang="en-US" sz="1200" kern="1200" dirty="0" err="1">
                <a:solidFill>
                  <a:schemeClr val="tx1"/>
                </a:solidFill>
                <a:effectLst/>
                <a:latin typeface="+mn-lt"/>
                <a:ea typeface="+mn-ea"/>
                <a:cs typeface="+mn-cs"/>
              </a:rPr>
              <a:t>Ayappa</a:t>
            </a:r>
            <a:r>
              <a:rPr lang="en-US" sz="1200" kern="1200" dirty="0">
                <a:solidFill>
                  <a:schemeClr val="tx1"/>
                </a:solidFill>
                <a:effectLst/>
                <a:latin typeface="+mn-lt"/>
                <a:ea typeface="+mn-ea"/>
                <a:cs typeface="+mn-cs"/>
              </a:rPr>
              <a:t> I, Berger KI, Norman RG, et al. Hypercapnia and ventilatory periodicity in obstructive sleep apnea syndrome. Am J Respir Crit Care Med 2002; 166:1112–1115.</a:t>
            </a:r>
          </a:p>
          <a:p>
            <a:r>
              <a:rPr lang="en-US" sz="1200" kern="1200" dirty="0">
                <a:solidFill>
                  <a:schemeClr val="tx1"/>
                </a:solidFill>
                <a:effectLst/>
                <a:latin typeface="+mn-lt"/>
                <a:ea typeface="+mn-ea"/>
                <a:cs typeface="+mn-cs"/>
              </a:rPr>
              <a:t>31. Berger KI, </a:t>
            </a:r>
            <a:r>
              <a:rPr lang="en-US" sz="1200" kern="1200" dirty="0" err="1">
                <a:solidFill>
                  <a:schemeClr val="tx1"/>
                </a:solidFill>
                <a:effectLst/>
                <a:latin typeface="+mn-lt"/>
                <a:ea typeface="+mn-ea"/>
                <a:cs typeface="+mn-cs"/>
              </a:rPr>
              <a:t>Ayappa</a:t>
            </a:r>
            <a:r>
              <a:rPr lang="en-US" sz="1200" kern="1200" dirty="0">
                <a:solidFill>
                  <a:schemeClr val="tx1"/>
                </a:solidFill>
                <a:effectLst/>
                <a:latin typeface="+mn-lt"/>
                <a:ea typeface="+mn-ea"/>
                <a:cs typeface="+mn-cs"/>
              </a:rPr>
              <a:t> I, </a:t>
            </a:r>
            <a:r>
              <a:rPr lang="en-US" sz="1200" kern="1200" dirty="0" err="1">
                <a:solidFill>
                  <a:schemeClr val="tx1"/>
                </a:solidFill>
                <a:effectLst/>
                <a:latin typeface="+mn-lt"/>
                <a:ea typeface="+mn-ea"/>
                <a:cs typeface="+mn-cs"/>
              </a:rPr>
              <a:t>Chatr-Amontri</a:t>
            </a:r>
            <a:r>
              <a:rPr lang="en-US" sz="1200" kern="1200" dirty="0">
                <a:solidFill>
                  <a:schemeClr val="tx1"/>
                </a:solidFill>
                <a:effectLst/>
                <a:latin typeface="+mn-lt"/>
                <a:ea typeface="+mn-ea"/>
                <a:cs typeface="+mn-cs"/>
              </a:rPr>
              <a:t> B, et al. Obesity hypoventilation syndrome as a spectrum of respiratory disturbances during sleep. Chest 2001; 120:1231–1238.</a:t>
            </a:r>
          </a:p>
          <a:p>
            <a:r>
              <a:rPr lang="en-US" sz="1200" kern="1200" dirty="0">
                <a:solidFill>
                  <a:schemeClr val="tx1"/>
                </a:solidFill>
                <a:effectLst/>
                <a:latin typeface="+mn-lt"/>
                <a:ea typeface="+mn-ea"/>
                <a:cs typeface="+mn-cs"/>
              </a:rPr>
              <a:t>32. Norman RG, Goldring RM, </a:t>
            </a:r>
            <a:r>
              <a:rPr lang="en-US" sz="1200" kern="1200" dirty="0" err="1">
                <a:solidFill>
                  <a:schemeClr val="tx1"/>
                </a:solidFill>
                <a:effectLst/>
                <a:latin typeface="+mn-lt"/>
                <a:ea typeface="+mn-ea"/>
                <a:cs typeface="+mn-cs"/>
              </a:rPr>
              <a:t>Clain</a:t>
            </a:r>
            <a:r>
              <a:rPr lang="en-US" sz="1200" kern="1200" dirty="0">
                <a:solidFill>
                  <a:schemeClr val="tx1"/>
                </a:solidFill>
                <a:effectLst/>
                <a:latin typeface="+mn-lt"/>
                <a:ea typeface="+mn-ea"/>
                <a:cs typeface="+mn-cs"/>
              </a:rPr>
              <a:t> JM, et al. Transition from acute to chronic hypercapnia in patients with periodic breathing: predictions from a computer model. J Appl </a:t>
            </a:r>
            <a:r>
              <a:rPr lang="en-US" sz="1200" kern="1200" dirty="0" err="1">
                <a:solidFill>
                  <a:schemeClr val="tx1"/>
                </a:solidFill>
                <a:effectLst/>
                <a:latin typeface="+mn-lt"/>
                <a:ea typeface="+mn-ea"/>
                <a:cs typeface="+mn-cs"/>
              </a:rPr>
              <a:t>Physiol</a:t>
            </a:r>
            <a:r>
              <a:rPr lang="en-US" sz="1200" kern="1200" dirty="0">
                <a:solidFill>
                  <a:schemeClr val="tx1"/>
                </a:solidFill>
                <a:effectLst/>
                <a:latin typeface="+mn-lt"/>
                <a:ea typeface="+mn-ea"/>
                <a:cs typeface="+mn-cs"/>
              </a:rPr>
              <a:t> 2006; 100:1733–1741.</a:t>
            </a:r>
          </a:p>
          <a:p>
            <a:endParaRPr lang="en-US" dirty="0"/>
          </a:p>
          <a:p>
            <a:endParaRPr lang="en-US" dirty="0"/>
          </a:p>
          <a:p>
            <a:endParaRPr lang="en-US" dirty="0"/>
          </a:p>
          <a:p>
            <a:r>
              <a:rPr lang="en-US" sz="1200" b="0" i="0" kern="1200" dirty="0">
                <a:solidFill>
                  <a:schemeClr val="tx1"/>
                </a:solidFill>
                <a:effectLst/>
                <a:latin typeface="+mn-lt"/>
                <a:ea typeface="+mn-ea"/>
                <a:cs typeface="+mn-cs"/>
              </a:rPr>
              <a:t>There are data showing that metabolic alkalosis with alkalemia (pH, 7.45–7.55) can lead to a 10 to 20% depression of ventilation (</a:t>
            </a:r>
            <a:r>
              <a:rPr lang="en-US" sz="1200" b="0" i="0" kern="1200" dirty="0">
                <a:solidFill>
                  <a:schemeClr val="tx1"/>
                </a:solidFill>
                <a:effectLst/>
                <a:latin typeface="+mn-lt"/>
                <a:ea typeface="+mn-ea"/>
                <a:cs typeface="+mn-cs"/>
                <a:hlinkClick r:id="rId3"/>
              </a:rPr>
              <a:t>74</a:t>
            </a:r>
            <a:r>
              <a:rPr lang="en-US" sz="1200" b="0" i="0" kern="1200" dirty="0">
                <a:solidFill>
                  <a:schemeClr val="tx1"/>
                </a:solidFill>
                <a:effectLst/>
                <a:latin typeface="+mn-lt"/>
                <a:ea typeface="+mn-ea"/>
                <a:cs typeface="+mn-cs"/>
              </a:rPr>
              <a:t>–</a:t>
            </a:r>
            <a:r>
              <a:rPr lang="en-US" sz="1200" b="0" i="0" kern="1200" dirty="0">
                <a:solidFill>
                  <a:schemeClr val="tx1"/>
                </a:solidFill>
                <a:effectLst/>
                <a:latin typeface="+mn-lt"/>
                <a:ea typeface="+mn-ea"/>
                <a:cs typeface="+mn-cs"/>
                <a:hlinkClick r:id="rId3"/>
              </a:rPr>
              <a:t>78</a:t>
            </a:r>
            <a:r>
              <a:rPr lang="en-US" sz="1200" b="0" i="0" kern="1200" dirty="0">
                <a:solidFill>
                  <a:schemeClr val="tx1"/>
                </a:solidFill>
                <a:effectLst/>
                <a:latin typeface="+mn-lt"/>
                <a:ea typeface="+mn-ea"/>
                <a:cs typeface="+mn-cs"/>
              </a:rPr>
              <a:t>).</a:t>
            </a:r>
          </a:p>
          <a:p>
            <a:r>
              <a:rPr lang="en-US" sz="1200" b="0" i="0" kern="1200" dirty="0" err="1">
                <a:solidFill>
                  <a:schemeClr val="tx1"/>
                </a:solidFill>
                <a:effectLst/>
                <a:latin typeface="+mn-lt"/>
                <a:ea typeface="+mn-ea"/>
                <a:cs typeface="+mn-cs"/>
              </a:rPr>
              <a:t>Pokorski</a:t>
            </a:r>
            <a:r>
              <a:rPr lang="en-US" sz="1200" b="0" i="0" kern="1200" dirty="0">
                <a:solidFill>
                  <a:schemeClr val="tx1"/>
                </a:solidFill>
                <a:effectLst/>
                <a:latin typeface="+mn-lt"/>
                <a:ea typeface="+mn-ea"/>
                <a:cs typeface="+mn-cs"/>
              </a:rPr>
              <a:t> M, </a:t>
            </a:r>
            <a:r>
              <a:rPr lang="en-US" sz="1200" b="0" i="0" kern="1200" dirty="0" err="1">
                <a:solidFill>
                  <a:schemeClr val="tx1"/>
                </a:solidFill>
                <a:effectLst/>
                <a:latin typeface="+mn-lt"/>
                <a:ea typeface="+mn-ea"/>
                <a:cs typeface="+mn-cs"/>
              </a:rPr>
              <a:t>Lahiri</a:t>
            </a:r>
            <a:r>
              <a:rPr lang="en-US" sz="1200" b="0" i="0" kern="1200" dirty="0">
                <a:solidFill>
                  <a:schemeClr val="tx1"/>
                </a:solidFill>
                <a:effectLst/>
                <a:latin typeface="+mn-lt"/>
                <a:ea typeface="+mn-ea"/>
                <a:cs typeface="+mn-cs"/>
              </a:rPr>
              <a:t> S. Relative peripheral and central chemosensory responses to metabolic alkalosis. </a:t>
            </a:r>
            <a:r>
              <a:rPr lang="en-US" sz="1200" b="0" i="1" kern="1200" dirty="0">
                <a:solidFill>
                  <a:schemeClr val="tx1"/>
                </a:solidFill>
                <a:effectLst/>
                <a:latin typeface="+mn-lt"/>
                <a:ea typeface="+mn-ea"/>
                <a:cs typeface="+mn-cs"/>
              </a:rPr>
              <a:t>Am J </a:t>
            </a:r>
            <a:r>
              <a:rPr lang="en-US" sz="1200" b="0" i="1" kern="1200" dirty="0" err="1">
                <a:solidFill>
                  <a:schemeClr val="tx1"/>
                </a:solidFill>
                <a:effectLst/>
                <a:latin typeface="+mn-lt"/>
                <a:ea typeface="+mn-ea"/>
                <a:cs typeface="+mn-cs"/>
              </a:rPr>
              <a:t>Physiol</a:t>
            </a:r>
            <a:r>
              <a:rPr lang="en-US" sz="1200" b="0" i="0" kern="1200" dirty="0">
                <a:solidFill>
                  <a:schemeClr val="tx1"/>
                </a:solidFill>
                <a:effectLst/>
                <a:latin typeface="+mn-lt"/>
                <a:ea typeface="+mn-ea"/>
                <a:cs typeface="+mn-cs"/>
              </a:rPr>
              <a:t> 1983;245:R873–R880.</a:t>
            </a:r>
          </a:p>
          <a:p>
            <a:r>
              <a:rPr lang="en-US" sz="1200" b="0" i="0" kern="1200" dirty="0">
                <a:solidFill>
                  <a:schemeClr val="tx1"/>
                </a:solidFill>
                <a:effectLst/>
                <a:latin typeface="+mn-lt"/>
                <a:ea typeface="+mn-ea"/>
                <a:cs typeface="+mn-cs"/>
              </a:rPr>
              <a:t>…</a:t>
            </a:r>
          </a:p>
          <a:p>
            <a:r>
              <a:rPr lang="en-US" sz="1200" b="0" i="0" kern="1200" dirty="0" err="1">
                <a:solidFill>
                  <a:schemeClr val="tx1"/>
                </a:solidFill>
                <a:effectLst/>
                <a:latin typeface="+mn-lt"/>
                <a:ea typeface="+mn-ea"/>
                <a:cs typeface="+mn-cs"/>
              </a:rPr>
              <a:t>Javaheri</a:t>
            </a:r>
            <a:r>
              <a:rPr lang="en-US" sz="1200" b="0" i="0" kern="1200" dirty="0">
                <a:solidFill>
                  <a:schemeClr val="tx1"/>
                </a:solidFill>
                <a:effectLst/>
                <a:latin typeface="+mn-lt"/>
                <a:ea typeface="+mn-ea"/>
                <a:cs typeface="+mn-cs"/>
              </a:rPr>
              <a:t> S, Shore NS, Rose B, </a:t>
            </a:r>
            <a:r>
              <a:rPr lang="en-US" sz="1200" b="0" i="0" kern="1200" dirty="0" err="1">
                <a:solidFill>
                  <a:schemeClr val="tx1"/>
                </a:solidFill>
                <a:effectLst/>
                <a:latin typeface="+mn-lt"/>
                <a:ea typeface="+mn-ea"/>
                <a:cs typeface="+mn-cs"/>
              </a:rPr>
              <a:t>Kazemi</a:t>
            </a:r>
            <a:r>
              <a:rPr lang="en-US" sz="1200" b="0" i="0" kern="1200" dirty="0">
                <a:solidFill>
                  <a:schemeClr val="tx1"/>
                </a:solidFill>
                <a:effectLst/>
                <a:latin typeface="+mn-lt"/>
                <a:ea typeface="+mn-ea"/>
                <a:cs typeface="+mn-cs"/>
              </a:rPr>
              <a:t> H. Compensatory hypoventilation in metabolic alkalosis. </a:t>
            </a:r>
            <a:r>
              <a:rPr lang="en-US" sz="1200" b="0" i="1" kern="1200" dirty="0">
                <a:solidFill>
                  <a:schemeClr val="tx1"/>
                </a:solidFill>
                <a:effectLst/>
                <a:latin typeface="+mn-lt"/>
                <a:ea typeface="+mn-ea"/>
                <a:cs typeface="+mn-cs"/>
              </a:rPr>
              <a:t>Chest</a:t>
            </a:r>
            <a:r>
              <a:rPr lang="en-US" sz="1200" b="0" i="0" kern="1200" dirty="0">
                <a:solidFill>
                  <a:schemeClr val="tx1"/>
                </a:solidFill>
                <a:effectLst/>
                <a:latin typeface="+mn-lt"/>
                <a:ea typeface="+mn-ea"/>
                <a:cs typeface="+mn-cs"/>
              </a:rPr>
              <a:t> 1982;81:296–301.</a:t>
            </a:r>
            <a:endParaRPr lang="en-US" dirty="0"/>
          </a:p>
          <a:p>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Pooled sensitivity of HCO3 27 or higher: 0.86, pooled specificity 0.77 among patients with high pre-test probability for OHS (e.g. sleep disordered breathing assessment).</a:t>
            </a:r>
          </a:p>
          <a:p>
            <a:endParaRPr lang="en-US" dirty="0"/>
          </a:p>
        </p:txBody>
      </p:sp>
      <p:sp>
        <p:nvSpPr>
          <p:cNvPr id="4" name="Slide Number Placeholder 3"/>
          <p:cNvSpPr>
            <a:spLocks noGrp="1"/>
          </p:cNvSpPr>
          <p:nvPr>
            <p:ph type="sldNum" sz="quarter" idx="5"/>
          </p:nvPr>
        </p:nvSpPr>
        <p:spPr/>
        <p:txBody>
          <a:bodyPr/>
          <a:lstStyle/>
          <a:p>
            <a:fld id="{6741A61A-74B6-D548-8F66-DDC3192B23D6}" type="slidenum">
              <a:rPr lang="en-US" smtClean="0"/>
              <a:t>75</a:t>
            </a:fld>
            <a:endParaRPr lang="en-US"/>
          </a:p>
        </p:txBody>
      </p:sp>
    </p:spTree>
    <p:extLst>
      <p:ext uri="{BB962C8B-B14F-4D97-AF65-F5344CB8AC3E}">
        <p14:creationId xmlns:p14="http://schemas.microsoft.com/office/powerpoint/2010/main" val="885472444"/>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sng" kern="1200" dirty="0">
                <a:solidFill>
                  <a:schemeClr val="tx1"/>
                </a:solidFill>
                <a:effectLst/>
                <a:latin typeface="+mn-lt"/>
                <a:ea typeface="+mn-ea"/>
                <a:cs typeface="+mn-cs"/>
                <a:hlinkClick r:id="rId3"/>
              </a:rPr>
              <a:t>https://doi.org/10.5664/jcsm.7318</a:t>
            </a:r>
            <a:r>
              <a:rPr lang="en-US" sz="1200" b="0" i="0" u="sng" kern="1200" dirty="0">
                <a:solidFill>
                  <a:schemeClr val="tx1"/>
                </a:solidFill>
                <a:effectLst/>
                <a:latin typeface="+mn-lt"/>
                <a:ea typeface="+mn-ea"/>
                <a:cs typeface="+mn-cs"/>
              </a:rPr>
              <a:t> - </a:t>
            </a:r>
            <a:r>
              <a:rPr lang="en-US" sz="1200" b="0" i="0" u="sng" kern="1200" dirty="0" err="1">
                <a:solidFill>
                  <a:schemeClr val="tx1"/>
                </a:solidFill>
                <a:effectLst/>
                <a:latin typeface="+mn-lt"/>
                <a:ea typeface="+mn-ea"/>
                <a:cs typeface="+mn-cs"/>
              </a:rPr>
              <a:t>Sivam</a:t>
            </a:r>
            <a:endParaRPr lang="en-US" sz="1200" b="0" i="0" u="sng" kern="1200" dirty="0">
              <a:solidFill>
                <a:schemeClr val="tx1"/>
              </a:solidFill>
              <a:effectLst/>
              <a:latin typeface="+mn-lt"/>
              <a:ea typeface="+mn-ea"/>
              <a:cs typeface="+mn-cs"/>
            </a:endParaRPr>
          </a:p>
          <a:p>
            <a:endParaRPr lang="en-US" sz="1200" b="0" i="0" u="sng" kern="1200" dirty="0">
              <a:solidFill>
                <a:schemeClr val="tx1"/>
              </a:solidFill>
              <a:effectLst/>
              <a:latin typeface="+mn-lt"/>
              <a:ea typeface="+mn-ea"/>
              <a:cs typeface="+mn-cs"/>
            </a:endParaRPr>
          </a:p>
          <a:p>
            <a:r>
              <a:rPr lang="en-US" dirty="0"/>
              <a:t>https://</a:t>
            </a:r>
            <a:r>
              <a:rPr lang="en-US" dirty="0" err="1"/>
              <a:t>pubmed.ncbi.nlm.nih.gov</a:t>
            </a:r>
            <a:r>
              <a:rPr lang="en-US" dirty="0"/>
              <a:t>/31837626/ - Goyal</a:t>
            </a:r>
          </a:p>
        </p:txBody>
      </p:sp>
      <p:sp>
        <p:nvSpPr>
          <p:cNvPr id="4" name="Slide Number Placeholder 3"/>
          <p:cNvSpPr>
            <a:spLocks noGrp="1"/>
          </p:cNvSpPr>
          <p:nvPr>
            <p:ph type="sldNum" sz="quarter" idx="5"/>
          </p:nvPr>
        </p:nvSpPr>
        <p:spPr/>
        <p:txBody>
          <a:bodyPr/>
          <a:lstStyle/>
          <a:p>
            <a:fld id="{6741A61A-74B6-D548-8F66-DDC3192B23D6}" type="slidenum">
              <a:rPr lang="en-US" smtClean="0"/>
              <a:t>77</a:t>
            </a:fld>
            <a:endParaRPr lang="en-US"/>
          </a:p>
        </p:txBody>
      </p:sp>
    </p:spTree>
    <p:extLst>
      <p:ext uri="{BB962C8B-B14F-4D97-AF65-F5344CB8AC3E}">
        <p14:creationId xmlns:p14="http://schemas.microsoft.com/office/powerpoint/2010/main" val="432379677"/>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journals.physiology.org</a:t>
            </a:r>
            <a:r>
              <a:rPr lang="en-US" dirty="0"/>
              <a:t>/</a:t>
            </a:r>
            <a:r>
              <a:rPr lang="en-US" dirty="0" err="1"/>
              <a:t>doi</a:t>
            </a:r>
            <a:r>
              <a:rPr lang="en-US" dirty="0"/>
              <a:t>/full/10.1152/japplphysiol.00713.2009</a:t>
            </a:r>
            <a:endParaRPr lang="en-US" sz="1200" b="0" i="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Schema outlining some of the potential interactions involved in the development of hypoventilation in a subgroup of individuals with morbid obesity. The plus sign (+) denotes this factor, if normal or increased, has a positive influence on maintaining ventilation. The minus sign (−) denotes factors that, if reduced or blunted, would contribute to lowered ventilation and eventual hypercapnia. HCVR, hypercapnic ventilatory response.</a:t>
            </a:r>
          </a:p>
          <a:p>
            <a:endParaRPr lang="en-US" sz="1200" b="0" i="0" kern="1200" dirty="0">
              <a:solidFill>
                <a:schemeClr val="tx1"/>
              </a:solidFill>
              <a:effectLst/>
              <a:latin typeface="+mn-lt"/>
              <a:ea typeface="+mn-ea"/>
              <a:cs typeface="+mn-cs"/>
            </a:endParaRPr>
          </a:p>
          <a:p>
            <a:endParaRPr lang="en-US" dirty="0"/>
          </a:p>
          <a:p>
            <a:r>
              <a:rPr lang="en-US" dirty="0"/>
              <a:t>However: </a:t>
            </a:r>
          </a:p>
          <a:p>
            <a:r>
              <a:rPr lang="en-US" sz="1200" kern="1200" dirty="0">
                <a:solidFill>
                  <a:schemeClr val="tx1"/>
                </a:solidFill>
                <a:effectLst/>
                <a:latin typeface="+mn-lt"/>
                <a:ea typeface="+mn-ea"/>
                <a:cs typeface="+mn-cs"/>
              </a:rPr>
              <a:t>“In a previous study we showed that hypercapnia in OHS was correlated to ventilatory restriction but there was no relationship between PaCO2 and all parameters of fat distribution, including BMI”</a:t>
            </a:r>
          </a:p>
          <a:p>
            <a:r>
              <a:rPr lang="en-US" sz="1200" kern="1200" dirty="0" err="1">
                <a:solidFill>
                  <a:schemeClr val="tx1"/>
                </a:solidFill>
                <a:effectLst/>
                <a:latin typeface="+mn-lt"/>
                <a:ea typeface="+mn-ea"/>
                <a:cs typeface="+mn-cs"/>
              </a:rPr>
              <a:t>Resta</a:t>
            </a:r>
            <a:r>
              <a:rPr lang="en-US" sz="1200" kern="1200" dirty="0">
                <a:solidFill>
                  <a:schemeClr val="tx1"/>
                </a:solidFill>
                <a:effectLst/>
                <a:latin typeface="+mn-lt"/>
                <a:ea typeface="+mn-ea"/>
                <a:cs typeface="+mn-cs"/>
              </a:rPr>
              <a:t> O, </a:t>
            </a:r>
            <a:r>
              <a:rPr lang="en-US" sz="1200" kern="1200" dirty="0" err="1">
                <a:solidFill>
                  <a:schemeClr val="tx1"/>
                </a:solidFill>
                <a:effectLst/>
                <a:latin typeface="+mn-lt"/>
                <a:ea typeface="+mn-ea"/>
                <a:cs typeface="+mn-cs"/>
              </a:rPr>
              <a:t>Foschino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Barbaro</a:t>
            </a:r>
            <a:r>
              <a:rPr lang="en-US" sz="1200" kern="1200" dirty="0">
                <a:solidFill>
                  <a:schemeClr val="tx1"/>
                </a:solidFill>
                <a:effectLst/>
                <a:latin typeface="+mn-lt"/>
                <a:ea typeface="+mn-ea"/>
                <a:cs typeface="+mn-cs"/>
              </a:rPr>
              <a:t> MP, </a:t>
            </a:r>
            <a:r>
              <a:rPr lang="en-US" sz="1200" kern="1200" dirty="0" err="1">
                <a:solidFill>
                  <a:schemeClr val="tx1"/>
                </a:solidFill>
                <a:effectLst/>
                <a:latin typeface="+mn-lt"/>
                <a:ea typeface="+mn-ea"/>
                <a:cs typeface="+mn-cs"/>
              </a:rPr>
              <a:t>Bonfitto</a:t>
            </a:r>
            <a:r>
              <a:rPr lang="en-US" sz="1200" kern="1200" dirty="0">
                <a:solidFill>
                  <a:schemeClr val="tx1"/>
                </a:solidFill>
                <a:effectLst/>
                <a:latin typeface="+mn-lt"/>
                <a:ea typeface="+mn-ea"/>
                <a:cs typeface="+mn-cs"/>
              </a:rPr>
              <a:t> P, et al. Prevalence and mechanisms of diurnal hypercapnia in a sample of morbidly obese subjects with obstructive sleep </a:t>
            </a:r>
            <a:r>
              <a:rPr lang="en-US" sz="1200" kern="1200" dirty="0" err="1">
                <a:solidFill>
                  <a:schemeClr val="tx1"/>
                </a:solidFill>
                <a:effectLst/>
                <a:latin typeface="+mn-lt"/>
                <a:ea typeface="+mn-ea"/>
                <a:cs typeface="+mn-cs"/>
              </a:rPr>
              <a:t>apnoea</a:t>
            </a:r>
            <a:r>
              <a:rPr lang="en-US" sz="1200" kern="1200" dirty="0">
                <a:solidFill>
                  <a:schemeClr val="tx1"/>
                </a:solidFill>
                <a:effectLst/>
                <a:latin typeface="+mn-lt"/>
                <a:ea typeface="+mn-ea"/>
                <a:cs typeface="+mn-cs"/>
              </a:rPr>
              <a:t>. Respir Med 2000;94:240–246</a:t>
            </a: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b="0" i="0" kern="1200" dirty="0" err="1">
                <a:solidFill>
                  <a:schemeClr val="tx1"/>
                </a:solidFill>
                <a:effectLst/>
                <a:latin typeface="+mn-lt"/>
                <a:ea typeface="+mn-ea"/>
                <a:cs typeface="+mn-cs"/>
              </a:rPr>
              <a:t>Randerath</a:t>
            </a:r>
            <a:r>
              <a:rPr lang="en-US" sz="1200" b="0" i="0" kern="1200" dirty="0">
                <a:solidFill>
                  <a:schemeClr val="tx1"/>
                </a:solidFill>
                <a:effectLst/>
                <a:latin typeface="+mn-lt"/>
                <a:ea typeface="+mn-ea"/>
                <a:cs typeface="+mn-cs"/>
              </a:rPr>
              <a:t> W. More than obstruction: rethinking obesity hypoventilation? </a:t>
            </a:r>
            <a:r>
              <a:rPr lang="en-US" sz="1200" b="0" i="1" kern="1200" dirty="0">
                <a:solidFill>
                  <a:schemeClr val="tx1"/>
                </a:solidFill>
                <a:effectLst/>
                <a:latin typeface="+mn-lt"/>
                <a:ea typeface="+mn-ea"/>
                <a:cs typeface="+mn-cs"/>
              </a:rPr>
              <a:t>Ann Am </a:t>
            </a:r>
            <a:r>
              <a:rPr lang="en-US" sz="1200" b="0" i="1" kern="1200" dirty="0" err="1">
                <a:solidFill>
                  <a:schemeClr val="tx1"/>
                </a:solidFill>
                <a:effectLst/>
                <a:latin typeface="+mn-lt"/>
                <a:ea typeface="+mn-ea"/>
                <a:cs typeface="+mn-cs"/>
              </a:rPr>
              <a:t>Thorac</a:t>
            </a:r>
            <a:r>
              <a:rPr lang="en-US" sz="1200" b="0" i="1" kern="1200" dirty="0">
                <a:solidFill>
                  <a:schemeClr val="tx1"/>
                </a:solidFill>
                <a:effectLst/>
                <a:latin typeface="+mn-lt"/>
                <a:ea typeface="+mn-ea"/>
                <a:cs typeface="+mn-cs"/>
              </a:rPr>
              <a:t> Soc</a:t>
            </a:r>
            <a:r>
              <a:rPr lang="en-US" sz="1200" b="0" i="0" kern="1200" dirty="0">
                <a:solidFill>
                  <a:schemeClr val="tx1"/>
                </a:solidFill>
                <a:effectLst/>
                <a:latin typeface="+mn-lt"/>
                <a:ea typeface="+mn-ea"/>
                <a:cs typeface="+mn-cs"/>
              </a:rPr>
              <a:t> 2020;17:282–283.</a:t>
            </a:r>
            <a:endParaRPr lang="en-US" sz="120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Surprisingly, huge databases have shown that obesity only mildly affects parameters of lung mechanics (</a:t>
            </a:r>
            <a:r>
              <a:rPr lang="en-US" sz="1200" b="0" i="0" kern="1200" dirty="0">
                <a:solidFill>
                  <a:schemeClr val="tx1"/>
                </a:solidFill>
                <a:effectLst/>
                <a:latin typeface="+mn-lt"/>
                <a:ea typeface="+mn-ea"/>
                <a:cs typeface="+mn-cs"/>
                <a:hlinkClick r:id="rId3"/>
              </a:rPr>
              <a:t>6</a:t>
            </a:r>
            <a:r>
              <a:rPr lang="en-US" sz="1200" b="0" i="0" kern="1200" dirty="0">
                <a:solidFill>
                  <a:schemeClr val="tx1"/>
                </a:solidFill>
                <a:effectLst/>
                <a:latin typeface="+mn-lt"/>
                <a:ea typeface="+mn-ea"/>
                <a:cs typeface="+mn-cs"/>
              </a:rPr>
              <a:t>). With the exception of expiratory reserve volume, all other parameters exceed the limits of normal only in extreme cases (</a:t>
            </a:r>
            <a:r>
              <a:rPr lang="en-US" sz="1200" b="0" i="0" kern="1200" dirty="0">
                <a:solidFill>
                  <a:schemeClr val="tx1"/>
                </a:solidFill>
                <a:effectLst/>
                <a:latin typeface="+mn-lt"/>
                <a:ea typeface="+mn-ea"/>
                <a:cs typeface="+mn-cs"/>
                <a:hlinkClick r:id="rId3"/>
              </a:rPr>
              <a:t>6</a:t>
            </a:r>
            <a:r>
              <a:rPr lang="en-US" sz="1200" b="0" i="0" kern="1200" dirty="0">
                <a:solidFill>
                  <a:schemeClr val="tx1"/>
                </a:solidFill>
                <a:effectLst/>
                <a:latin typeface="+mn-lt"/>
                <a:ea typeface="+mn-ea"/>
                <a:cs typeface="+mn-cs"/>
              </a:rPr>
              <a:t>). High body weight is a prerequisite of OHS, but its mechanical influence on ventilation is almost negligible</a:t>
            </a:r>
            <a:endParaRPr lang="en-US" dirty="0"/>
          </a:p>
        </p:txBody>
      </p:sp>
      <p:sp>
        <p:nvSpPr>
          <p:cNvPr id="4" name="Slide Number Placeholder 3"/>
          <p:cNvSpPr>
            <a:spLocks noGrp="1"/>
          </p:cNvSpPr>
          <p:nvPr>
            <p:ph type="sldNum" sz="quarter" idx="5"/>
          </p:nvPr>
        </p:nvSpPr>
        <p:spPr/>
        <p:txBody>
          <a:bodyPr/>
          <a:lstStyle/>
          <a:p>
            <a:fld id="{6741A61A-74B6-D548-8F66-DDC3192B23D6}" type="slidenum">
              <a:rPr lang="en-US" smtClean="0"/>
              <a:t>78</a:t>
            </a:fld>
            <a:endParaRPr lang="en-US"/>
          </a:p>
        </p:txBody>
      </p:sp>
    </p:spTree>
    <p:extLst>
      <p:ext uri="{BB962C8B-B14F-4D97-AF65-F5344CB8AC3E}">
        <p14:creationId xmlns:p14="http://schemas.microsoft.com/office/powerpoint/2010/main" val="31324429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VO2 max of a normal person</a:t>
            </a:r>
          </a:p>
          <a:p>
            <a:endParaRPr lang="en-US" dirty="0"/>
          </a:p>
          <a:p>
            <a:r>
              <a:rPr lang="en-US" dirty="0"/>
              <a:t>If we assume a max VO2 stress test result for an average 70kg, 60-year-old female = VO2 at peak 1.66 L/min (24.5 mL/kg/min) – historically, 3.5 mL/min/kg = 1 met… so max: 7 </a:t>
            </a:r>
            <a:r>
              <a:rPr lang="en-US" dirty="0" err="1"/>
              <a:t>mets</a:t>
            </a:r>
            <a:endParaRPr lang="en-US" dirty="0"/>
          </a:p>
          <a:p>
            <a:endParaRPr lang="en-US" dirty="0"/>
          </a:p>
          <a:p>
            <a:r>
              <a:rPr lang="en-US" dirty="0"/>
              <a:t>For reference 80kg 63 y/o male 2.38 L/min, 28.8 ml/kg/min.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From CHEST 2021 Canada reference. </a:t>
            </a:r>
            <a:r>
              <a:rPr lang="en-US" sz="1200" kern="1200" dirty="0">
                <a:solidFill>
                  <a:schemeClr val="tx1"/>
                </a:solidFill>
                <a:effectLst/>
                <a:latin typeface="+mn-lt"/>
                <a:ea typeface="+mn-ea"/>
                <a:cs typeface="+mn-cs"/>
              </a:rPr>
              <a:t>CHEST 2021; 159(5):1922-1933</a:t>
            </a:r>
          </a:p>
          <a:p>
            <a:endParaRPr lang="en-US" dirty="0"/>
          </a:p>
          <a:p>
            <a:endParaRPr lang="en-US" dirty="0"/>
          </a:p>
          <a:p>
            <a:r>
              <a:rPr lang="en-US" dirty="0"/>
              <a:t>Thus VCO2 max with RER ~1.1 (maximal test) = 1.82 L/min ( 7.7 </a:t>
            </a:r>
            <a:r>
              <a:rPr lang="en-US" dirty="0" err="1"/>
              <a:t>mets</a:t>
            </a:r>
            <a:r>
              <a:rPr lang="en-US" dirty="0"/>
              <a:t> ) </a:t>
            </a:r>
          </a:p>
          <a:p>
            <a:pPr marL="171450" indent="-171450">
              <a:buFont typeface="Symbol" pitchFamily="2" charset="2"/>
              <a:buChar char="Þ"/>
            </a:pPr>
            <a:r>
              <a:rPr lang="en-US" dirty="0"/>
              <a:t>Plus the normal ventilatory threshold 15%+ = 2.093 L/min ( 8.86 </a:t>
            </a:r>
            <a:r>
              <a:rPr lang="en-US" dirty="0" err="1"/>
              <a:t>mets</a:t>
            </a:r>
            <a:r>
              <a:rPr lang="en-US" dirty="0"/>
              <a:t> ) VCO2 should be able to be handled by a normal respiratory system in an avg 63y/o without a change in CO2 (ignoring improvements in V/Q mismatching)</a:t>
            </a:r>
          </a:p>
          <a:p>
            <a:pPr marL="171450" indent="-171450">
              <a:buFont typeface="Symbol" pitchFamily="2" charset="2"/>
              <a:buChar char="Þ"/>
            </a:pPr>
            <a:endParaRPr lang="en-US" dirty="0"/>
          </a:p>
          <a:p>
            <a:pPr marL="171450" indent="-171450">
              <a:buFont typeface="Symbol" pitchFamily="2" charset="2"/>
              <a:buChar char="Þ"/>
            </a:pPr>
            <a:r>
              <a:rPr lang="en-US" dirty="0"/>
              <a:t>Even if VO2 max is only 50% of predicted, that’s still a large range of </a:t>
            </a:r>
            <a:r>
              <a:rPr lang="en-US" dirty="0" err="1"/>
              <a:t>deadspace</a:t>
            </a:r>
            <a:r>
              <a:rPr lang="en-US" dirty="0"/>
              <a:t> / VCO2 that the pulmonary system can handle unless there is a mechanical impediment. </a:t>
            </a:r>
          </a:p>
        </p:txBody>
      </p:sp>
      <p:sp>
        <p:nvSpPr>
          <p:cNvPr id="4" name="Slide Number Placeholder 3"/>
          <p:cNvSpPr>
            <a:spLocks noGrp="1"/>
          </p:cNvSpPr>
          <p:nvPr>
            <p:ph type="sldNum" sz="quarter" idx="5"/>
          </p:nvPr>
        </p:nvSpPr>
        <p:spPr/>
        <p:txBody>
          <a:bodyPr/>
          <a:lstStyle/>
          <a:p>
            <a:fld id="{6741A61A-74B6-D548-8F66-DDC3192B23D6}" type="slidenum">
              <a:rPr lang="en-US" smtClean="0"/>
              <a:t>10</a:t>
            </a:fld>
            <a:endParaRPr lang="en-US"/>
          </a:p>
        </p:txBody>
      </p:sp>
    </p:spTree>
    <p:extLst>
      <p:ext uri="{BB962C8B-B14F-4D97-AF65-F5344CB8AC3E}">
        <p14:creationId xmlns:p14="http://schemas.microsoft.com/office/powerpoint/2010/main" val="312138761"/>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doi.org</a:t>
            </a:r>
            <a:r>
              <a:rPr lang="en-US" dirty="0"/>
              <a:t>/10.1111/j.1440-1843.2011.02124.x</a:t>
            </a:r>
          </a:p>
        </p:txBody>
      </p:sp>
      <p:sp>
        <p:nvSpPr>
          <p:cNvPr id="4" name="Slide Number Placeholder 3"/>
          <p:cNvSpPr>
            <a:spLocks noGrp="1"/>
          </p:cNvSpPr>
          <p:nvPr>
            <p:ph type="sldNum" sz="quarter" idx="5"/>
          </p:nvPr>
        </p:nvSpPr>
        <p:spPr/>
        <p:txBody>
          <a:bodyPr/>
          <a:lstStyle/>
          <a:p>
            <a:fld id="{6741A61A-74B6-D548-8F66-DDC3192B23D6}" type="slidenum">
              <a:rPr lang="en-US" smtClean="0"/>
              <a:t>79</a:t>
            </a:fld>
            <a:endParaRPr lang="en-US"/>
          </a:p>
        </p:txBody>
      </p:sp>
    </p:spTree>
    <p:extLst>
      <p:ext uri="{BB962C8B-B14F-4D97-AF65-F5344CB8AC3E}">
        <p14:creationId xmlns:p14="http://schemas.microsoft.com/office/powerpoint/2010/main" val="1155581002"/>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Could we look at people who meet diagnostic criteria for OHS – then look how many might be on diuretics -&gt; make the bicarbonate (and/or acid-base status) misleading?</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8  Schrier RW, </a:t>
            </a:r>
            <a:r>
              <a:rPr lang="en-US" sz="1200" kern="1200" dirty="0" err="1">
                <a:solidFill>
                  <a:schemeClr val="tx1"/>
                </a:solidFill>
                <a:effectLst/>
                <a:latin typeface="+mn-lt"/>
                <a:ea typeface="+mn-ea"/>
                <a:cs typeface="+mn-cs"/>
              </a:rPr>
              <a:t>Masoumi</a:t>
            </a:r>
            <a:r>
              <a:rPr lang="en-US" sz="1200" kern="1200" dirty="0">
                <a:solidFill>
                  <a:schemeClr val="tx1"/>
                </a:solidFill>
                <a:effectLst/>
                <a:latin typeface="+mn-lt"/>
                <a:ea typeface="+mn-ea"/>
                <a:cs typeface="+mn-cs"/>
              </a:rPr>
              <a:t> A, Elhassan E. Aldosterone: role in edematous disorders, hypertension, chronic renal failure, and metabolic syndrome. Clin J Am Soc Nephrol 2010;</a:t>
            </a:r>
            <a:r>
              <a:rPr lang="en-US" sz="1200" b="1" kern="1200" dirty="0">
                <a:solidFill>
                  <a:schemeClr val="tx1"/>
                </a:solidFill>
                <a:effectLst/>
                <a:latin typeface="+mn-lt"/>
                <a:ea typeface="+mn-ea"/>
                <a:cs typeface="+mn-cs"/>
              </a:rPr>
              <a:t>5</a:t>
            </a:r>
            <a:r>
              <a:rPr lang="en-US" sz="1200" kern="1200" dirty="0">
                <a:solidFill>
                  <a:schemeClr val="tx1"/>
                </a:solidFill>
                <a:effectLst/>
                <a:latin typeface="+mn-lt"/>
                <a:ea typeface="+mn-ea"/>
                <a:cs typeface="+mn-cs"/>
              </a:rPr>
              <a:t>:1132–40. (this wasn’t doesn’t actually have all that much useful information)</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47. De Leeuw PW, Dees A: Fluid homeostasis in chronic obstructive lung disease. Eur Respir J 2003, 22(Suppl 46):33s–40s.</a:t>
            </a:r>
          </a:p>
          <a:p>
            <a:endParaRPr lang="en-US" dirty="0"/>
          </a:p>
          <a:p>
            <a:r>
              <a:rPr lang="en-US" sz="1200" kern="1200" dirty="0">
                <a:solidFill>
                  <a:schemeClr val="tx1"/>
                </a:solidFill>
                <a:effectLst/>
                <a:latin typeface="+mn-lt"/>
                <a:ea typeface="+mn-ea"/>
                <a:cs typeface="+mn-cs"/>
              </a:rPr>
              <a:t>Additional pathophysiology citations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5. Piper AJ, Yee BJ. Hypoventilation syndromes. </a:t>
            </a:r>
            <a:r>
              <a:rPr lang="en-US" sz="1200" kern="1200" dirty="0" err="1">
                <a:solidFill>
                  <a:schemeClr val="tx1"/>
                </a:solidFill>
                <a:effectLst/>
                <a:latin typeface="+mn-lt"/>
                <a:ea typeface="+mn-ea"/>
                <a:cs typeface="+mn-cs"/>
              </a:rPr>
              <a:t>Compr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Physiol</a:t>
            </a:r>
            <a:r>
              <a:rPr lang="en-US" sz="1200" kern="1200" dirty="0">
                <a:solidFill>
                  <a:schemeClr val="tx1"/>
                </a:solidFill>
                <a:effectLst/>
                <a:latin typeface="+mn-lt"/>
                <a:ea typeface="+mn-ea"/>
                <a:cs typeface="+mn-cs"/>
              </a:rPr>
              <a:t> 2014; 4:1639–1676.</a:t>
            </a:r>
          </a:p>
          <a:p>
            <a:r>
              <a:rPr lang="en-US" sz="1200" kern="1200" dirty="0">
                <a:solidFill>
                  <a:schemeClr val="tx1"/>
                </a:solidFill>
                <a:effectLst/>
                <a:latin typeface="+mn-lt"/>
                <a:ea typeface="+mn-ea"/>
                <a:cs typeface="+mn-cs"/>
              </a:rPr>
              <a:t>19. Lin CK, Lin CC. Work of breathing and respiratory drive in obesity. Respirology 2012; 17:402–411.</a:t>
            </a:r>
          </a:p>
          <a:p>
            <a:endParaRPr lang="en-US" dirty="0"/>
          </a:p>
          <a:p>
            <a:endParaRPr lang="en-US" dirty="0"/>
          </a:p>
          <a:p>
            <a:endParaRPr lang="en-US" dirty="0"/>
          </a:p>
          <a:p>
            <a:r>
              <a:rPr lang="en-US" dirty="0"/>
              <a:t>Counterpoint: hypoxia causes diuresis and it appears to be mediated by peripheral chemoreceptors - https://</a:t>
            </a:r>
            <a:r>
              <a:rPr lang="en-US" dirty="0" err="1"/>
              <a:t>journals.physiology.org</a:t>
            </a:r>
            <a:r>
              <a:rPr lang="en-US" dirty="0"/>
              <a:t>/</a:t>
            </a:r>
            <a:r>
              <a:rPr lang="en-US" dirty="0" err="1"/>
              <a:t>doi</a:t>
            </a:r>
            <a:r>
              <a:rPr lang="en-US" dirty="0"/>
              <a:t>/abs/10.1152/jappl.1995.78.2.377</a:t>
            </a:r>
          </a:p>
        </p:txBody>
      </p:sp>
      <p:sp>
        <p:nvSpPr>
          <p:cNvPr id="4" name="Slide Number Placeholder 3"/>
          <p:cNvSpPr>
            <a:spLocks noGrp="1"/>
          </p:cNvSpPr>
          <p:nvPr>
            <p:ph type="sldNum" sz="quarter" idx="5"/>
          </p:nvPr>
        </p:nvSpPr>
        <p:spPr/>
        <p:txBody>
          <a:bodyPr/>
          <a:lstStyle/>
          <a:p>
            <a:fld id="{6741A61A-74B6-D548-8F66-DDC3192B23D6}" type="slidenum">
              <a:rPr lang="en-US" smtClean="0"/>
              <a:t>80</a:t>
            </a:fld>
            <a:endParaRPr lang="en-US"/>
          </a:p>
        </p:txBody>
      </p:sp>
    </p:spTree>
    <p:extLst>
      <p:ext uri="{BB962C8B-B14F-4D97-AF65-F5344CB8AC3E}">
        <p14:creationId xmlns:p14="http://schemas.microsoft.com/office/powerpoint/2010/main" val="231359521"/>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741A61A-74B6-D548-8F66-DDC3192B23D6}" type="slidenum">
              <a:rPr lang="en-US" smtClean="0"/>
              <a:t>81</a:t>
            </a:fld>
            <a:endParaRPr lang="en-US"/>
          </a:p>
        </p:txBody>
      </p:sp>
    </p:spTree>
    <p:extLst>
      <p:ext uri="{BB962C8B-B14F-4D97-AF65-F5344CB8AC3E}">
        <p14:creationId xmlns:p14="http://schemas.microsoft.com/office/powerpoint/2010/main" val="66922482"/>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summary, the pathophysiology of COPD presents a curious paradox in that the name of the disease focuses on airway obstruction and the diagnosis is based on decreased airflow during expiration, yet the mechanical consequences occur during inspiration and consist of an elastic load (as a result of hyperinflation), a threshold load (as a result of </a:t>
            </a:r>
            <a:r>
              <a:rPr lang="en-US" dirty="0" err="1"/>
              <a:t>autoPEEP</a:t>
            </a:r>
            <a:r>
              <a:rPr lang="en-US" dirty="0"/>
              <a:t>), and functional weakness of the inspiratory muscles (as a result of hyperinflation) with only a small increase in inspiratory airway obstruction.</a:t>
            </a:r>
          </a:p>
          <a:p>
            <a:endParaRPr lang="en-US" dirty="0"/>
          </a:p>
          <a:p>
            <a:endParaRPr lang="en-US" dirty="0"/>
          </a:p>
          <a:p>
            <a:r>
              <a:rPr lang="en-US" dirty="0"/>
              <a:t>37. </a:t>
            </a:r>
            <a:r>
              <a:rPr lang="en-US" sz="1200" kern="1200" dirty="0">
                <a:solidFill>
                  <a:schemeClr val="tx1"/>
                </a:solidFill>
                <a:effectLst/>
                <a:latin typeface="+mn-lt"/>
                <a:ea typeface="+mn-ea"/>
                <a:cs typeface="+mn-cs"/>
              </a:rPr>
              <a:t>Burrows B, </a:t>
            </a:r>
            <a:r>
              <a:rPr lang="en-US" sz="1200" kern="1200" dirty="0" err="1">
                <a:solidFill>
                  <a:schemeClr val="tx1"/>
                </a:solidFill>
                <a:effectLst/>
                <a:latin typeface="+mn-lt"/>
                <a:ea typeface="+mn-ea"/>
                <a:cs typeface="+mn-cs"/>
              </a:rPr>
              <a:t>Saksena</a:t>
            </a:r>
            <a:r>
              <a:rPr lang="en-US" sz="1200" kern="1200" dirty="0">
                <a:solidFill>
                  <a:schemeClr val="tx1"/>
                </a:solidFill>
                <a:effectLst/>
                <a:latin typeface="+mn-lt"/>
                <a:ea typeface="+mn-ea"/>
                <a:cs typeface="+mn-cs"/>
              </a:rPr>
              <a:t> FB, Diener CF. Carbon dioxide tension and ventilatory mechanics in chronic </a:t>
            </a:r>
            <a:r>
              <a:rPr lang="en-US" sz="1200" kern="1200" dirty="0" err="1">
                <a:solidFill>
                  <a:schemeClr val="tx1"/>
                </a:solidFill>
                <a:effectLst/>
                <a:latin typeface="+mn-lt"/>
                <a:ea typeface="+mn-ea"/>
                <a:cs typeface="+mn-cs"/>
              </a:rPr>
              <a:t>obstructie</a:t>
            </a:r>
            <a:r>
              <a:rPr lang="en-US" sz="1200" kern="1200" dirty="0">
                <a:solidFill>
                  <a:schemeClr val="tx1"/>
                </a:solidFill>
                <a:effectLst/>
                <a:latin typeface="+mn-lt"/>
                <a:ea typeface="+mn-ea"/>
                <a:cs typeface="+mn-cs"/>
              </a:rPr>
              <a:t> lung disease. Ann Intern Med 65: 685-700, 1966</a:t>
            </a:r>
          </a:p>
          <a:p>
            <a:endParaRPr lang="en-US" dirty="0"/>
          </a:p>
          <a:p>
            <a:r>
              <a:rPr lang="en-US" dirty="0"/>
              <a:t>306 </a:t>
            </a:r>
            <a:r>
              <a:rPr lang="en-US" sz="1200" kern="1200" dirty="0" err="1">
                <a:solidFill>
                  <a:schemeClr val="tx1"/>
                </a:solidFill>
                <a:effectLst/>
                <a:latin typeface="+mn-lt"/>
                <a:ea typeface="+mn-ea"/>
                <a:cs typeface="+mn-cs"/>
              </a:rPr>
              <a:t>YounesM.Mechanisms</a:t>
            </a:r>
            <a:r>
              <a:rPr lang="en-US" sz="1200" kern="1200" dirty="0">
                <a:solidFill>
                  <a:schemeClr val="tx1"/>
                </a:solidFill>
                <a:effectLst/>
                <a:latin typeface="+mn-lt"/>
                <a:ea typeface="+mn-ea"/>
                <a:cs typeface="+mn-cs"/>
              </a:rPr>
              <a:t> of ventilatory failure. Current Pulmonology 14: 243-292, 1993a</a:t>
            </a: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dirty="0"/>
              <a:t>However, CO2 retention is unlikely to occur when FEV1 is above 1 L (269 - Montes de Oca M, Celli B. Mouth occlusion pressure, CO2 response and hypercapnia in severe chronic obstructive pulmonary disease. Eur Respir J 12: 666-671, 1998) unless other factors such as severe obesity or sleep-disordered breathing come into play</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6741A61A-74B6-D548-8F66-DDC3192B23D6}" type="slidenum">
              <a:rPr lang="en-US" smtClean="0"/>
              <a:t>82</a:t>
            </a:fld>
            <a:endParaRPr lang="en-US"/>
          </a:p>
        </p:txBody>
      </p:sp>
    </p:spTree>
    <p:extLst>
      <p:ext uri="{BB962C8B-B14F-4D97-AF65-F5344CB8AC3E}">
        <p14:creationId xmlns:p14="http://schemas.microsoft.com/office/powerpoint/2010/main" val="602126394"/>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741A61A-74B6-D548-8F66-DDC3192B23D6}" type="slidenum">
              <a:rPr lang="en-US" smtClean="0"/>
              <a:t>84</a:t>
            </a:fld>
            <a:endParaRPr lang="en-US"/>
          </a:p>
        </p:txBody>
      </p:sp>
    </p:spTree>
    <p:extLst>
      <p:ext uri="{BB962C8B-B14F-4D97-AF65-F5344CB8AC3E}">
        <p14:creationId xmlns:p14="http://schemas.microsoft.com/office/powerpoint/2010/main" val="305203951"/>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309 Younes M. Mechanisms of respiratory load compensation. In: </a:t>
            </a:r>
            <a:r>
              <a:rPr lang="en-US" sz="1200" kern="1200" dirty="0" err="1">
                <a:solidFill>
                  <a:schemeClr val="tx1"/>
                </a:solidFill>
                <a:effectLst/>
                <a:latin typeface="+mn-lt"/>
                <a:ea typeface="+mn-ea"/>
                <a:cs typeface="+mn-cs"/>
              </a:rPr>
              <a:t>Demsey</a:t>
            </a:r>
            <a:r>
              <a:rPr lang="en-US" sz="1200" kern="1200" dirty="0">
                <a:solidFill>
                  <a:schemeClr val="tx1"/>
                </a:solidFill>
                <a:effectLst/>
                <a:latin typeface="+mn-lt"/>
                <a:ea typeface="+mn-ea"/>
                <a:cs typeface="+mn-cs"/>
              </a:rPr>
              <a:t> JA, Pack AL, editors. Regulation of Breathing. New York: Marcel Dekker, Inc., 1995b, pp. 867-922.</a:t>
            </a:r>
          </a:p>
          <a:p>
            <a:endParaRPr lang="en-US" sz="1200" kern="1200" dirty="0">
              <a:solidFill>
                <a:schemeClr val="tx1"/>
              </a:solidFill>
              <a:effectLst/>
              <a:latin typeface="+mn-lt"/>
              <a:ea typeface="+mn-ea"/>
              <a:cs typeface="+mn-cs"/>
            </a:endParaRPr>
          </a:p>
          <a:p>
            <a:r>
              <a:rPr lang="en-US" dirty="0"/>
              <a:t>296  </a:t>
            </a:r>
            <a:r>
              <a:rPr lang="en-US" sz="1200" kern="1200" dirty="0">
                <a:solidFill>
                  <a:schemeClr val="tx1"/>
                </a:solidFill>
                <a:effectLst/>
                <a:latin typeface="+mn-lt"/>
                <a:ea typeface="+mn-ea"/>
                <a:cs typeface="+mn-cs"/>
              </a:rPr>
              <a:t>Wilson PA, </a:t>
            </a:r>
            <a:r>
              <a:rPr lang="en-US" sz="1200" kern="1200" dirty="0" err="1">
                <a:solidFill>
                  <a:schemeClr val="tx1"/>
                </a:solidFill>
                <a:effectLst/>
                <a:latin typeface="+mn-lt"/>
                <a:ea typeface="+mn-ea"/>
                <a:cs typeface="+mn-cs"/>
              </a:rPr>
              <a:t>Skatrud</a:t>
            </a:r>
            <a:r>
              <a:rPr lang="en-US" sz="1200" kern="1200" dirty="0">
                <a:solidFill>
                  <a:schemeClr val="tx1"/>
                </a:solidFill>
                <a:effectLst/>
                <a:latin typeface="+mn-lt"/>
                <a:ea typeface="+mn-ea"/>
                <a:cs typeface="+mn-cs"/>
              </a:rPr>
              <a:t> JB, Dempsey JA. Effects of slow wave sleep on ventilatory compensation to inspiratory elastic loading. Respir </a:t>
            </a:r>
            <a:r>
              <a:rPr lang="en-US" sz="1200" kern="1200" dirty="0" err="1">
                <a:solidFill>
                  <a:schemeClr val="tx1"/>
                </a:solidFill>
                <a:effectLst/>
                <a:latin typeface="+mn-lt"/>
                <a:ea typeface="+mn-ea"/>
                <a:cs typeface="+mn-cs"/>
              </a:rPr>
              <a:t>Physiol</a:t>
            </a:r>
            <a:r>
              <a:rPr lang="en-US" sz="1200" kern="1200" dirty="0">
                <a:solidFill>
                  <a:schemeClr val="tx1"/>
                </a:solidFill>
                <a:effectLst/>
                <a:latin typeface="+mn-lt"/>
                <a:ea typeface="+mn-ea"/>
                <a:cs typeface="+mn-cs"/>
              </a:rPr>
              <a:t> 55: 103-120, 1984.</a:t>
            </a:r>
          </a:p>
          <a:p>
            <a:endParaRPr lang="en-US" dirty="0"/>
          </a:p>
          <a:p>
            <a:r>
              <a:rPr lang="en-US" dirty="0"/>
              <a:t>114  </a:t>
            </a:r>
            <a:r>
              <a:rPr lang="en-US" sz="1200" kern="1200" dirty="0" err="1">
                <a:solidFill>
                  <a:schemeClr val="tx1"/>
                </a:solidFill>
                <a:effectLst/>
                <a:latin typeface="+mn-lt"/>
                <a:ea typeface="+mn-ea"/>
                <a:cs typeface="+mn-cs"/>
              </a:rPr>
              <a:t>Iber</a:t>
            </a:r>
            <a:r>
              <a:rPr lang="en-US" sz="1200" kern="1200" dirty="0">
                <a:solidFill>
                  <a:schemeClr val="tx1"/>
                </a:solidFill>
                <a:effectLst/>
                <a:latin typeface="+mn-lt"/>
                <a:ea typeface="+mn-ea"/>
                <a:cs typeface="+mn-cs"/>
              </a:rPr>
              <a:t> C, </a:t>
            </a:r>
            <a:r>
              <a:rPr lang="en-US" sz="1200" kern="1200" dirty="0" err="1">
                <a:solidFill>
                  <a:schemeClr val="tx1"/>
                </a:solidFill>
                <a:effectLst/>
                <a:latin typeface="+mn-lt"/>
                <a:ea typeface="+mn-ea"/>
                <a:cs typeface="+mn-cs"/>
              </a:rPr>
              <a:t>Berssenbrugge</a:t>
            </a:r>
            <a:r>
              <a:rPr lang="en-US" sz="1200" kern="1200" dirty="0">
                <a:solidFill>
                  <a:schemeClr val="tx1"/>
                </a:solidFill>
                <a:effectLst/>
                <a:latin typeface="+mn-lt"/>
                <a:ea typeface="+mn-ea"/>
                <a:cs typeface="+mn-cs"/>
              </a:rPr>
              <a:t> A, </a:t>
            </a:r>
            <a:r>
              <a:rPr lang="en-US" sz="1200" kern="1200" dirty="0" err="1">
                <a:solidFill>
                  <a:schemeClr val="tx1"/>
                </a:solidFill>
                <a:effectLst/>
                <a:latin typeface="+mn-lt"/>
                <a:ea typeface="+mn-ea"/>
                <a:cs typeface="+mn-cs"/>
              </a:rPr>
              <a:t>Skatrud</a:t>
            </a:r>
            <a:r>
              <a:rPr lang="en-US" sz="1200" kern="1200" dirty="0">
                <a:solidFill>
                  <a:schemeClr val="tx1"/>
                </a:solidFill>
                <a:effectLst/>
                <a:latin typeface="+mn-lt"/>
                <a:ea typeface="+mn-ea"/>
                <a:cs typeface="+mn-cs"/>
              </a:rPr>
              <a:t> JB, Dempsey JA. Ventilatory adaptations to resistive loading during wakefulness and non-REM sleep. J Appl </a:t>
            </a:r>
            <a:r>
              <a:rPr lang="en-US" sz="1200" kern="1200" dirty="0" err="1">
                <a:solidFill>
                  <a:schemeClr val="tx1"/>
                </a:solidFill>
                <a:effectLst/>
                <a:latin typeface="+mn-lt"/>
                <a:ea typeface="+mn-ea"/>
                <a:cs typeface="+mn-cs"/>
              </a:rPr>
              <a:t>Physiol</a:t>
            </a:r>
            <a:r>
              <a:rPr lang="en-US" sz="1200" kern="1200" dirty="0">
                <a:solidFill>
                  <a:schemeClr val="tx1"/>
                </a:solidFill>
                <a:effectLst/>
                <a:latin typeface="+mn-lt"/>
                <a:ea typeface="+mn-ea"/>
                <a:cs typeface="+mn-cs"/>
              </a:rPr>
              <a:t> 52: 607-614, 1982</a:t>
            </a:r>
          </a:p>
          <a:p>
            <a:endParaRPr lang="en-US" dirty="0"/>
          </a:p>
        </p:txBody>
      </p:sp>
      <p:sp>
        <p:nvSpPr>
          <p:cNvPr id="4" name="Slide Number Placeholder 3"/>
          <p:cNvSpPr>
            <a:spLocks noGrp="1"/>
          </p:cNvSpPr>
          <p:nvPr>
            <p:ph type="sldNum" sz="quarter" idx="5"/>
          </p:nvPr>
        </p:nvSpPr>
        <p:spPr/>
        <p:txBody>
          <a:bodyPr/>
          <a:lstStyle/>
          <a:p>
            <a:fld id="{6741A61A-74B6-D548-8F66-DDC3192B23D6}" type="slidenum">
              <a:rPr lang="en-US" smtClean="0"/>
              <a:t>85</a:t>
            </a:fld>
            <a:endParaRPr lang="en-US"/>
          </a:p>
        </p:txBody>
      </p:sp>
    </p:spTree>
    <p:extLst>
      <p:ext uri="{BB962C8B-B14F-4D97-AF65-F5344CB8AC3E}">
        <p14:creationId xmlns:p14="http://schemas.microsoft.com/office/powerpoint/2010/main" val="3822347835"/>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54 - Catterall JR, Calverley PM, </a:t>
            </a:r>
            <a:r>
              <a:rPr lang="en-US" dirty="0" err="1"/>
              <a:t>MacNee</a:t>
            </a:r>
            <a:r>
              <a:rPr lang="en-US" dirty="0"/>
              <a:t> W, Warren PM, Shapiro CM, Douglas NJ, </a:t>
            </a:r>
            <a:r>
              <a:rPr lang="en-US" dirty="0" err="1"/>
              <a:t>Flenley</a:t>
            </a:r>
            <a:r>
              <a:rPr lang="en-US" dirty="0"/>
              <a:t> DC. Mechanism of transient nocturnal hypoxemia in hypoxic chronic bronchitis and emphysema. </a:t>
            </a:r>
            <a:r>
              <a:rPr lang="en-US" i="1" dirty="0"/>
              <a:t>J. Appl. Physiol. (1985)</a:t>
            </a:r>
            <a:r>
              <a:rPr lang="en-US" dirty="0"/>
              <a:t> 1985; </a:t>
            </a:r>
            <a:r>
              <a:rPr lang="en-US" b="1" dirty="0"/>
              <a:t>59</a:t>
            </a:r>
            <a:r>
              <a:rPr lang="en-US" dirty="0"/>
              <a:t>: 1698–1703</a:t>
            </a:r>
          </a:p>
          <a:p>
            <a:endParaRPr lang="en-US" dirty="0"/>
          </a:p>
          <a:p>
            <a:pPr marL="0" indent="0">
              <a:lnSpc>
                <a:spcPct val="100000"/>
              </a:lnSpc>
              <a:spcBef>
                <a:spcPts val="0"/>
              </a:spcBef>
              <a:buNone/>
              <a:defRPr/>
            </a:pPr>
            <a:r>
              <a:rPr lang="en-US" dirty="0"/>
              <a:t>55. .</a:t>
            </a:r>
            <a:r>
              <a:rPr lang="en-US" b="1" u="sng" dirty="0">
                <a:hlinkClick r:id="rId3"/>
              </a:rPr>
              <a:t>55</a:t>
            </a:r>
            <a:r>
              <a:rPr lang="en-US" dirty="0"/>
              <a:t> Douglas NJ, Calverley PM, Leggett RJ, Brash HM, </a:t>
            </a:r>
            <a:r>
              <a:rPr lang="en-US" dirty="0" err="1"/>
              <a:t>Flenley</a:t>
            </a:r>
            <a:r>
              <a:rPr lang="en-US" dirty="0"/>
              <a:t> DC, </a:t>
            </a:r>
            <a:r>
              <a:rPr lang="en-US" dirty="0" err="1"/>
              <a:t>Brezinova</a:t>
            </a:r>
            <a:r>
              <a:rPr lang="en-US" dirty="0"/>
              <a:t> V. Transient </a:t>
            </a:r>
            <a:r>
              <a:rPr lang="en-US" dirty="0" err="1"/>
              <a:t>hypoxaemia</a:t>
            </a:r>
            <a:r>
              <a:rPr lang="en-US" dirty="0"/>
              <a:t> during sleep in chronic bronchitis and emphysema. </a:t>
            </a:r>
            <a:r>
              <a:rPr lang="en-US" i="1" dirty="0"/>
              <a:t>Lancet</a:t>
            </a:r>
            <a:r>
              <a:rPr lang="en-US" dirty="0"/>
              <a:t> 1979; </a:t>
            </a:r>
            <a:r>
              <a:rPr lang="en-US" b="1" dirty="0"/>
              <a:t>1</a:t>
            </a:r>
            <a:r>
              <a:rPr lang="en-US" dirty="0"/>
              <a:t>: 1–4.</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56 </a:t>
            </a:r>
            <a:r>
              <a:rPr lang="en-US" b="1" u="sng" dirty="0">
                <a:hlinkClick r:id="rId4"/>
              </a:rPr>
              <a:t>56</a:t>
            </a:r>
            <a:r>
              <a:rPr lang="en-US" dirty="0"/>
              <a:t>  </a:t>
            </a:r>
            <a:r>
              <a:rPr lang="en-US" dirty="0" err="1"/>
              <a:t>O'Donoghue</a:t>
            </a:r>
            <a:r>
              <a:rPr lang="en-US" dirty="0"/>
              <a:t> FJ, </a:t>
            </a:r>
            <a:r>
              <a:rPr lang="en-US" dirty="0" err="1"/>
              <a:t>Catcheside</a:t>
            </a:r>
            <a:r>
              <a:rPr lang="en-US" dirty="0"/>
              <a:t> PG, Ellis EE, </a:t>
            </a:r>
            <a:r>
              <a:rPr lang="en-US" dirty="0" err="1"/>
              <a:t>Grunstein</a:t>
            </a:r>
            <a:r>
              <a:rPr lang="en-US" dirty="0"/>
              <a:t> RR, Pierce RJ, Rowland LS, Collins ER, Rochford SE, McEvoy RD, Australian trial of Noninvasive Ventilation in Chronic Airflow Limitation investigators. Sleep hypoventilation in hypercapnic chronic obstructive pulmonary disease: prevalence and associated factors. </a:t>
            </a:r>
            <a:r>
              <a:rPr lang="en-US" i="1" dirty="0"/>
              <a:t>Eur. Respir. J.</a:t>
            </a:r>
            <a:r>
              <a:rPr lang="en-US" dirty="0"/>
              <a:t> 2003; </a:t>
            </a:r>
            <a:r>
              <a:rPr lang="en-US" b="1" dirty="0"/>
              <a:t>21</a:t>
            </a:r>
            <a:r>
              <a:rPr lang="en-US" dirty="0"/>
              <a:t>: 977–984.</a:t>
            </a:r>
          </a:p>
          <a:p>
            <a:endParaRPr lang="en-US" dirty="0"/>
          </a:p>
          <a:p>
            <a:endParaRPr lang="en-US" dirty="0"/>
          </a:p>
          <a:p>
            <a:r>
              <a:rPr lang="en-US" dirty="0"/>
              <a:t>“</a:t>
            </a:r>
            <a:r>
              <a:rPr lang="en-US" sz="1200" b="0" i="0" kern="1200" dirty="0">
                <a:solidFill>
                  <a:schemeClr val="tx1"/>
                </a:solidFill>
                <a:effectLst/>
                <a:latin typeface="+mn-lt"/>
                <a:ea typeface="+mn-ea"/>
                <a:cs typeface="+mn-cs"/>
              </a:rPr>
              <a:t>During REM sleep there is </a:t>
            </a:r>
            <a:r>
              <a:rPr lang="en-US" sz="1200" b="0" i="0" kern="1200" dirty="0" err="1">
                <a:solidFill>
                  <a:schemeClr val="tx1"/>
                </a:solidFill>
                <a:effectLst/>
                <a:latin typeface="+mn-lt"/>
                <a:ea typeface="+mn-ea"/>
                <a:cs typeface="+mn-cs"/>
              </a:rPr>
              <a:t>generalised</a:t>
            </a:r>
            <a:r>
              <a:rPr lang="en-US" sz="1200" b="0" i="0" kern="1200" dirty="0">
                <a:solidFill>
                  <a:schemeClr val="tx1"/>
                </a:solidFill>
                <a:effectLst/>
                <a:latin typeface="+mn-lt"/>
                <a:ea typeface="+mn-ea"/>
                <a:cs typeface="+mn-cs"/>
              </a:rPr>
              <a:t> postural muscle atonia and the persistence of ventilation is primarily dependent on diaphragm activity and central drive”</a:t>
            </a:r>
            <a:endParaRPr lang="en-US" dirty="0"/>
          </a:p>
        </p:txBody>
      </p:sp>
      <p:sp>
        <p:nvSpPr>
          <p:cNvPr id="4" name="Slide Number Placeholder 3"/>
          <p:cNvSpPr>
            <a:spLocks noGrp="1"/>
          </p:cNvSpPr>
          <p:nvPr>
            <p:ph type="sldNum" sz="quarter" idx="5"/>
          </p:nvPr>
        </p:nvSpPr>
        <p:spPr/>
        <p:txBody>
          <a:bodyPr/>
          <a:lstStyle/>
          <a:p>
            <a:fld id="{6741A61A-74B6-D548-8F66-DDC3192B23D6}" type="slidenum">
              <a:rPr lang="en-US" smtClean="0"/>
              <a:t>88</a:t>
            </a:fld>
            <a:endParaRPr lang="en-US"/>
          </a:p>
        </p:txBody>
      </p:sp>
    </p:spTree>
    <p:extLst>
      <p:ext uri="{BB962C8B-B14F-4D97-AF65-F5344CB8AC3E}">
        <p14:creationId xmlns:p14="http://schemas.microsoft.com/office/powerpoint/2010/main" val="3444745148"/>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269 - </a:t>
            </a:r>
            <a:r>
              <a:rPr lang="en-US" sz="1200" kern="1200" dirty="0">
                <a:solidFill>
                  <a:schemeClr val="tx1"/>
                </a:solidFill>
                <a:effectLst/>
                <a:latin typeface="+mn-lt"/>
                <a:ea typeface="+mn-ea"/>
                <a:cs typeface="+mn-cs"/>
              </a:rPr>
              <a:t>Tobin MJ, Gardner WN. Monitoring of the control of ventilation. In: </a:t>
            </a:r>
            <a:r>
              <a:rPr lang="en-US" sz="1200" kern="1200" dirty="0" err="1">
                <a:solidFill>
                  <a:schemeClr val="tx1"/>
                </a:solidFill>
                <a:effectLst/>
                <a:latin typeface="+mn-lt"/>
                <a:ea typeface="+mn-ea"/>
                <a:cs typeface="+mn-cs"/>
              </a:rPr>
              <a:t>TobinMJ</a:t>
            </a:r>
            <a:r>
              <a:rPr lang="en-US" sz="1200" kern="1200" dirty="0">
                <a:solidFill>
                  <a:schemeClr val="tx1"/>
                </a:solidFill>
                <a:effectLst/>
                <a:latin typeface="+mn-lt"/>
                <a:ea typeface="+mn-ea"/>
                <a:cs typeface="+mn-cs"/>
              </a:rPr>
              <a:t>, editor. Principles and Practice of Intensive Care Monitoring. New York: McGraw-Hill, Inc., 1998, pp. 415-464.</a:t>
            </a:r>
          </a:p>
          <a:p>
            <a:endParaRPr lang="en-US" dirty="0"/>
          </a:p>
          <a:p>
            <a:endParaRPr lang="en-US" dirty="0"/>
          </a:p>
          <a:p>
            <a:r>
              <a:rPr lang="en-US" dirty="0"/>
              <a:t>173 </a:t>
            </a:r>
            <a:r>
              <a:rPr lang="en-US" sz="1200" kern="1200" dirty="0">
                <a:solidFill>
                  <a:schemeClr val="tx1"/>
                </a:solidFill>
                <a:effectLst/>
                <a:latin typeface="+mn-lt"/>
                <a:ea typeface="+mn-ea"/>
                <a:cs typeface="+mn-cs"/>
              </a:rPr>
              <a:t>Montgomery AB, </a:t>
            </a:r>
            <a:r>
              <a:rPr lang="en-US" sz="1200" kern="1200" dirty="0" err="1">
                <a:solidFill>
                  <a:schemeClr val="tx1"/>
                </a:solidFill>
                <a:effectLst/>
                <a:latin typeface="+mn-lt"/>
                <a:ea typeface="+mn-ea"/>
                <a:cs typeface="+mn-cs"/>
              </a:rPr>
              <a:t>Holle</a:t>
            </a:r>
            <a:r>
              <a:rPr lang="en-US" sz="1200" kern="1200" dirty="0">
                <a:solidFill>
                  <a:schemeClr val="tx1"/>
                </a:solidFill>
                <a:effectLst/>
                <a:latin typeface="+mn-lt"/>
                <a:ea typeface="+mn-ea"/>
                <a:cs typeface="+mn-cs"/>
              </a:rPr>
              <a:t> RH, </a:t>
            </a:r>
            <a:r>
              <a:rPr lang="en-US" sz="1200" kern="1200" dirty="0" err="1">
                <a:solidFill>
                  <a:schemeClr val="tx1"/>
                </a:solidFill>
                <a:effectLst/>
                <a:latin typeface="+mn-lt"/>
                <a:ea typeface="+mn-ea"/>
                <a:cs typeface="+mn-cs"/>
              </a:rPr>
              <a:t>Neagley</a:t>
            </a:r>
            <a:r>
              <a:rPr lang="en-US" sz="1200" kern="1200" dirty="0">
                <a:solidFill>
                  <a:schemeClr val="tx1"/>
                </a:solidFill>
                <a:effectLst/>
                <a:latin typeface="+mn-lt"/>
                <a:ea typeface="+mn-ea"/>
                <a:cs typeface="+mn-cs"/>
              </a:rPr>
              <a:t> SR, Pierson DJ, Schoene RB. Prediction of successful </a:t>
            </a:r>
            <a:r>
              <a:rPr lang="en-US" sz="1200" kern="1200" dirty="0" err="1">
                <a:solidFill>
                  <a:schemeClr val="tx1"/>
                </a:solidFill>
                <a:effectLst/>
                <a:latin typeface="+mn-lt"/>
                <a:ea typeface="+mn-ea"/>
                <a:cs typeface="+mn-cs"/>
              </a:rPr>
              <a:t>ventilatorweaning</a:t>
            </a:r>
            <a:r>
              <a:rPr lang="en-US" sz="1200" kern="1200" dirty="0">
                <a:solidFill>
                  <a:schemeClr val="tx1"/>
                </a:solidFill>
                <a:effectLst/>
                <a:latin typeface="+mn-lt"/>
                <a:ea typeface="+mn-ea"/>
                <a:cs typeface="+mn-cs"/>
              </a:rPr>
              <a:t> using airway occlusion pressure and hypercapnic challenge. Chest 91: 496-499, 1987.</a:t>
            </a:r>
          </a:p>
          <a:p>
            <a:endParaRPr lang="en-US" dirty="0"/>
          </a:p>
          <a:p>
            <a:endParaRPr lang="en-US" dirty="0"/>
          </a:p>
          <a:p>
            <a:r>
              <a:rPr lang="en-US" dirty="0"/>
              <a:t>227 </a:t>
            </a:r>
            <a:r>
              <a:rPr lang="en-US" sz="1200" kern="1200" dirty="0">
                <a:solidFill>
                  <a:schemeClr val="tx1"/>
                </a:solidFill>
                <a:effectLst/>
                <a:latin typeface="+mn-lt"/>
                <a:ea typeface="+mn-ea"/>
                <a:cs typeface="+mn-cs"/>
              </a:rPr>
              <a:t>Sassoon CS, </a:t>
            </a:r>
            <a:r>
              <a:rPr lang="en-US" sz="1200" kern="1200" dirty="0" err="1">
                <a:solidFill>
                  <a:schemeClr val="tx1"/>
                </a:solidFill>
                <a:effectLst/>
                <a:latin typeface="+mn-lt"/>
                <a:ea typeface="+mn-ea"/>
                <a:cs typeface="+mn-cs"/>
              </a:rPr>
              <a:t>Te</a:t>
            </a:r>
            <a:r>
              <a:rPr lang="en-US" sz="1200" kern="1200" dirty="0">
                <a:solidFill>
                  <a:schemeClr val="tx1"/>
                </a:solidFill>
                <a:effectLst/>
                <a:latin typeface="+mn-lt"/>
                <a:ea typeface="+mn-ea"/>
                <a:cs typeface="+mn-cs"/>
              </a:rPr>
              <a:t> TT, </a:t>
            </a:r>
            <a:r>
              <a:rPr lang="en-US" sz="1200" kern="1200" dirty="0" err="1">
                <a:solidFill>
                  <a:schemeClr val="tx1"/>
                </a:solidFill>
                <a:effectLst/>
                <a:latin typeface="+mn-lt"/>
                <a:ea typeface="+mn-ea"/>
                <a:cs typeface="+mn-cs"/>
              </a:rPr>
              <a:t>Mahutte</a:t>
            </a:r>
            <a:r>
              <a:rPr lang="en-US" sz="1200" kern="1200" dirty="0">
                <a:solidFill>
                  <a:schemeClr val="tx1"/>
                </a:solidFill>
                <a:effectLst/>
                <a:latin typeface="+mn-lt"/>
                <a:ea typeface="+mn-ea"/>
                <a:cs typeface="+mn-cs"/>
              </a:rPr>
              <a:t> CK, Light RW. Airway occlusion pressure. An important indicator for successful weaning in patients with chronic obstructive pulmonary disease. Am Rev Respir Dis 135: 107-113, 1987.</a:t>
            </a:r>
          </a:p>
          <a:p>
            <a:endParaRPr lang="en-US" dirty="0"/>
          </a:p>
          <a:p>
            <a:endParaRPr lang="en-US" dirty="0"/>
          </a:p>
          <a:p>
            <a:r>
              <a:rPr lang="en-US" dirty="0"/>
              <a:t>277 </a:t>
            </a:r>
            <a:r>
              <a:rPr lang="en-US" sz="1200" kern="1200" dirty="0">
                <a:solidFill>
                  <a:schemeClr val="tx1"/>
                </a:solidFill>
                <a:effectLst/>
                <a:latin typeface="+mn-lt"/>
                <a:ea typeface="+mn-ea"/>
                <a:cs typeface="+mn-cs"/>
              </a:rPr>
              <a:t>Tobin MJ, Perez W, Guenther SM, Semmes BJ, </a:t>
            </a:r>
            <a:r>
              <a:rPr lang="en-US" sz="1200" kern="1200" dirty="0" err="1">
                <a:solidFill>
                  <a:schemeClr val="tx1"/>
                </a:solidFill>
                <a:effectLst/>
                <a:latin typeface="+mn-lt"/>
                <a:ea typeface="+mn-ea"/>
                <a:cs typeface="+mn-cs"/>
              </a:rPr>
              <a:t>Mador</a:t>
            </a:r>
            <a:r>
              <a:rPr lang="en-US" sz="1200" kern="1200" dirty="0">
                <a:solidFill>
                  <a:schemeClr val="tx1"/>
                </a:solidFill>
                <a:effectLst/>
                <a:latin typeface="+mn-lt"/>
                <a:ea typeface="+mn-ea"/>
                <a:cs typeface="+mn-cs"/>
              </a:rPr>
              <a:t> MJ, Allen SJ, </a:t>
            </a:r>
            <a:r>
              <a:rPr lang="en-US" sz="1200" kern="1200" dirty="0" err="1">
                <a:solidFill>
                  <a:schemeClr val="tx1"/>
                </a:solidFill>
                <a:effectLst/>
                <a:latin typeface="+mn-lt"/>
                <a:ea typeface="+mn-ea"/>
                <a:cs typeface="+mn-cs"/>
              </a:rPr>
              <a:t>Lodato</a:t>
            </a:r>
            <a:r>
              <a:rPr lang="en-US" sz="1200" kern="1200" dirty="0">
                <a:solidFill>
                  <a:schemeClr val="tx1"/>
                </a:solidFill>
                <a:effectLst/>
                <a:latin typeface="+mn-lt"/>
                <a:ea typeface="+mn-ea"/>
                <a:cs typeface="+mn-cs"/>
              </a:rPr>
              <a:t> RF, </a:t>
            </a:r>
            <a:r>
              <a:rPr lang="en-US" sz="1200" kern="1200" dirty="0" err="1">
                <a:solidFill>
                  <a:schemeClr val="tx1"/>
                </a:solidFill>
                <a:effectLst/>
                <a:latin typeface="+mn-lt"/>
                <a:ea typeface="+mn-ea"/>
                <a:cs typeface="+mn-cs"/>
              </a:rPr>
              <a:t>Dantzker</a:t>
            </a:r>
            <a:r>
              <a:rPr lang="en-US" sz="1200" kern="1200" dirty="0">
                <a:solidFill>
                  <a:schemeClr val="tx1"/>
                </a:solidFill>
                <a:effectLst/>
                <a:latin typeface="+mn-lt"/>
                <a:ea typeface="+mn-ea"/>
                <a:cs typeface="+mn-cs"/>
              </a:rPr>
              <a:t> DR. The pattern of breathing during successful and unsuccessful trials of weaning from mechanical ventilation. Am Rev</a:t>
            </a:r>
          </a:p>
          <a:p>
            <a:r>
              <a:rPr lang="en-US" sz="1200" kern="1200" dirty="0">
                <a:solidFill>
                  <a:schemeClr val="tx1"/>
                </a:solidFill>
                <a:effectLst/>
                <a:latin typeface="+mn-lt"/>
                <a:ea typeface="+mn-ea"/>
                <a:cs typeface="+mn-cs"/>
              </a:rPr>
              <a:t>Respir Dis 134: 1111-1118, 1986.</a:t>
            </a:r>
          </a:p>
        </p:txBody>
      </p:sp>
      <p:sp>
        <p:nvSpPr>
          <p:cNvPr id="4" name="Slide Number Placeholder 3"/>
          <p:cNvSpPr>
            <a:spLocks noGrp="1"/>
          </p:cNvSpPr>
          <p:nvPr>
            <p:ph type="sldNum" sz="quarter" idx="5"/>
          </p:nvPr>
        </p:nvSpPr>
        <p:spPr/>
        <p:txBody>
          <a:bodyPr/>
          <a:lstStyle/>
          <a:p>
            <a:fld id="{6741A61A-74B6-D548-8F66-DDC3192B23D6}" type="slidenum">
              <a:rPr lang="en-US" smtClean="0"/>
              <a:t>89</a:t>
            </a:fld>
            <a:endParaRPr lang="en-US"/>
          </a:p>
        </p:txBody>
      </p:sp>
    </p:spTree>
    <p:extLst>
      <p:ext uri="{BB962C8B-B14F-4D97-AF65-F5344CB8AC3E}">
        <p14:creationId xmlns:p14="http://schemas.microsoft.com/office/powerpoint/2010/main" val="227863382"/>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Chart from https://respiratory-</a:t>
            </a:r>
            <a:r>
              <a:rPr lang="en-US" dirty="0" err="1"/>
              <a:t>research.biomedcentral.com</a:t>
            </a:r>
            <a:r>
              <a:rPr lang="en-US" dirty="0"/>
              <a:t>/track/pdf/10.1186/1465-9921-14-132.pdf</a:t>
            </a:r>
          </a:p>
          <a:p>
            <a:endParaRPr lang="en-US" dirty="0"/>
          </a:p>
          <a:p>
            <a:r>
              <a:rPr lang="en-US" dirty="0"/>
              <a:t>However, CO2 retention is unlikely to occur when FEV1 is above 1 L (269) unless other factors such as severe obesity or sleep-disordered breathing come into play –from https://</a:t>
            </a:r>
            <a:r>
              <a:rPr lang="en-US" dirty="0" err="1"/>
              <a:t>doi.org</a:t>
            </a:r>
            <a:r>
              <a:rPr lang="en-US" dirty="0"/>
              <a:t>/10.1002/cphy.c140008</a:t>
            </a:r>
          </a:p>
        </p:txBody>
      </p:sp>
      <p:sp>
        <p:nvSpPr>
          <p:cNvPr id="4" name="Slide Number Placeholder 3"/>
          <p:cNvSpPr>
            <a:spLocks noGrp="1"/>
          </p:cNvSpPr>
          <p:nvPr>
            <p:ph type="sldNum" sz="quarter" idx="5"/>
          </p:nvPr>
        </p:nvSpPr>
        <p:spPr/>
        <p:txBody>
          <a:bodyPr/>
          <a:lstStyle/>
          <a:p>
            <a:fld id="{6741A61A-74B6-D548-8F66-DDC3192B23D6}" type="slidenum">
              <a:rPr lang="en-US" smtClean="0"/>
              <a:t>90</a:t>
            </a:fld>
            <a:endParaRPr lang="en-US"/>
          </a:p>
        </p:txBody>
      </p:sp>
    </p:spTree>
    <p:extLst>
      <p:ext uri="{BB962C8B-B14F-4D97-AF65-F5344CB8AC3E}">
        <p14:creationId xmlns:p14="http://schemas.microsoft.com/office/powerpoint/2010/main" val="4260752937"/>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O2 for COPD: Overlap – NOTT trial</a:t>
            </a:r>
          </a:p>
        </p:txBody>
      </p:sp>
      <p:sp>
        <p:nvSpPr>
          <p:cNvPr id="4" name="Slide Number Placeholder 3"/>
          <p:cNvSpPr>
            <a:spLocks noGrp="1"/>
          </p:cNvSpPr>
          <p:nvPr>
            <p:ph type="sldNum" sz="quarter" idx="5"/>
          </p:nvPr>
        </p:nvSpPr>
        <p:spPr/>
        <p:txBody>
          <a:bodyPr/>
          <a:lstStyle/>
          <a:p>
            <a:fld id="{6741A61A-74B6-D548-8F66-DDC3192B23D6}" type="slidenum">
              <a:rPr lang="en-US" smtClean="0"/>
              <a:t>92</a:t>
            </a:fld>
            <a:endParaRPr lang="en-US"/>
          </a:p>
        </p:txBody>
      </p:sp>
    </p:spTree>
    <p:extLst>
      <p:ext uri="{BB962C8B-B14F-4D97-AF65-F5344CB8AC3E}">
        <p14:creationId xmlns:p14="http://schemas.microsoft.com/office/powerpoint/2010/main" val="10970567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Tobin comprehensive physiology</a:t>
            </a:r>
          </a:p>
          <a:p>
            <a:endParaRPr lang="en-US" dirty="0"/>
          </a:p>
          <a:p>
            <a:r>
              <a:rPr lang="en-US" sz="1200" kern="1200" dirty="0">
                <a:solidFill>
                  <a:schemeClr val="tx1"/>
                </a:solidFill>
                <a:effectLst/>
                <a:latin typeface="+mn-lt"/>
                <a:ea typeface="+mn-ea"/>
                <a:cs typeface="+mn-cs"/>
              </a:rPr>
              <a:t>Controller system sensitivity can be evaluated by forcing an increase in PaCO2 and measuring a subsequent increase in </a:t>
            </a:r>
            <a:r>
              <a:rPr lang="en-US" sz="1200" kern="1200" dirty="0" err="1">
                <a:solidFill>
                  <a:schemeClr val="tx1"/>
                </a:solidFill>
                <a:effectLst/>
                <a:latin typeface="+mn-lt"/>
                <a:ea typeface="+mn-ea"/>
                <a:cs typeface="+mn-cs"/>
              </a:rPr>
              <a:t>Ve</a:t>
            </a:r>
            <a:r>
              <a:rPr lang="en-US" sz="1200" kern="1200" dirty="0">
                <a:solidFill>
                  <a:schemeClr val="tx1"/>
                </a:solidFill>
                <a:effectLst/>
                <a:latin typeface="+mn-lt"/>
                <a:ea typeface="+mn-ea"/>
                <a:cs typeface="+mn-cs"/>
              </a:rPr>
              <a:t> – straight line, where change in </a:t>
            </a:r>
            <a:r>
              <a:rPr lang="en-US" sz="1200" kern="1200" dirty="0" err="1">
                <a:solidFill>
                  <a:schemeClr val="tx1"/>
                </a:solidFill>
                <a:effectLst/>
                <a:latin typeface="+mn-lt"/>
                <a:ea typeface="+mn-ea"/>
                <a:cs typeface="+mn-cs"/>
              </a:rPr>
              <a:t>Ve</a:t>
            </a:r>
            <a:r>
              <a:rPr lang="en-US" sz="1200" kern="1200" dirty="0">
                <a:solidFill>
                  <a:schemeClr val="tx1"/>
                </a:solidFill>
                <a:effectLst/>
                <a:latin typeface="+mn-lt"/>
                <a:ea typeface="+mn-ea"/>
                <a:cs typeface="+mn-cs"/>
              </a:rPr>
              <a:t> per mmHg paCO2 = sensitivity.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-normal range in healthy adults is 0.5 to 8.0 L/min/mmHg (1.5-5.0 in 80% of subjects) (269) - 269 - Tobin MJ, Gardner WN. Monitoring of the control of ventilation. In: Tobin MJ, editor. Principles and Practice of Intensive Care Monitoring. New York: McGraw-Hill, Inc., 1998, pp. 415-464</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5"/>
          </p:nvPr>
        </p:nvSpPr>
        <p:spPr/>
        <p:txBody>
          <a:bodyPr/>
          <a:lstStyle/>
          <a:p>
            <a:fld id="{6741A61A-74B6-D548-8F66-DDC3192B23D6}" type="slidenum">
              <a:rPr lang="en-US" smtClean="0"/>
              <a:t>11</a:t>
            </a:fld>
            <a:endParaRPr lang="en-US"/>
          </a:p>
        </p:txBody>
      </p:sp>
    </p:spTree>
    <p:extLst>
      <p:ext uri="{BB962C8B-B14F-4D97-AF65-F5344CB8AC3E}">
        <p14:creationId xmlns:p14="http://schemas.microsoft.com/office/powerpoint/2010/main" val="1126863408"/>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741A61A-74B6-D548-8F66-DDC3192B23D6}" type="slidenum">
              <a:rPr lang="en-US" smtClean="0"/>
              <a:t>93</a:t>
            </a:fld>
            <a:endParaRPr lang="en-US"/>
          </a:p>
        </p:txBody>
      </p:sp>
    </p:spTree>
    <p:extLst>
      <p:ext uri="{BB962C8B-B14F-4D97-AF65-F5344CB8AC3E}">
        <p14:creationId xmlns:p14="http://schemas.microsoft.com/office/powerpoint/2010/main" val="3774640564"/>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14 </a:t>
            </a:r>
            <a:r>
              <a:rPr lang="en-US" sz="1200" kern="1200" dirty="0" err="1">
                <a:solidFill>
                  <a:schemeClr val="tx1"/>
                </a:solidFill>
                <a:effectLst/>
                <a:latin typeface="+mn-lt"/>
                <a:ea typeface="+mn-ea"/>
                <a:cs typeface="+mn-cs"/>
              </a:rPr>
              <a:t>Aubier</a:t>
            </a:r>
            <a:r>
              <a:rPr lang="en-US" sz="1200" kern="1200" dirty="0">
                <a:solidFill>
                  <a:schemeClr val="tx1"/>
                </a:solidFill>
                <a:effectLst/>
                <a:latin typeface="+mn-lt"/>
                <a:ea typeface="+mn-ea"/>
                <a:cs typeface="+mn-cs"/>
              </a:rPr>
              <a:t> M, </a:t>
            </a:r>
            <a:r>
              <a:rPr lang="en-US" sz="1200" kern="1200" dirty="0" err="1">
                <a:solidFill>
                  <a:schemeClr val="tx1"/>
                </a:solidFill>
                <a:effectLst/>
                <a:latin typeface="+mn-lt"/>
                <a:ea typeface="+mn-ea"/>
                <a:cs typeface="+mn-cs"/>
              </a:rPr>
              <a:t>Trippenbach</a:t>
            </a:r>
            <a:r>
              <a:rPr lang="en-US" sz="1200" kern="1200" dirty="0">
                <a:solidFill>
                  <a:schemeClr val="tx1"/>
                </a:solidFill>
                <a:effectLst/>
                <a:latin typeface="+mn-lt"/>
                <a:ea typeface="+mn-ea"/>
                <a:cs typeface="+mn-cs"/>
              </a:rPr>
              <a:t> T, </a:t>
            </a:r>
            <a:r>
              <a:rPr lang="en-US" sz="1200" kern="1200" dirty="0" err="1">
                <a:solidFill>
                  <a:schemeClr val="tx1"/>
                </a:solidFill>
                <a:effectLst/>
                <a:latin typeface="+mn-lt"/>
                <a:ea typeface="+mn-ea"/>
                <a:cs typeface="+mn-cs"/>
              </a:rPr>
              <a:t>RoussosC.Respiratory</a:t>
            </a:r>
            <a:r>
              <a:rPr lang="en-US" sz="1200" kern="1200" dirty="0">
                <a:solidFill>
                  <a:schemeClr val="tx1"/>
                </a:solidFill>
                <a:effectLst/>
                <a:latin typeface="+mn-lt"/>
                <a:ea typeface="+mn-ea"/>
                <a:cs typeface="+mn-cs"/>
              </a:rPr>
              <a:t> muscle fatigue during cardiogenic shock. J Appl </a:t>
            </a:r>
            <a:r>
              <a:rPr lang="en-US" sz="1200" kern="1200" dirty="0" err="1">
                <a:solidFill>
                  <a:schemeClr val="tx1"/>
                </a:solidFill>
                <a:effectLst/>
                <a:latin typeface="+mn-lt"/>
                <a:ea typeface="+mn-ea"/>
                <a:cs typeface="+mn-cs"/>
              </a:rPr>
              <a:t>Physiol</a:t>
            </a:r>
            <a:r>
              <a:rPr lang="en-US" sz="1200" kern="1200" dirty="0">
                <a:solidFill>
                  <a:schemeClr val="tx1"/>
                </a:solidFill>
                <a:effectLst/>
                <a:latin typeface="+mn-lt"/>
                <a:ea typeface="+mn-ea"/>
                <a:cs typeface="+mn-cs"/>
              </a:rPr>
              <a:t> 51: 499-508, 1981</a:t>
            </a:r>
          </a:p>
          <a:p>
            <a:r>
              <a:rPr lang="en-US" dirty="0"/>
              <a:t> </a:t>
            </a:r>
          </a:p>
          <a:p>
            <a:r>
              <a:rPr lang="en-US" dirty="0"/>
              <a:t>pulmonary (alveolar, or interstitial) edema = stiffer lungs = lower FRC = rapid shallow breathing with relative increase in </a:t>
            </a:r>
            <a:r>
              <a:rPr lang="en-US" dirty="0" err="1"/>
              <a:t>deadspace</a:t>
            </a:r>
            <a:r>
              <a:rPr lang="en-US" dirty="0"/>
              <a:t> fraction.</a:t>
            </a:r>
          </a:p>
        </p:txBody>
      </p:sp>
      <p:sp>
        <p:nvSpPr>
          <p:cNvPr id="4" name="Slide Number Placeholder 3"/>
          <p:cNvSpPr>
            <a:spLocks noGrp="1"/>
          </p:cNvSpPr>
          <p:nvPr>
            <p:ph type="sldNum" sz="quarter" idx="5"/>
          </p:nvPr>
        </p:nvSpPr>
        <p:spPr/>
        <p:txBody>
          <a:bodyPr/>
          <a:lstStyle/>
          <a:p>
            <a:fld id="{6741A61A-74B6-D548-8F66-DDC3192B23D6}" type="slidenum">
              <a:rPr lang="en-US" smtClean="0"/>
              <a:t>94</a:t>
            </a:fld>
            <a:endParaRPr lang="en-US"/>
          </a:p>
        </p:txBody>
      </p:sp>
    </p:spTree>
    <p:extLst>
      <p:ext uri="{BB962C8B-B14F-4D97-AF65-F5344CB8AC3E}">
        <p14:creationId xmlns:p14="http://schemas.microsoft.com/office/powerpoint/2010/main" val="789705879"/>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741A61A-74B6-D548-8F66-DDC3192B23D6}" type="slidenum">
              <a:rPr lang="en-US" smtClean="0"/>
              <a:t>95</a:t>
            </a:fld>
            <a:endParaRPr lang="en-US"/>
          </a:p>
        </p:txBody>
      </p:sp>
    </p:spTree>
    <p:extLst>
      <p:ext uri="{BB962C8B-B14F-4D97-AF65-F5344CB8AC3E}">
        <p14:creationId xmlns:p14="http://schemas.microsoft.com/office/powerpoint/2010/main" val="1354661182"/>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Interestingly, patients with untreated hypertension also have increased peripheral chemoreflex sensitivity</a:t>
            </a:r>
          </a:p>
          <a:p>
            <a:endParaRPr lang="en-US" dirty="0"/>
          </a:p>
          <a:p>
            <a:endParaRPr lang="en-US" dirty="0"/>
          </a:p>
          <a:p>
            <a:endParaRPr lang="en-US" dirty="0"/>
          </a:p>
          <a:p>
            <a:endParaRPr lang="en-US" dirty="0"/>
          </a:p>
          <a:p>
            <a:r>
              <a:rPr lang="en-US" dirty="0"/>
              <a:t>---</a:t>
            </a:r>
          </a:p>
          <a:p>
            <a:r>
              <a:rPr lang="en-US" dirty="0"/>
              <a:t>https://</a:t>
            </a:r>
            <a:r>
              <a:rPr lang="en-US" dirty="0" err="1"/>
              <a:t>erj.ersjournals.com</a:t>
            </a:r>
            <a:r>
              <a:rPr lang="en-US" dirty="0"/>
              <a:t>/content/</a:t>
            </a:r>
            <a:r>
              <a:rPr lang="en-US" dirty="0" err="1"/>
              <a:t>erj</a:t>
            </a:r>
            <a:r>
              <a:rPr lang="en-US" dirty="0"/>
              <a:t>/51/2/1700860.full.pdf </a:t>
            </a:r>
          </a:p>
          <a:p>
            <a:endParaRPr lang="en-US" dirty="0"/>
          </a:p>
          <a:p>
            <a:r>
              <a:rPr lang="en-US" dirty="0"/>
              <a:t>In patients with CHF, there is heightened sympathetic activity and potentiated ventilatory responses when exposed to both hypercapnia [27, 29] and hypoxia [26, 30], indicating higher chemosensitivity [31]. Most studies have demonstrated that CHF patients have normal blood gases at rest and that PaCO2 either stays the same or declines from rest to peak exercise, similar to normal controls [8, 32–34]. Furthermore, PaCO2 at peak exercise is similar between patients with milder and more severe exercise impairment in CHF, while V′E/V′CO2 increases in proportion to the severity of disease [34]. </a:t>
            </a:r>
          </a:p>
          <a:p>
            <a:endParaRPr lang="en-US" dirty="0"/>
          </a:p>
          <a:p>
            <a:r>
              <a:rPr lang="en-US" dirty="0"/>
              <a:t>==&gt; likely also </a:t>
            </a:r>
            <a:r>
              <a:rPr lang="en-US" dirty="0" err="1"/>
              <a:t>ergoreceptor</a:t>
            </a:r>
            <a:r>
              <a:rPr lang="en-US" dirty="0"/>
              <a:t> mediated by tissue acidosis  -&gt; increase in ventilation </a:t>
            </a:r>
            <a:r>
              <a:rPr lang="en-US" dirty="0" err="1"/>
              <a:t>indep</a:t>
            </a:r>
            <a:r>
              <a:rPr lang="en-US" dirty="0"/>
              <a:t>. Of changes in PaCO2</a:t>
            </a:r>
          </a:p>
          <a:p>
            <a:endParaRPr lang="en-US" dirty="0"/>
          </a:p>
          <a:p>
            <a:r>
              <a:rPr lang="en-US" dirty="0"/>
              <a:t>CHF patients rarely desaturate during exercise, and are limited by impaired maximal cardiac output and O2 extraction, rather than ventilation [34] (table 1). Vasodilators such as sodium nitroprusside increase cardiac output and exercise capacity by improving overall O2 transport, despite increasing perfusion to low V′A/Q′ regions, which may worsen PaO2 [101]. As maximal ventilatory capacity is maintained in CHF, they can compensate for the high VD/VT, bringing the PaCO2 down to normal levels at peak exercise and maintaining a normal alveolar O2 tension. </a:t>
            </a:r>
            <a:r>
              <a:rPr lang="el-GR" dirty="0"/>
              <a:t>β-</a:t>
            </a:r>
            <a:r>
              <a:rPr lang="en-US" dirty="0"/>
              <a:t>Blockers improve survival in CHF with reduced systolic function [102–104], but carvedilol (which has </a:t>
            </a:r>
            <a:r>
              <a:rPr lang="el-GR" dirty="0"/>
              <a:t>β- </a:t>
            </a:r>
            <a:r>
              <a:rPr lang="en-US" dirty="0"/>
              <a:t>and </a:t>
            </a:r>
            <a:r>
              <a:rPr lang="el-GR" dirty="0"/>
              <a:t>α-</a:t>
            </a:r>
            <a:r>
              <a:rPr lang="en-US" dirty="0"/>
              <a:t>blocker activity) also improves ventilatory efficiency by attenuating the influence of overactive chemoreceptor and </a:t>
            </a:r>
            <a:r>
              <a:rPr lang="en-US" dirty="0" err="1"/>
              <a:t>ergoreceptor</a:t>
            </a:r>
            <a:r>
              <a:rPr lang="en-US" dirty="0"/>
              <a:t> reflexes [105–110]. Diuretics reduce left ventricular filling pressure, improving the cardiac output, and also reduce VD/VT related to interstitial oedema</a:t>
            </a:r>
          </a:p>
          <a:p>
            <a:endParaRPr lang="en-US" dirty="0"/>
          </a:p>
        </p:txBody>
      </p:sp>
      <p:sp>
        <p:nvSpPr>
          <p:cNvPr id="4" name="Slide Number Placeholder 3"/>
          <p:cNvSpPr>
            <a:spLocks noGrp="1"/>
          </p:cNvSpPr>
          <p:nvPr>
            <p:ph type="sldNum" sz="quarter" idx="5"/>
          </p:nvPr>
        </p:nvSpPr>
        <p:spPr/>
        <p:txBody>
          <a:bodyPr/>
          <a:lstStyle/>
          <a:p>
            <a:fld id="{6741A61A-74B6-D548-8F66-DDC3192B23D6}" type="slidenum">
              <a:rPr lang="en-US" smtClean="0"/>
              <a:t>96</a:t>
            </a:fld>
            <a:endParaRPr lang="en-US"/>
          </a:p>
        </p:txBody>
      </p:sp>
    </p:spTree>
    <p:extLst>
      <p:ext uri="{BB962C8B-B14F-4D97-AF65-F5344CB8AC3E}">
        <p14:creationId xmlns:p14="http://schemas.microsoft.com/office/powerpoint/2010/main" val="960525737"/>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741A61A-74B6-D548-8F66-DDC3192B23D6}" type="slidenum">
              <a:rPr lang="en-US" smtClean="0"/>
              <a:t>97</a:t>
            </a:fld>
            <a:endParaRPr lang="en-US"/>
          </a:p>
        </p:txBody>
      </p:sp>
    </p:spTree>
    <p:extLst>
      <p:ext uri="{BB962C8B-B14F-4D97-AF65-F5344CB8AC3E}">
        <p14:creationId xmlns:p14="http://schemas.microsoft.com/office/powerpoint/2010/main" val="980786457"/>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journals.physiology.org</a:t>
            </a:r>
            <a:r>
              <a:rPr lang="en-US" dirty="0"/>
              <a:t>/</a:t>
            </a:r>
            <a:r>
              <a:rPr lang="en-US" dirty="0" err="1"/>
              <a:t>doi</a:t>
            </a:r>
            <a:r>
              <a:rPr lang="en-US" dirty="0"/>
              <a:t>/abs/10.1152/jappl.1979.47.1.112</a:t>
            </a:r>
          </a:p>
          <a:p>
            <a:endParaRPr lang="en-US" dirty="0"/>
          </a:p>
          <a:p>
            <a:r>
              <a:rPr lang="en-US" dirty="0"/>
              <a:t>Maybe also blunts </a:t>
            </a:r>
            <a:r>
              <a:rPr lang="en-US" dirty="0" err="1"/>
              <a:t>ergoreceptor</a:t>
            </a:r>
            <a:r>
              <a:rPr lang="en-US" dirty="0"/>
              <a:t> response? </a:t>
            </a:r>
          </a:p>
          <a:p>
            <a:endParaRPr lang="en-US" dirty="0"/>
          </a:p>
          <a:p>
            <a:endParaRPr lang="en-US" dirty="0"/>
          </a:p>
        </p:txBody>
      </p:sp>
      <p:sp>
        <p:nvSpPr>
          <p:cNvPr id="4" name="Slide Number Placeholder 3"/>
          <p:cNvSpPr>
            <a:spLocks noGrp="1"/>
          </p:cNvSpPr>
          <p:nvPr>
            <p:ph type="sldNum" sz="quarter" idx="5"/>
          </p:nvPr>
        </p:nvSpPr>
        <p:spPr/>
        <p:txBody>
          <a:bodyPr/>
          <a:lstStyle/>
          <a:p>
            <a:fld id="{6741A61A-74B6-D548-8F66-DDC3192B23D6}" type="slidenum">
              <a:rPr lang="en-US" smtClean="0"/>
              <a:t>98</a:t>
            </a:fld>
            <a:endParaRPr lang="en-US"/>
          </a:p>
        </p:txBody>
      </p:sp>
    </p:spTree>
    <p:extLst>
      <p:ext uri="{BB962C8B-B14F-4D97-AF65-F5344CB8AC3E}">
        <p14:creationId xmlns:p14="http://schemas.microsoft.com/office/powerpoint/2010/main" val="148332162"/>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741A61A-74B6-D548-8F66-DDC3192B23D6}" type="slidenum">
              <a:rPr lang="en-US" smtClean="0"/>
              <a:t>99</a:t>
            </a:fld>
            <a:endParaRPr lang="en-US"/>
          </a:p>
        </p:txBody>
      </p:sp>
    </p:spTree>
    <p:extLst>
      <p:ext uri="{BB962C8B-B14F-4D97-AF65-F5344CB8AC3E}">
        <p14:creationId xmlns:p14="http://schemas.microsoft.com/office/powerpoint/2010/main" val="2231728223"/>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143 - </a:t>
            </a:r>
            <a:r>
              <a:rPr lang="en-US" sz="1200" kern="1200" dirty="0" err="1">
                <a:solidFill>
                  <a:schemeClr val="tx1"/>
                </a:solidFill>
                <a:effectLst/>
                <a:latin typeface="+mn-lt"/>
                <a:ea typeface="+mn-ea"/>
                <a:cs typeface="+mn-cs"/>
              </a:rPr>
              <a:t>Laghi</a:t>
            </a:r>
            <a:r>
              <a:rPr lang="en-US" sz="1200" kern="1200" dirty="0">
                <a:solidFill>
                  <a:schemeClr val="tx1"/>
                </a:solidFill>
                <a:effectLst/>
                <a:latin typeface="+mn-lt"/>
                <a:ea typeface="+mn-ea"/>
                <a:cs typeface="+mn-cs"/>
              </a:rPr>
              <a:t> F, Tobin MJ. Disorders of the respiratory muscles. Am J Respir Crit Care Med 168: 10-48, 2003.</a:t>
            </a:r>
          </a:p>
          <a:p>
            <a:endParaRPr lang="en-US" dirty="0"/>
          </a:p>
          <a:p>
            <a:endParaRPr lang="en-US" dirty="0"/>
          </a:p>
          <a:p>
            <a:endParaRPr lang="en-US" dirty="0"/>
          </a:p>
          <a:p>
            <a:r>
              <a:rPr lang="en-US" dirty="0"/>
              <a:t>REM hypoventilation? </a:t>
            </a:r>
          </a:p>
        </p:txBody>
      </p:sp>
      <p:sp>
        <p:nvSpPr>
          <p:cNvPr id="4" name="Slide Number Placeholder 3"/>
          <p:cNvSpPr>
            <a:spLocks noGrp="1"/>
          </p:cNvSpPr>
          <p:nvPr>
            <p:ph type="sldNum" sz="quarter" idx="5"/>
          </p:nvPr>
        </p:nvSpPr>
        <p:spPr/>
        <p:txBody>
          <a:bodyPr/>
          <a:lstStyle/>
          <a:p>
            <a:fld id="{6741A61A-74B6-D548-8F66-DDC3192B23D6}" type="slidenum">
              <a:rPr lang="en-US" smtClean="0"/>
              <a:t>100</a:t>
            </a:fld>
            <a:endParaRPr lang="en-US"/>
          </a:p>
        </p:txBody>
      </p:sp>
    </p:spTree>
    <p:extLst>
      <p:ext uri="{BB962C8B-B14F-4D97-AF65-F5344CB8AC3E}">
        <p14:creationId xmlns:p14="http://schemas.microsoft.com/office/powerpoint/2010/main" val="1546526931"/>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journal.chestnet.org</a:t>
            </a:r>
            <a:r>
              <a:rPr lang="en-US" dirty="0"/>
              <a:t>/</a:t>
            </a:r>
            <a:r>
              <a:rPr lang="en-US" dirty="0" err="1"/>
              <a:t>cms</a:t>
            </a:r>
            <a:r>
              <a:rPr lang="en-US" dirty="0"/>
              <a:t>/10.1016/j.chest.2020.02.064/attachment/b6c3b1f8-b826-4e55-8d6e-2255f6180fcb/mmc1.pdf</a:t>
            </a:r>
          </a:p>
        </p:txBody>
      </p:sp>
      <p:sp>
        <p:nvSpPr>
          <p:cNvPr id="4" name="Slide Number Placeholder 3"/>
          <p:cNvSpPr>
            <a:spLocks noGrp="1"/>
          </p:cNvSpPr>
          <p:nvPr>
            <p:ph type="sldNum" sz="quarter" idx="5"/>
          </p:nvPr>
        </p:nvSpPr>
        <p:spPr/>
        <p:txBody>
          <a:bodyPr/>
          <a:lstStyle/>
          <a:p>
            <a:fld id="{6741A61A-74B6-D548-8F66-DDC3192B23D6}" type="slidenum">
              <a:rPr lang="en-US" smtClean="0"/>
              <a:t>101</a:t>
            </a:fld>
            <a:endParaRPr lang="en-US"/>
          </a:p>
        </p:txBody>
      </p:sp>
    </p:spTree>
    <p:extLst>
      <p:ext uri="{BB962C8B-B14F-4D97-AF65-F5344CB8AC3E}">
        <p14:creationId xmlns:p14="http://schemas.microsoft.com/office/powerpoint/2010/main" val="1395544034"/>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741A61A-74B6-D548-8F66-DDC3192B23D6}" type="slidenum">
              <a:rPr lang="en-US" smtClean="0"/>
              <a:t>102</a:t>
            </a:fld>
            <a:endParaRPr lang="en-US"/>
          </a:p>
        </p:txBody>
      </p:sp>
    </p:spTree>
    <p:extLst>
      <p:ext uri="{BB962C8B-B14F-4D97-AF65-F5344CB8AC3E}">
        <p14:creationId xmlns:p14="http://schemas.microsoft.com/office/powerpoint/2010/main" val="19792423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118. </a:t>
            </a:r>
            <a:r>
              <a:rPr lang="en-US" sz="1200" kern="1200" dirty="0" err="1">
                <a:solidFill>
                  <a:schemeClr val="tx1"/>
                </a:solidFill>
                <a:effectLst/>
                <a:latin typeface="+mn-lt"/>
                <a:ea typeface="+mn-ea"/>
                <a:cs typeface="+mn-cs"/>
              </a:rPr>
              <a:t>Irsigler</a:t>
            </a:r>
            <a:r>
              <a:rPr lang="en-US" sz="1200" kern="1200" dirty="0">
                <a:solidFill>
                  <a:schemeClr val="tx1"/>
                </a:solidFill>
                <a:effectLst/>
                <a:latin typeface="+mn-lt"/>
                <a:ea typeface="+mn-ea"/>
                <a:cs typeface="+mn-cs"/>
              </a:rPr>
              <a:t> GB. Carbon dioxide response lines in young adults: The limits of the normal response. Am Rev Respir Dis 114: 529-536, 1976</a:t>
            </a:r>
          </a:p>
          <a:p>
            <a:endParaRPr lang="en-US" dirty="0"/>
          </a:p>
          <a:p>
            <a:endParaRPr lang="en-US" dirty="0"/>
          </a:p>
          <a:p>
            <a:r>
              <a:rPr lang="en-US" dirty="0"/>
              <a:t>313. </a:t>
            </a:r>
            <a:r>
              <a:rPr lang="en-US" sz="1200" kern="1200" dirty="0">
                <a:solidFill>
                  <a:schemeClr val="tx1"/>
                </a:solidFill>
                <a:effectLst/>
                <a:latin typeface="+mn-lt"/>
                <a:ea typeface="+mn-ea"/>
                <a:cs typeface="+mn-cs"/>
              </a:rPr>
              <a:t>Younes M, Georgopoulos D. Control of breathing relevant to mechanical ventilation. In: Marini JJ, Slutsky AS, editors. Physiological Basis of Ventilator Support. New York: Marcel Dekker, Inc., 1998, pp. 1-73.</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(306) – Younes M. Mechanisms of ventilatory failure. Current Pulmonology 14: 243-292, 1993a.</a:t>
            </a:r>
          </a:p>
          <a:p>
            <a:endParaRPr lang="en-US" dirty="0"/>
          </a:p>
        </p:txBody>
      </p:sp>
      <p:sp>
        <p:nvSpPr>
          <p:cNvPr id="4" name="Slide Number Placeholder 3"/>
          <p:cNvSpPr>
            <a:spLocks noGrp="1"/>
          </p:cNvSpPr>
          <p:nvPr>
            <p:ph type="sldNum" sz="quarter" idx="5"/>
          </p:nvPr>
        </p:nvSpPr>
        <p:spPr/>
        <p:txBody>
          <a:bodyPr/>
          <a:lstStyle/>
          <a:p>
            <a:fld id="{6741A61A-74B6-D548-8F66-DDC3192B23D6}" type="slidenum">
              <a:rPr lang="en-US" smtClean="0"/>
              <a:t>12</a:t>
            </a:fld>
            <a:endParaRPr lang="en-US"/>
          </a:p>
        </p:txBody>
      </p:sp>
    </p:spTree>
    <p:extLst>
      <p:ext uri="{BB962C8B-B14F-4D97-AF65-F5344CB8AC3E}">
        <p14:creationId xmlns:p14="http://schemas.microsoft.com/office/powerpoint/2010/main" val="2935033301"/>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741A61A-74B6-D548-8F66-DDC3192B23D6}" type="slidenum">
              <a:rPr lang="en-US" smtClean="0"/>
              <a:t>103</a:t>
            </a:fld>
            <a:endParaRPr lang="en-US"/>
          </a:p>
        </p:txBody>
      </p:sp>
    </p:spTree>
    <p:extLst>
      <p:ext uri="{BB962C8B-B14F-4D97-AF65-F5344CB8AC3E}">
        <p14:creationId xmlns:p14="http://schemas.microsoft.com/office/powerpoint/2010/main" val="1923156198"/>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Classically, hypercapnic respiratory (more properly, ventilatory) failure has been thought of as mostly caused by COPD, neuromuscular disease or obesity hypoventilation syndrome. Yet, personal observation suggests that the cause is often multifactorial, and that many of these patients receive incorrect or overly broad syndromic diagnosis (think “COPD” in the absence of pulmonary function testing) that do not imply a correct line of treatment or the proper diagnostics. Many subpopulations (undiagnosed obesity hypoventilation, COPD and OSA overlap, or patients with unrecognized vascular congestion) have plausible mechanisms by which their management could be improved, and readmissions prevented, yet very little data exists to guide their treatment. </a:t>
            </a:r>
          </a:p>
          <a:p>
            <a:endParaRPr lang="en-US" dirty="0"/>
          </a:p>
        </p:txBody>
      </p:sp>
      <p:sp>
        <p:nvSpPr>
          <p:cNvPr id="4" name="Slide Number Placeholder 3"/>
          <p:cNvSpPr>
            <a:spLocks noGrp="1"/>
          </p:cNvSpPr>
          <p:nvPr>
            <p:ph type="sldNum" sz="quarter" idx="5"/>
          </p:nvPr>
        </p:nvSpPr>
        <p:spPr/>
        <p:txBody>
          <a:bodyPr/>
          <a:lstStyle/>
          <a:p>
            <a:fld id="{6741A61A-74B6-D548-8F66-DDC3192B23D6}" type="slidenum">
              <a:rPr lang="en-US" smtClean="0"/>
              <a:t>104</a:t>
            </a:fld>
            <a:endParaRPr lang="en-US"/>
          </a:p>
        </p:txBody>
      </p:sp>
    </p:spTree>
    <p:extLst>
      <p:ext uri="{BB962C8B-B14F-4D97-AF65-F5344CB8AC3E}">
        <p14:creationId xmlns:p14="http://schemas.microsoft.com/office/powerpoint/2010/main" val="4065399605"/>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741A61A-74B6-D548-8F66-DDC3192B23D6}" type="slidenum">
              <a:rPr lang="en-US" smtClean="0"/>
              <a:t>105</a:t>
            </a:fld>
            <a:endParaRPr lang="en-US"/>
          </a:p>
        </p:txBody>
      </p:sp>
    </p:spTree>
    <p:extLst>
      <p:ext uri="{BB962C8B-B14F-4D97-AF65-F5344CB8AC3E}">
        <p14:creationId xmlns:p14="http://schemas.microsoft.com/office/powerpoint/2010/main" val="468002467"/>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ICD 10 diagnostic codes [J96.02 (acute HRF), J96.22 (acute and chronic respiratory failure with hypercapnia), J96.92 (respiratory failure </a:t>
            </a:r>
            <a:r>
              <a:rPr lang="en-US" dirty="0" err="1"/>
              <a:t>unspecifed</a:t>
            </a:r>
            <a:r>
              <a:rPr lang="en-US" dirty="0"/>
              <a:t> with hypercapnia), J96.12 (chronic respiratory failure with hypercapnia), E66.2 (morbid obesity with hypoventilation)]</a:t>
            </a:r>
          </a:p>
        </p:txBody>
      </p:sp>
      <p:sp>
        <p:nvSpPr>
          <p:cNvPr id="4" name="Slide Number Placeholder 3"/>
          <p:cNvSpPr>
            <a:spLocks noGrp="1"/>
          </p:cNvSpPr>
          <p:nvPr>
            <p:ph type="sldNum" sz="quarter" idx="5"/>
          </p:nvPr>
        </p:nvSpPr>
        <p:spPr/>
        <p:txBody>
          <a:bodyPr/>
          <a:lstStyle/>
          <a:p>
            <a:fld id="{6741A61A-74B6-D548-8F66-DDC3192B23D6}" type="slidenum">
              <a:rPr lang="en-US" smtClean="0"/>
              <a:t>106</a:t>
            </a:fld>
            <a:endParaRPr lang="en-US"/>
          </a:p>
        </p:txBody>
      </p:sp>
    </p:spTree>
    <p:extLst>
      <p:ext uri="{BB962C8B-B14F-4D97-AF65-F5344CB8AC3E}">
        <p14:creationId xmlns:p14="http://schemas.microsoft.com/office/powerpoint/2010/main" val="997949040"/>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ffectLst/>
            </a:endParaRPr>
          </a:p>
          <a:p>
            <a:endParaRPr lang="en-US" dirty="0">
              <a:effectLst/>
            </a:endParaRPr>
          </a:p>
          <a:p>
            <a:endParaRPr lang="en-US" dirty="0">
              <a:effectLst/>
            </a:endParaRPr>
          </a:p>
          <a:p>
            <a:endParaRPr lang="en-US" dirty="0">
              <a:effectLst/>
            </a:endParaRPr>
          </a:p>
          <a:p>
            <a:r>
              <a:rPr lang="en-US" dirty="0"/>
              <a:t>Study 1: review of admission with compensated hypercapnia - random sample chart review</a:t>
            </a:r>
          </a:p>
          <a:p>
            <a:pPr marL="171450" indent="-171450">
              <a:buFont typeface="Symbol" pitchFamily="2" charset="2"/>
              <a:buChar char="Þ"/>
            </a:pPr>
            <a:r>
              <a:rPr lang="en-US" dirty="0"/>
              <a:t>Inpatient and ICU admissions with a blood gas suggesting a.) acute on chronic hypercapnia and b.) chronic compensated hypercapnia</a:t>
            </a:r>
          </a:p>
          <a:p>
            <a:pPr marL="171450" indent="-171450">
              <a:buFont typeface="Symbol" pitchFamily="2" charset="2"/>
              <a:buChar char="Þ"/>
            </a:pPr>
            <a:endParaRPr lang="en-US" dirty="0"/>
          </a:p>
          <a:p>
            <a:pPr marL="171450" indent="-171450">
              <a:buFont typeface="Symbol" pitchFamily="2" charset="2"/>
              <a:buChar char="Þ"/>
            </a:pPr>
            <a:endParaRPr lang="en-US" dirty="0"/>
          </a:p>
          <a:p>
            <a:pPr marL="171450" indent="-171450">
              <a:buFont typeface="Symbol" pitchFamily="2" charset="2"/>
              <a:buChar char="Þ"/>
            </a:pPr>
            <a:r>
              <a:rPr lang="en-US" dirty="0"/>
              <a:t>If looking at chronic / compensated hypercapnia, could look at whether there was a prior presentation during which the pathology was/should have been identified.</a:t>
            </a:r>
          </a:p>
          <a:p>
            <a:r>
              <a:rPr lang="en-US" dirty="0"/>
              <a:t> </a:t>
            </a:r>
          </a:p>
          <a:p>
            <a:r>
              <a:rPr lang="en-US" dirty="0"/>
              <a:t>--Random sample of those patients: n=300?, need a second reviewer probably to help and double-check</a:t>
            </a:r>
          </a:p>
          <a:p>
            <a:r>
              <a:rPr lang="en-US" dirty="0"/>
              <a:t>--could do at U of U, or VA system?</a:t>
            </a:r>
          </a:p>
          <a:p>
            <a:r>
              <a:rPr lang="en-US" dirty="0"/>
              <a:t> </a:t>
            </a:r>
          </a:p>
          <a:p>
            <a:r>
              <a:rPr lang="en-US" dirty="0"/>
              <a:t>-determine discharge diagnoses</a:t>
            </a:r>
          </a:p>
          <a:p>
            <a:r>
              <a:rPr lang="en-US" dirty="0"/>
              <a:t>-determine medication changes and referrals placed on discharge (particularly, sleep)</a:t>
            </a:r>
          </a:p>
          <a:p>
            <a:r>
              <a:rPr lang="en-US" dirty="0"/>
              <a:t>-stratify by admission RR? Initiation of BiPAP while inpatient (billing restriction suggests almost no-one is going home with it)</a:t>
            </a:r>
          </a:p>
        </p:txBody>
      </p:sp>
      <p:sp>
        <p:nvSpPr>
          <p:cNvPr id="4" name="Slide Number Placeholder 3"/>
          <p:cNvSpPr>
            <a:spLocks noGrp="1"/>
          </p:cNvSpPr>
          <p:nvPr>
            <p:ph type="sldNum" sz="quarter" idx="5"/>
          </p:nvPr>
        </p:nvSpPr>
        <p:spPr/>
        <p:txBody>
          <a:bodyPr/>
          <a:lstStyle/>
          <a:p>
            <a:fld id="{6741A61A-74B6-D548-8F66-DDC3192B23D6}" type="slidenum">
              <a:rPr lang="en-US" smtClean="0"/>
              <a:t>107</a:t>
            </a:fld>
            <a:endParaRPr lang="en-US"/>
          </a:p>
        </p:txBody>
      </p:sp>
    </p:spTree>
    <p:extLst>
      <p:ext uri="{BB962C8B-B14F-4D97-AF65-F5344CB8AC3E}">
        <p14:creationId xmlns:p14="http://schemas.microsoft.com/office/powerpoint/2010/main" val="2004481721"/>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alveolar-arterial (A-a) gradient is usually normal and can differentiate pulmonary parenchymal disease as the cause of hypoventilation; however, owing to ventilation and perfusion mismatch in the lung bases of obese patients, it is not uncommon to have a modest elevation in A-a gradient.65 Serum bicarbonate can be used as a screening test, with levels less than 27 </a:t>
            </a:r>
            <a:r>
              <a:rPr lang="en-US" sz="1200" kern="1200" dirty="0" err="1">
                <a:solidFill>
                  <a:schemeClr val="tx1"/>
                </a:solidFill>
                <a:effectLst/>
                <a:latin typeface="+mn-lt"/>
                <a:ea typeface="+mn-ea"/>
                <a:cs typeface="+mn-cs"/>
              </a:rPr>
              <a:t>mEq</a:t>
            </a:r>
            <a:r>
              <a:rPr lang="en-US" sz="1200" kern="1200" dirty="0">
                <a:solidFill>
                  <a:schemeClr val="tx1"/>
                </a:solidFill>
                <a:effectLst/>
                <a:latin typeface="+mn-lt"/>
                <a:ea typeface="+mn-ea"/>
                <a:cs typeface="+mn-cs"/>
              </a:rPr>
              <a:t>/L having a 97% negative predictive value.1 A serum bicarbonate level of 27 mmol/L and higher gives sensitivity of 76.6% and specificity of 74.6%. A nadir oxygen saturation level (SpO2) less than 80% is also an independent predictor of the diagnosis of OHS with a sensitivity of 82.8% and specificity of 5.5%.66</a:t>
            </a:r>
          </a:p>
          <a:p>
            <a:r>
              <a:rPr lang="en-US" sz="1200" kern="1200" dirty="0">
                <a:solidFill>
                  <a:schemeClr val="tx1"/>
                </a:solidFill>
                <a:effectLst/>
                <a:latin typeface="+mn-lt"/>
                <a:ea typeface="+mn-ea"/>
                <a:cs typeface="+mn-cs"/>
              </a:rPr>
              <a:t>“</a:t>
            </a:r>
          </a:p>
          <a:p>
            <a:r>
              <a:rPr lang="en-US" sz="1200" kern="1200" dirty="0">
                <a:solidFill>
                  <a:schemeClr val="tx1"/>
                </a:solidFill>
                <a:effectLst/>
                <a:latin typeface="+mn-lt"/>
                <a:ea typeface="+mn-ea"/>
                <a:cs typeface="+mn-cs"/>
              </a:rPr>
              <a:t>[ ] 1 - . </a:t>
            </a:r>
            <a:r>
              <a:rPr lang="en-US" sz="1200" kern="1200" dirty="0" err="1">
                <a:solidFill>
                  <a:schemeClr val="tx1"/>
                </a:solidFill>
                <a:effectLst/>
                <a:latin typeface="+mn-lt"/>
                <a:ea typeface="+mn-ea"/>
                <a:cs typeface="+mn-cs"/>
              </a:rPr>
              <a:t>Mokhlesi</a:t>
            </a:r>
            <a:r>
              <a:rPr lang="en-US" sz="1200" kern="1200" dirty="0">
                <a:solidFill>
                  <a:schemeClr val="tx1"/>
                </a:solidFill>
                <a:effectLst/>
                <a:latin typeface="+mn-lt"/>
                <a:ea typeface="+mn-ea"/>
                <a:cs typeface="+mn-cs"/>
              </a:rPr>
              <a:t> B, </a:t>
            </a:r>
            <a:r>
              <a:rPr lang="en-US" sz="1200" kern="1200" dirty="0" err="1">
                <a:solidFill>
                  <a:schemeClr val="tx1"/>
                </a:solidFill>
                <a:effectLst/>
                <a:latin typeface="+mn-lt"/>
                <a:ea typeface="+mn-ea"/>
                <a:cs typeface="+mn-cs"/>
              </a:rPr>
              <a:t>Tulaimat</a:t>
            </a:r>
            <a:r>
              <a:rPr lang="en-US" sz="1200" kern="1200" dirty="0">
                <a:solidFill>
                  <a:schemeClr val="tx1"/>
                </a:solidFill>
                <a:effectLst/>
                <a:latin typeface="+mn-lt"/>
                <a:ea typeface="+mn-ea"/>
                <a:cs typeface="+mn-cs"/>
              </a:rPr>
              <a:t> A, </a:t>
            </a:r>
            <a:r>
              <a:rPr lang="en-US" sz="1200" kern="1200" dirty="0" err="1">
                <a:solidFill>
                  <a:schemeClr val="tx1"/>
                </a:solidFill>
                <a:effectLst/>
                <a:latin typeface="+mn-lt"/>
                <a:ea typeface="+mn-ea"/>
                <a:cs typeface="+mn-cs"/>
              </a:rPr>
              <a:t>Faibussowitsch</a:t>
            </a:r>
            <a:r>
              <a:rPr lang="en-US" sz="1200" kern="1200" dirty="0">
                <a:solidFill>
                  <a:schemeClr val="tx1"/>
                </a:solidFill>
                <a:effectLst/>
                <a:latin typeface="+mn-lt"/>
                <a:ea typeface="+mn-ea"/>
                <a:cs typeface="+mn-cs"/>
              </a:rPr>
              <a:t> I, et al. Obesity hypoventilation syndrome: prevalence and predictors in patients with obstructive sleep apnea. Sleep Breath 2007;11:117–24.</a:t>
            </a:r>
          </a:p>
          <a:p>
            <a:r>
              <a:rPr lang="en-US" sz="1200" kern="1200" dirty="0">
                <a:solidFill>
                  <a:schemeClr val="tx1"/>
                </a:solidFill>
                <a:effectLst/>
                <a:latin typeface="+mn-lt"/>
                <a:ea typeface="+mn-ea"/>
                <a:cs typeface="+mn-cs"/>
              </a:rPr>
              <a:t>---this one may be important to feasibility of the A-a gradient proposal</a:t>
            </a: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dirty="0"/>
          </a:p>
          <a:p>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 ] With these </a:t>
            </a:r>
            <a:r>
              <a:rPr lang="en-US" sz="1200" kern="1200" dirty="0" err="1">
                <a:solidFill>
                  <a:schemeClr val="tx1"/>
                </a:solidFill>
                <a:effectLst/>
                <a:latin typeface="+mn-lt"/>
                <a:ea typeface="+mn-ea"/>
                <a:cs typeface="+mn-cs"/>
              </a:rPr>
              <a:t>se:sp</a:t>
            </a:r>
            <a:r>
              <a:rPr lang="en-US" sz="1200" kern="1200" dirty="0">
                <a:solidFill>
                  <a:schemeClr val="tx1"/>
                </a:solidFill>
                <a:effectLst/>
                <a:latin typeface="+mn-lt"/>
                <a:ea typeface="+mn-ea"/>
                <a:cs typeface="+mn-cs"/>
              </a:rPr>
              <a:t> data, does the diagnostic algorithm make sense?  LR+ 3, LR- 0.3 for Bicarb</a:t>
            </a:r>
          </a:p>
          <a:p>
            <a:endParaRPr lang="en-US" dirty="0"/>
          </a:p>
        </p:txBody>
      </p:sp>
      <p:sp>
        <p:nvSpPr>
          <p:cNvPr id="4" name="Slide Number Placeholder 3"/>
          <p:cNvSpPr>
            <a:spLocks noGrp="1"/>
          </p:cNvSpPr>
          <p:nvPr>
            <p:ph type="sldNum" sz="quarter" idx="5"/>
          </p:nvPr>
        </p:nvSpPr>
        <p:spPr/>
        <p:txBody>
          <a:bodyPr/>
          <a:lstStyle/>
          <a:p>
            <a:fld id="{6741A61A-74B6-D548-8F66-DDC3192B23D6}" type="slidenum">
              <a:rPr lang="en-US" smtClean="0"/>
              <a:t>108</a:t>
            </a:fld>
            <a:endParaRPr lang="en-US"/>
          </a:p>
        </p:txBody>
      </p:sp>
    </p:spTree>
    <p:extLst>
      <p:ext uri="{BB962C8B-B14F-4D97-AF65-F5344CB8AC3E}">
        <p14:creationId xmlns:p14="http://schemas.microsoft.com/office/powerpoint/2010/main" val="2529924027"/>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741A61A-74B6-D548-8F66-DDC3192B23D6}" type="slidenum">
              <a:rPr lang="en-US" smtClean="0"/>
              <a:t>110</a:t>
            </a:fld>
            <a:endParaRPr lang="en-US"/>
          </a:p>
        </p:txBody>
      </p:sp>
    </p:spTree>
    <p:extLst>
      <p:ext uri="{BB962C8B-B14F-4D97-AF65-F5344CB8AC3E}">
        <p14:creationId xmlns:p14="http://schemas.microsoft.com/office/powerpoint/2010/main" val="3824843521"/>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741A61A-74B6-D548-8F66-DDC3192B23D6}" type="slidenum">
              <a:rPr lang="en-US" smtClean="0"/>
              <a:t>111</a:t>
            </a:fld>
            <a:endParaRPr lang="en-US"/>
          </a:p>
        </p:txBody>
      </p:sp>
    </p:spTree>
    <p:extLst>
      <p:ext uri="{BB962C8B-B14F-4D97-AF65-F5344CB8AC3E}">
        <p14:creationId xmlns:p14="http://schemas.microsoft.com/office/powerpoint/2010/main" val="2461683231"/>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9. </a:t>
            </a:r>
            <a:r>
              <a:rPr lang="en-US" dirty="0" err="1"/>
              <a:t>Nowbar</a:t>
            </a:r>
            <a:r>
              <a:rPr lang="en-US" dirty="0"/>
              <a:t> S, Burkart KM, Gonzales R, et al. Obesity-associated</a:t>
            </a:r>
          </a:p>
          <a:p>
            <a:r>
              <a:rPr lang="en-US" dirty="0"/>
              <a:t>hypoventilation in hospitalized patients: prevalence, effects, and</a:t>
            </a:r>
          </a:p>
          <a:p>
            <a:r>
              <a:rPr lang="en-US" dirty="0"/>
              <a:t>outcome. Am J Med. 2004;116(1):1-7.</a:t>
            </a:r>
          </a:p>
          <a:p>
            <a:endParaRPr lang="en-US" dirty="0"/>
          </a:p>
          <a:p>
            <a:r>
              <a:rPr lang="en-US" dirty="0"/>
              <a:t>26. </a:t>
            </a:r>
            <a:r>
              <a:rPr lang="en-US" dirty="0" err="1"/>
              <a:t>Marik</a:t>
            </a:r>
            <a:r>
              <a:rPr lang="en-US" dirty="0"/>
              <a:t> PE, Desai H. Characteristics of patients with the “malignant</a:t>
            </a:r>
          </a:p>
          <a:p>
            <a:r>
              <a:rPr lang="en-US" dirty="0"/>
              <a:t>obesity hypoventilation syndrome” admitted to an ICU. J Intensive</a:t>
            </a:r>
          </a:p>
          <a:p>
            <a:r>
              <a:rPr lang="en-US" dirty="0"/>
              <a:t>Care Med. 2013;28(2):124-130. </a:t>
            </a:r>
          </a:p>
          <a:p>
            <a:endParaRPr lang="en-US" dirty="0"/>
          </a:p>
          <a:p>
            <a:r>
              <a:rPr lang="en-US" dirty="0"/>
              <a:t>29. Castro-</a:t>
            </a:r>
            <a:r>
              <a:rPr lang="en-US" dirty="0" err="1"/>
              <a:t>Añón</a:t>
            </a:r>
            <a:r>
              <a:rPr lang="en-US" dirty="0"/>
              <a:t> O, Pérez de Llano LA, De la Fuente Sánchez S, et al.</a:t>
            </a:r>
          </a:p>
          <a:p>
            <a:r>
              <a:rPr lang="en-US" dirty="0"/>
              <a:t>Obesity-hypoventilation syndrome: increased risk of death over</a:t>
            </a:r>
          </a:p>
          <a:p>
            <a:r>
              <a:rPr lang="en-US" dirty="0"/>
              <a:t>sleep apnea syndrome. </a:t>
            </a:r>
            <a:r>
              <a:rPr lang="en-US" dirty="0" err="1"/>
              <a:t>PLoS</a:t>
            </a:r>
            <a:r>
              <a:rPr lang="en-US" dirty="0"/>
              <a:t> One. 2015;10(2):e0117808.</a:t>
            </a:r>
          </a:p>
          <a:p>
            <a:endParaRPr lang="en-US" dirty="0"/>
          </a:p>
          <a:p>
            <a:r>
              <a:rPr lang="en-US" dirty="0"/>
              <a:t>60. </a:t>
            </a:r>
            <a:r>
              <a:rPr lang="en-US" dirty="0" err="1"/>
              <a:t>Priou</a:t>
            </a:r>
            <a:r>
              <a:rPr lang="en-US" dirty="0"/>
              <a:t> P, Hamel J-F, Person C, et al. Long-term outcome of</a:t>
            </a:r>
          </a:p>
          <a:p>
            <a:r>
              <a:rPr lang="en-US" dirty="0"/>
              <a:t>noninvasive positive pressure ventilation for obesity hypoventilation</a:t>
            </a:r>
          </a:p>
          <a:p>
            <a:r>
              <a:rPr lang="en-US" dirty="0"/>
              <a:t>syndrome. Chest. 2010;138(1):84-90.</a:t>
            </a:r>
          </a:p>
          <a:p>
            <a:endParaRPr lang="en-US" dirty="0"/>
          </a:p>
          <a:p>
            <a:r>
              <a:rPr lang="en-US" dirty="0"/>
              <a:t>69. Pérez de Llano LA, Golpe R, Ortiz </a:t>
            </a:r>
            <a:r>
              <a:rPr lang="en-US" dirty="0" err="1"/>
              <a:t>Piquer</a:t>
            </a:r>
            <a:r>
              <a:rPr lang="en-US" dirty="0"/>
              <a:t> M, et al. Short-term and</a:t>
            </a:r>
          </a:p>
          <a:p>
            <a:r>
              <a:rPr lang="en-US" dirty="0"/>
              <a:t>long-term effects of nasal intermittent positive pressure ventilation</a:t>
            </a:r>
          </a:p>
          <a:p>
            <a:r>
              <a:rPr lang="en-US" dirty="0"/>
              <a:t>in patients with obesity-hypoventilation syndrome. Chest. 2005;</a:t>
            </a:r>
          </a:p>
          <a:p>
            <a:r>
              <a:rPr lang="en-US" dirty="0"/>
              <a:t>128(2):587-594.</a:t>
            </a:r>
          </a:p>
          <a:p>
            <a:endParaRPr lang="en-US" dirty="0"/>
          </a:p>
          <a:p>
            <a:endParaRPr lang="en-US" dirty="0"/>
          </a:p>
          <a:p>
            <a:r>
              <a:rPr lang="en-US" dirty="0"/>
              <a:t>“Thus significant COPD, untreated hypothyroidism, use of opiates (including methadone), and use of sedating or psychoactive medications are, in our experience, often found in patients with hypercapnia and OSAHS. Unfortunately, as the drugs frequently are hard to discontinue it is difficult to prove their role in the hypercapnia other than conceptually.”</a:t>
            </a:r>
          </a:p>
          <a:p>
            <a:endParaRPr lang="en-US" dirty="0"/>
          </a:p>
          <a:p>
            <a:r>
              <a:rPr lang="en-US" dirty="0"/>
              <a:t>“These patients frequently come to the attention of the clinician after an episode of severe acute respiratory decompensation or an intercurrent unrelated hospitalization leading to iatrogenic suppression of ventilation with oxygen, sedatives, or </a:t>
            </a:r>
            <a:r>
              <a:rPr lang="en-US" dirty="0" err="1"/>
              <a:t>overdiuresis</a:t>
            </a:r>
            <a:r>
              <a:rPr lang="en-US" dirty="0"/>
              <a:t>”</a:t>
            </a:r>
          </a:p>
          <a:p>
            <a:endParaRPr lang="en-US" dirty="0"/>
          </a:p>
          <a:p>
            <a:r>
              <a:rPr lang="en-US" sz="1200" b="0" i="0" kern="1200" dirty="0">
                <a:solidFill>
                  <a:schemeClr val="tx1"/>
                </a:solidFill>
                <a:effectLst/>
                <a:latin typeface="+mn-lt"/>
                <a:ea typeface="+mn-ea"/>
                <a:cs typeface="+mn-cs"/>
              </a:rPr>
              <a:t>Berger, K., Goldring, R., &amp; Rapoport, D. (2009). </a:t>
            </a:r>
            <a:r>
              <a:rPr lang="en-US" sz="1200" b="0" i="1" kern="1200" dirty="0">
                <a:solidFill>
                  <a:schemeClr val="tx1"/>
                </a:solidFill>
                <a:effectLst/>
                <a:latin typeface="+mn-lt"/>
                <a:ea typeface="+mn-ea"/>
                <a:cs typeface="+mn-cs"/>
              </a:rPr>
              <a:t>Obesity Hypoventilation Syndrome. Seminars in Respiratory and Critical Care Medicine, 30(03), 253–261.</a:t>
            </a:r>
            <a:r>
              <a:rPr lang="en-US" sz="1200" b="0" i="0" kern="1200" dirty="0">
                <a:solidFill>
                  <a:schemeClr val="tx1"/>
                </a:solidFill>
                <a:effectLst/>
                <a:latin typeface="+mn-lt"/>
                <a:ea typeface="+mn-ea"/>
                <a:cs typeface="+mn-cs"/>
              </a:rPr>
              <a:t> doi:10.1055/s-0029-1222439 </a:t>
            </a:r>
            <a:endParaRPr lang="en-US"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6741A61A-74B6-D548-8F66-DDC3192B23D6}" type="slidenum">
              <a:rPr lang="en-US" smtClean="0"/>
              <a:t>112</a:t>
            </a:fld>
            <a:endParaRPr lang="en-US"/>
          </a:p>
        </p:txBody>
      </p:sp>
    </p:spTree>
    <p:extLst>
      <p:ext uri="{BB962C8B-B14F-4D97-AF65-F5344CB8AC3E}">
        <p14:creationId xmlns:p14="http://schemas.microsoft.com/office/powerpoint/2010/main" val="2462260474"/>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741A61A-74B6-D548-8F66-DDC3192B23D6}" type="slidenum">
              <a:rPr lang="en-US" smtClean="0"/>
              <a:t>113</a:t>
            </a:fld>
            <a:endParaRPr lang="en-US"/>
          </a:p>
        </p:txBody>
      </p:sp>
    </p:spTree>
    <p:extLst>
      <p:ext uri="{BB962C8B-B14F-4D97-AF65-F5344CB8AC3E}">
        <p14:creationId xmlns:p14="http://schemas.microsoft.com/office/powerpoint/2010/main" val="10809561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D6E803-EEA2-A64C-A57E-2B236B76EA1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F1F8FBD-A8DB-F643-AEAD-67A4AB5DEFC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B78678B-975B-ED4B-802E-53034FDE9B7C}"/>
              </a:ext>
            </a:extLst>
          </p:cNvPr>
          <p:cNvSpPr>
            <a:spLocks noGrp="1"/>
          </p:cNvSpPr>
          <p:nvPr>
            <p:ph type="dt" sz="half" idx="10"/>
          </p:nvPr>
        </p:nvSpPr>
        <p:spPr/>
        <p:txBody>
          <a:bodyPr/>
          <a:lstStyle/>
          <a:p>
            <a:fld id="{429ADC45-2E52-2F43-9722-DB718B135EB0}" type="datetimeFigureOut">
              <a:rPr lang="en-US" smtClean="0"/>
              <a:t>9/1/25</a:t>
            </a:fld>
            <a:endParaRPr lang="en-US"/>
          </a:p>
        </p:txBody>
      </p:sp>
      <p:sp>
        <p:nvSpPr>
          <p:cNvPr id="5" name="Footer Placeholder 4">
            <a:extLst>
              <a:ext uri="{FF2B5EF4-FFF2-40B4-BE49-F238E27FC236}">
                <a16:creationId xmlns:a16="http://schemas.microsoft.com/office/drawing/2014/main" id="{4268346B-00BD-2345-9FD3-96AD8F37C6A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3E857E4-D27B-7E4A-AA86-5BDADFCBD4A3}"/>
              </a:ext>
            </a:extLst>
          </p:cNvPr>
          <p:cNvSpPr>
            <a:spLocks noGrp="1"/>
          </p:cNvSpPr>
          <p:nvPr>
            <p:ph type="sldNum" sz="quarter" idx="12"/>
          </p:nvPr>
        </p:nvSpPr>
        <p:spPr/>
        <p:txBody>
          <a:bodyPr/>
          <a:lstStyle/>
          <a:p>
            <a:fld id="{DB5759D2-7B40-BB45-9D79-53F845A41FC4}" type="slidenum">
              <a:rPr lang="en-US" smtClean="0"/>
              <a:t>‹#›</a:t>
            </a:fld>
            <a:endParaRPr lang="en-US"/>
          </a:p>
        </p:txBody>
      </p:sp>
    </p:spTree>
    <p:extLst>
      <p:ext uri="{BB962C8B-B14F-4D97-AF65-F5344CB8AC3E}">
        <p14:creationId xmlns:p14="http://schemas.microsoft.com/office/powerpoint/2010/main" val="28487187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189D12-7221-1C49-A2C0-2ACF827911C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445944D-2E1B-394B-9012-778FCEEC21C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949B9AA-3C20-514B-BDDB-CDF987E78859}"/>
              </a:ext>
            </a:extLst>
          </p:cNvPr>
          <p:cNvSpPr>
            <a:spLocks noGrp="1"/>
          </p:cNvSpPr>
          <p:nvPr>
            <p:ph type="dt" sz="half" idx="10"/>
          </p:nvPr>
        </p:nvSpPr>
        <p:spPr/>
        <p:txBody>
          <a:bodyPr/>
          <a:lstStyle/>
          <a:p>
            <a:fld id="{429ADC45-2E52-2F43-9722-DB718B135EB0}" type="datetimeFigureOut">
              <a:rPr lang="en-US" smtClean="0"/>
              <a:t>9/1/25</a:t>
            </a:fld>
            <a:endParaRPr lang="en-US"/>
          </a:p>
        </p:txBody>
      </p:sp>
      <p:sp>
        <p:nvSpPr>
          <p:cNvPr id="5" name="Footer Placeholder 4">
            <a:extLst>
              <a:ext uri="{FF2B5EF4-FFF2-40B4-BE49-F238E27FC236}">
                <a16:creationId xmlns:a16="http://schemas.microsoft.com/office/drawing/2014/main" id="{5B2D7813-837F-1845-B23B-142972EC358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30AFCE9-3A2D-D045-9F35-B68BD547BA5B}"/>
              </a:ext>
            </a:extLst>
          </p:cNvPr>
          <p:cNvSpPr>
            <a:spLocks noGrp="1"/>
          </p:cNvSpPr>
          <p:nvPr>
            <p:ph type="sldNum" sz="quarter" idx="12"/>
          </p:nvPr>
        </p:nvSpPr>
        <p:spPr/>
        <p:txBody>
          <a:bodyPr/>
          <a:lstStyle/>
          <a:p>
            <a:fld id="{DB5759D2-7B40-BB45-9D79-53F845A41FC4}" type="slidenum">
              <a:rPr lang="en-US" smtClean="0"/>
              <a:t>‹#›</a:t>
            </a:fld>
            <a:endParaRPr lang="en-US"/>
          </a:p>
        </p:txBody>
      </p:sp>
    </p:spTree>
    <p:extLst>
      <p:ext uri="{BB962C8B-B14F-4D97-AF65-F5344CB8AC3E}">
        <p14:creationId xmlns:p14="http://schemas.microsoft.com/office/powerpoint/2010/main" val="10063741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30649BC-A240-A64B-91C5-FAAC6A23010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71F6041-1B9F-B24F-A9FE-2CF52D7C018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BC537C4-B8D8-FD42-B58F-CF661A343E01}"/>
              </a:ext>
            </a:extLst>
          </p:cNvPr>
          <p:cNvSpPr>
            <a:spLocks noGrp="1"/>
          </p:cNvSpPr>
          <p:nvPr>
            <p:ph type="dt" sz="half" idx="10"/>
          </p:nvPr>
        </p:nvSpPr>
        <p:spPr/>
        <p:txBody>
          <a:bodyPr/>
          <a:lstStyle/>
          <a:p>
            <a:fld id="{429ADC45-2E52-2F43-9722-DB718B135EB0}" type="datetimeFigureOut">
              <a:rPr lang="en-US" smtClean="0"/>
              <a:t>9/1/25</a:t>
            </a:fld>
            <a:endParaRPr lang="en-US"/>
          </a:p>
        </p:txBody>
      </p:sp>
      <p:sp>
        <p:nvSpPr>
          <p:cNvPr id="5" name="Footer Placeholder 4">
            <a:extLst>
              <a:ext uri="{FF2B5EF4-FFF2-40B4-BE49-F238E27FC236}">
                <a16:creationId xmlns:a16="http://schemas.microsoft.com/office/drawing/2014/main" id="{D9A105A3-6BBE-2648-859E-C62BCA07FFF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E6D82BE-0B32-4040-B8CE-E0758C361E66}"/>
              </a:ext>
            </a:extLst>
          </p:cNvPr>
          <p:cNvSpPr>
            <a:spLocks noGrp="1"/>
          </p:cNvSpPr>
          <p:nvPr>
            <p:ph type="sldNum" sz="quarter" idx="12"/>
          </p:nvPr>
        </p:nvSpPr>
        <p:spPr/>
        <p:txBody>
          <a:bodyPr/>
          <a:lstStyle/>
          <a:p>
            <a:fld id="{DB5759D2-7B40-BB45-9D79-53F845A41FC4}" type="slidenum">
              <a:rPr lang="en-US" smtClean="0"/>
              <a:t>‹#›</a:t>
            </a:fld>
            <a:endParaRPr lang="en-US"/>
          </a:p>
        </p:txBody>
      </p:sp>
    </p:spTree>
    <p:extLst>
      <p:ext uri="{BB962C8B-B14F-4D97-AF65-F5344CB8AC3E}">
        <p14:creationId xmlns:p14="http://schemas.microsoft.com/office/powerpoint/2010/main" val="28761670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A5FB2C-251F-3E4C-994F-5E88527597C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5C28ACE-3E1C-2F4E-9F0B-46487166A3C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1C7EA79-B2A1-C948-8A82-E35586A3FFDE}"/>
              </a:ext>
            </a:extLst>
          </p:cNvPr>
          <p:cNvSpPr>
            <a:spLocks noGrp="1"/>
          </p:cNvSpPr>
          <p:nvPr>
            <p:ph type="dt" sz="half" idx="10"/>
          </p:nvPr>
        </p:nvSpPr>
        <p:spPr/>
        <p:txBody>
          <a:bodyPr/>
          <a:lstStyle/>
          <a:p>
            <a:fld id="{429ADC45-2E52-2F43-9722-DB718B135EB0}" type="datetimeFigureOut">
              <a:rPr lang="en-US" smtClean="0"/>
              <a:t>9/1/25</a:t>
            </a:fld>
            <a:endParaRPr lang="en-US"/>
          </a:p>
        </p:txBody>
      </p:sp>
      <p:sp>
        <p:nvSpPr>
          <p:cNvPr id="5" name="Footer Placeholder 4">
            <a:extLst>
              <a:ext uri="{FF2B5EF4-FFF2-40B4-BE49-F238E27FC236}">
                <a16:creationId xmlns:a16="http://schemas.microsoft.com/office/drawing/2014/main" id="{59258986-3A1E-3D46-BDB2-335307529FC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C7E746D-2900-D742-B4AE-F5C769925C41}"/>
              </a:ext>
            </a:extLst>
          </p:cNvPr>
          <p:cNvSpPr>
            <a:spLocks noGrp="1"/>
          </p:cNvSpPr>
          <p:nvPr>
            <p:ph type="sldNum" sz="quarter" idx="12"/>
          </p:nvPr>
        </p:nvSpPr>
        <p:spPr/>
        <p:txBody>
          <a:bodyPr/>
          <a:lstStyle/>
          <a:p>
            <a:fld id="{DB5759D2-7B40-BB45-9D79-53F845A41FC4}" type="slidenum">
              <a:rPr lang="en-US" smtClean="0"/>
              <a:t>‹#›</a:t>
            </a:fld>
            <a:endParaRPr lang="en-US"/>
          </a:p>
        </p:txBody>
      </p:sp>
    </p:spTree>
    <p:extLst>
      <p:ext uri="{BB962C8B-B14F-4D97-AF65-F5344CB8AC3E}">
        <p14:creationId xmlns:p14="http://schemas.microsoft.com/office/powerpoint/2010/main" val="1625439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26F97F-0260-9F4D-99AC-DAA798387A2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0E31E52-D9CA-B648-93AA-97D64C9A9E9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B6749F2-26E6-244F-B40C-02E3BBA63A7E}"/>
              </a:ext>
            </a:extLst>
          </p:cNvPr>
          <p:cNvSpPr>
            <a:spLocks noGrp="1"/>
          </p:cNvSpPr>
          <p:nvPr>
            <p:ph type="dt" sz="half" idx="10"/>
          </p:nvPr>
        </p:nvSpPr>
        <p:spPr/>
        <p:txBody>
          <a:bodyPr/>
          <a:lstStyle/>
          <a:p>
            <a:fld id="{429ADC45-2E52-2F43-9722-DB718B135EB0}" type="datetimeFigureOut">
              <a:rPr lang="en-US" smtClean="0"/>
              <a:t>9/1/25</a:t>
            </a:fld>
            <a:endParaRPr lang="en-US"/>
          </a:p>
        </p:txBody>
      </p:sp>
      <p:sp>
        <p:nvSpPr>
          <p:cNvPr id="5" name="Footer Placeholder 4">
            <a:extLst>
              <a:ext uri="{FF2B5EF4-FFF2-40B4-BE49-F238E27FC236}">
                <a16:creationId xmlns:a16="http://schemas.microsoft.com/office/drawing/2014/main" id="{FC84F893-EAA3-E740-8B48-6E4F100DDAF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6F2843E-AC70-8D45-AC42-B51AAB5A368B}"/>
              </a:ext>
            </a:extLst>
          </p:cNvPr>
          <p:cNvSpPr>
            <a:spLocks noGrp="1"/>
          </p:cNvSpPr>
          <p:nvPr>
            <p:ph type="sldNum" sz="quarter" idx="12"/>
          </p:nvPr>
        </p:nvSpPr>
        <p:spPr/>
        <p:txBody>
          <a:bodyPr/>
          <a:lstStyle/>
          <a:p>
            <a:fld id="{DB5759D2-7B40-BB45-9D79-53F845A41FC4}" type="slidenum">
              <a:rPr lang="en-US" smtClean="0"/>
              <a:t>‹#›</a:t>
            </a:fld>
            <a:endParaRPr lang="en-US"/>
          </a:p>
        </p:txBody>
      </p:sp>
    </p:spTree>
    <p:extLst>
      <p:ext uri="{BB962C8B-B14F-4D97-AF65-F5344CB8AC3E}">
        <p14:creationId xmlns:p14="http://schemas.microsoft.com/office/powerpoint/2010/main" val="32590810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C8EE30-49AB-D54B-9EEA-6CB1949F795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3AC975B-48D2-B14B-AAD6-ED364A73324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74768EC-4764-144E-8212-A35450BF832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A025FF0-AB5E-7F4B-9354-62E1CD1F6044}"/>
              </a:ext>
            </a:extLst>
          </p:cNvPr>
          <p:cNvSpPr>
            <a:spLocks noGrp="1"/>
          </p:cNvSpPr>
          <p:nvPr>
            <p:ph type="dt" sz="half" idx="10"/>
          </p:nvPr>
        </p:nvSpPr>
        <p:spPr/>
        <p:txBody>
          <a:bodyPr/>
          <a:lstStyle/>
          <a:p>
            <a:fld id="{429ADC45-2E52-2F43-9722-DB718B135EB0}" type="datetimeFigureOut">
              <a:rPr lang="en-US" smtClean="0"/>
              <a:t>9/1/25</a:t>
            </a:fld>
            <a:endParaRPr lang="en-US"/>
          </a:p>
        </p:txBody>
      </p:sp>
      <p:sp>
        <p:nvSpPr>
          <p:cNvPr id="6" name="Footer Placeholder 5">
            <a:extLst>
              <a:ext uri="{FF2B5EF4-FFF2-40B4-BE49-F238E27FC236}">
                <a16:creationId xmlns:a16="http://schemas.microsoft.com/office/drawing/2014/main" id="{807D40A2-141A-2B41-A1B9-2431C6544EB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8090A45-2D24-CA41-A57D-ACD6C2C2C7A9}"/>
              </a:ext>
            </a:extLst>
          </p:cNvPr>
          <p:cNvSpPr>
            <a:spLocks noGrp="1"/>
          </p:cNvSpPr>
          <p:nvPr>
            <p:ph type="sldNum" sz="quarter" idx="12"/>
          </p:nvPr>
        </p:nvSpPr>
        <p:spPr/>
        <p:txBody>
          <a:bodyPr/>
          <a:lstStyle/>
          <a:p>
            <a:fld id="{DB5759D2-7B40-BB45-9D79-53F845A41FC4}" type="slidenum">
              <a:rPr lang="en-US" smtClean="0"/>
              <a:t>‹#›</a:t>
            </a:fld>
            <a:endParaRPr lang="en-US"/>
          </a:p>
        </p:txBody>
      </p:sp>
    </p:spTree>
    <p:extLst>
      <p:ext uri="{BB962C8B-B14F-4D97-AF65-F5344CB8AC3E}">
        <p14:creationId xmlns:p14="http://schemas.microsoft.com/office/powerpoint/2010/main" val="23054798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21075D-5E20-0B44-850D-540A0154201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EEFE01F-A39D-3848-A99E-0FE03D194BE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D72C2D7-6587-1B45-B1B9-63143587B37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B6938D2-3134-7149-972C-914D9C3E07C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02B2185-5845-9346-A4F0-CA5F4CAD8A9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3C25575-3C24-544F-B57D-85CA34C50E5B}"/>
              </a:ext>
            </a:extLst>
          </p:cNvPr>
          <p:cNvSpPr>
            <a:spLocks noGrp="1"/>
          </p:cNvSpPr>
          <p:nvPr>
            <p:ph type="dt" sz="half" idx="10"/>
          </p:nvPr>
        </p:nvSpPr>
        <p:spPr/>
        <p:txBody>
          <a:bodyPr/>
          <a:lstStyle/>
          <a:p>
            <a:fld id="{429ADC45-2E52-2F43-9722-DB718B135EB0}" type="datetimeFigureOut">
              <a:rPr lang="en-US" smtClean="0"/>
              <a:t>9/1/25</a:t>
            </a:fld>
            <a:endParaRPr lang="en-US"/>
          </a:p>
        </p:txBody>
      </p:sp>
      <p:sp>
        <p:nvSpPr>
          <p:cNvPr id="8" name="Footer Placeholder 7">
            <a:extLst>
              <a:ext uri="{FF2B5EF4-FFF2-40B4-BE49-F238E27FC236}">
                <a16:creationId xmlns:a16="http://schemas.microsoft.com/office/drawing/2014/main" id="{4B9137D8-0421-944B-ADBA-C3AECDA7F18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FA65E4E-9F49-5640-8662-3F54D47DEE0F}"/>
              </a:ext>
            </a:extLst>
          </p:cNvPr>
          <p:cNvSpPr>
            <a:spLocks noGrp="1"/>
          </p:cNvSpPr>
          <p:nvPr>
            <p:ph type="sldNum" sz="quarter" idx="12"/>
          </p:nvPr>
        </p:nvSpPr>
        <p:spPr/>
        <p:txBody>
          <a:bodyPr/>
          <a:lstStyle/>
          <a:p>
            <a:fld id="{DB5759D2-7B40-BB45-9D79-53F845A41FC4}" type="slidenum">
              <a:rPr lang="en-US" smtClean="0"/>
              <a:t>‹#›</a:t>
            </a:fld>
            <a:endParaRPr lang="en-US"/>
          </a:p>
        </p:txBody>
      </p:sp>
    </p:spTree>
    <p:extLst>
      <p:ext uri="{BB962C8B-B14F-4D97-AF65-F5344CB8AC3E}">
        <p14:creationId xmlns:p14="http://schemas.microsoft.com/office/powerpoint/2010/main" val="39910993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A87361-EC64-7443-80D7-DF595AD9842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D424874-9E29-FF4A-89AB-AC902D5D766A}"/>
              </a:ext>
            </a:extLst>
          </p:cNvPr>
          <p:cNvSpPr>
            <a:spLocks noGrp="1"/>
          </p:cNvSpPr>
          <p:nvPr>
            <p:ph type="dt" sz="half" idx="10"/>
          </p:nvPr>
        </p:nvSpPr>
        <p:spPr/>
        <p:txBody>
          <a:bodyPr/>
          <a:lstStyle/>
          <a:p>
            <a:fld id="{429ADC45-2E52-2F43-9722-DB718B135EB0}" type="datetimeFigureOut">
              <a:rPr lang="en-US" smtClean="0"/>
              <a:t>9/1/25</a:t>
            </a:fld>
            <a:endParaRPr lang="en-US"/>
          </a:p>
        </p:txBody>
      </p:sp>
      <p:sp>
        <p:nvSpPr>
          <p:cNvPr id="4" name="Footer Placeholder 3">
            <a:extLst>
              <a:ext uri="{FF2B5EF4-FFF2-40B4-BE49-F238E27FC236}">
                <a16:creationId xmlns:a16="http://schemas.microsoft.com/office/drawing/2014/main" id="{29BEA4AF-1867-9443-8468-55C16704E71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ECEE2B5-33F9-DB44-89C4-643C8E142C70}"/>
              </a:ext>
            </a:extLst>
          </p:cNvPr>
          <p:cNvSpPr>
            <a:spLocks noGrp="1"/>
          </p:cNvSpPr>
          <p:nvPr>
            <p:ph type="sldNum" sz="quarter" idx="12"/>
          </p:nvPr>
        </p:nvSpPr>
        <p:spPr/>
        <p:txBody>
          <a:bodyPr/>
          <a:lstStyle/>
          <a:p>
            <a:fld id="{DB5759D2-7B40-BB45-9D79-53F845A41FC4}" type="slidenum">
              <a:rPr lang="en-US" smtClean="0"/>
              <a:t>‹#›</a:t>
            </a:fld>
            <a:endParaRPr lang="en-US"/>
          </a:p>
        </p:txBody>
      </p:sp>
    </p:spTree>
    <p:extLst>
      <p:ext uri="{BB962C8B-B14F-4D97-AF65-F5344CB8AC3E}">
        <p14:creationId xmlns:p14="http://schemas.microsoft.com/office/powerpoint/2010/main" val="17551924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6090C9C-F716-D64A-8CEC-BC3D30B6598D}"/>
              </a:ext>
            </a:extLst>
          </p:cNvPr>
          <p:cNvSpPr>
            <a:spLocks noGrp="1"/>
          </p:cNvSpPr>
          <p:nvPr>
            <p:ph type="dt" sz="half" idx="10"/>
          </p:nvPr>
        </p:nvSpPr>
        <p:spPr/>
        <p:txBody>
          <a:bodyPr/>
          <a:lstStyle/>
          <a:p>
            <a:fld id="{429ADC45-2E52-2F43-9722-DB718B135EB0}" type="datetimeFigureOut">
              <a:rPr lang="en-US" smtClean="0"/>
              <a:t>9/1/25</a:t>
            </a:fld>
            <a:endParaRPr lang="en-US"/>
          </a:p>
        </p:txBody>
      </p:sp>
      <p:sp>
        <p:nvSpPr>
          <p:cNvPr id="3" name="Footer Placeholder 2">
            <a:extLst>
              <a:ext uri="{FF2B5EF4-FFF2-40B4-BE49-F238E27FC236}">
                <a16:creationId xmlns:a16="http://schemas.microsoft.com/office/drawing/2014/main" id="{021FF85B-104D-AC45-A951-16D9783B86D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EB4F7E6-FE85-4945-8C33-07BAE5F68B93}"/>
              </a:ext>
            </a:extLst>
          </p:cNvPr>
          <p:cNvSpPr>
            <a:spLocks noGrp="1"/>
          </p:cNvSpPr>
          <p:nvPr>
            <p:ph type="sldNum" sz="quarter" idx="12"/>
          </p:nvPr>
        </p:nvSpPr>
        <p:spPr/>
        <p:txBody>
          <a:bodyPr/>
          <a:lstStyle/>
          <a:p>
            <a:fld id="{DB5759D2-7B40-BB45-9D79-53F845A41FC4}" type="slidenum">
              <a:rPr lang="en-US" smtClean="0"/>
              <a:t>‹#›</a:t>
            </a:fld>
            <a:endParaRPr lang="en-US"/>
          </a:p>
        </p:txBody>
      </p:sp>
    </p:spTree>
    <p:extLst>
      <p:ext uri="{BB962C8B-B14F-4D97-AF65-F5344CB8AC3E}">
        <p14:creationId xmlns:p14="http://schemas.microsoft.com/office/powerpoint/2010/main" val="25670243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EBB162-7AFB-DE47-98E5-FA50648BDEF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146B0CB-A148-B845-90B6-CF17717E84D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A665617-45E0-6F44-B575-D08B0BAA52D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E881CDA-1A97-264F-9763-F3F8ADDEC1B3}"/>
              </a:ext>
            </a:extLst>
          </p:cNvPr>
          <p:cNvSpPr>
            <a:spLocks noGrp="1"/>
          </p:cNvSpPr>
          <p:nvPr>
            <p:ph type="dt" sz="half" idx="10"/>
          </p:nvPr>
        </p:nvSpPr>
        <p:spPr/>
        <p:txBody>
          <a:bodyPr/>
          <a:lstStyle/>
          <a:p>
            <a:fld id="{429ADC45-2E52-2F43-9722-DB718B135EB0}" type="datetimeFigureOut">
              <a:rPr lang="en-US" smtClean="0"/>
              <a:t>9/1/25</a:t>
            </a:fld>
            <a:endParaRPr lang="en-US"/>
          </a:p>
        </p:txBody>
      </p:sp>
      <p:sp>
        <p:nvSpPr>
          <p:cNvPr id="6" name="Footer Placeholder 5">
            <a:extLst>
              <a:ext uri="{FF2B5EF4-FFF2-40B4-BE49-F238E27FC236}">
                <a16:creationId xmlns:a16="http://schemas.microsoft.com/office/drawing/2014/main" id="{CA630271-9A6F-9148-8CA1-F9E5393B1DB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E26E581-F012-7743-A203-8D6DE8B4DB51}"/>
              </a:ext>
            </a:extLst>
          </p:cNvPr>
          <p:cNvSpPr>
            <a:spLocks noGrp="1"/>
          </p:cNvSpPr>
          <p:nvPr>
            <p:ph type="sldNum" sz="quarter" idx="12"/>
          </p:nvPr>
        </p:nvSpPr>
        <p:spPr/>
        <p:txBody>
          <a:bodyPr/>
          <a:lstStyle/>
          <a:p>
            <a:fld id="{DB5759D2-7B40-BB45-9D79-53F845A41FC4}" type="slidenum">
              <a:rPr lang="en-US" smtClean="0"/>
              <a:t>‹#›</a:t>
            </a:fld>
            <a:endParaRPr lang="en-US"/>
          </a:p>
        </p:txBody>
      </p:sp>
    </p:spTree>
    <p:extLst>
      <p:ext uri="{BB962C8B-B14F-4D97-AF65-F5344CB8AC3E}">
        <p14:creationId xmlns:p14="http://schemas.microsoft.com/office/powerpoint/2010/main" val="42114438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60E9EC-BBBB-404C-829A-723416CA45B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708481B-CE45-2F42-B01B-826CADE3B14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41A861B-4E7B-5F4A-BD94-247DEE4CBAB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ABA42CB-AC2A-7C4A-8AD8-F518CB50557F}"/>
              </a:ext>
            </a:extLst>
          </p:cNvPr>
          <p:cNvSpPr>
            <a:spLocks noGrp="1"/>
          </p:cNvSpPr>
          <p:nvPr>
            <p:ph type="dt" sz="half" idx="10"/>
          </p:nvPr>
        </p:nvSpPr>
        <p:spPr/>
        <p:txBody>
          <a:bodyPr/>
          <a:lstStyle/>
          <a:p>
            <a:fld id="{429ADC45-2E52-2F43-9722-DB718B135EB0}" type="datetimeFigureOut">
              <a:rPr lang="en-US" smtClean="0"/>
              <a:t>9/1/25</a:t>
            </a:fld>
            <a:endParaRPr lang="en-US"/>
          </a:p>
        </p:txBody>
      </p:sp>
      <p:sp>
        <p:nvSpPr>
          <p:cNvPr id="6" name="Footer Placeholder 5">
            <a:extLst>
              <a:ext uri="{FF2B5EF4-FFF2-40B4-BE49-F238E27FC236}">
                <a16:creationId xmlns:a16="http://schemas.microsoft.com/office/drawing/2014/main" id="{C4210C2D-B7EA-9D48-BB54-2C3498B472F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D3BC26C-8D54-1E40-9595-83A1C3F5BE54}"/>
              </a:ext>
            </a:extLst>
          </p:cNvPr>
          <p:cNvSpPr>
            <a:spLocks noGrp="1"/>
          </p:cNvSpPr>
          <p:nvPr>
            <p:ph type="sldNum" sz="quarter" idx="12"/>
          </p:nvPr>
        </p:nvSpPr>
        <p:spPr/>
        <p:txBody>
          <a:bodyPr/>
          <a:lstStyle/>
          <a:p>
            <a:fld id="{DB5759D2-7B40-BB45-9D79-53F845A41FC4}" type="slidenum">
              <a:rPr lang="en-US" smtClean="0"/>
              <a:t>‹#›</a:t>
            </a:fld>
            <a:endParaRPr lang="en-US"/>
          </a:p>
        </p:txBody>
      </p:sp>
    </p:spTree>
    <p:extLst>
      <p:ext uri="{BB962C8B-B14F-4D97-AF65-F5344CB8AC3E}">
        <p14:creationId xmlns:p14="http://schemas.microsoft.com/office/powerpoint/2010/main" val="30005315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7662E1A-94A1-C947-A2E2-FE9B8762E44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CCE2F21-0663-7044-939C-85015DEDC3B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4D1623-B204-0D47-AA63-7B117CFC2DF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29ADC45-2E52-2F43-9722-DB718B135EB0}" type="datetimeFigureOut">
              <a:rPr lang="en-US" smtClean="0"/>
              <a:t>9/1/25</a:t>
            </a:fld>
            <a:endParaRPr lang="en-US"/>
          </a:p>
        </p:txBody>
      </p:sp>
      <p:sp>
        <p:nvSpPr>
          <p:cNvPr id="5" name="Footer Placeholder 4">
            <a:extLst>
              <a:ext uri="{FF2B5EF4-FFF2-40B4-BE49-F238E27FC236}">
                <a16:creationId xmlns:a16="http://schemas.microsoft.com/office/drawing/2014/main" id="{DF8CA21A-D9F0-0F41-96C5-997565A0401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85E210D-4B89-9841-9036-427336478A8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B5759D2-7B40-BB45-9D79-53F845A41FC4}" type="slidenum">
              <a:rPr lang="en-US" smtClean="0"/>
              <a:t>‹#›</a:t>
            </a:fld>
            <a:endParaRPr lang="en-US"/>
          </a:p>
        </p:txBody>
      </p:sp>
    </p:spTree>
    <p:extLst>
      <p:ext uri="{BB962C8B-B14F-4D97-AF65-F5344CB8AC3E}">
        <p14:creationId xmlns:p14="http://schemas.microsoft.com/office/powerpoint/2010/main" val="224155783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hyperlink" Target="https://www.karger.com/Article/Pdf/369862" TargetMode="External"/><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hyperlink" Target="https://link.springer.com/content/pdf/10.1007/s00408-019-00300-w.pdf" TargetMode="External"/><Relationship Id="rId2" Type="http://schemas.openxmlformats.org/officeDocument/2006/relationships/notesSlide" Target="../notesSlides/notesSlide93.xml"/><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hyperlink" Target="https://onlinelibrary.wiley.com/doi/full/10.1111/j.1440-1843.2011.02096.x" TargetMode="External"/><Relationship Id="rId7" Type="http://schemas.openxmlformats.org/officeDocument/2006/relationships/hyperlink" Target="https://pubmed.ncbi.nlm.nih.gov/17296634/" TargetMode="External"/><Relationship Id="rId2" Type="http://schemas.openxmlformats.org/officeDocument/2006/relationships/notesSlide" Target="../notesSlides/notesSlide95.xml"/><Relationship Id="rId1" Type="http://schemas.openxmlformats.org/officeDocument/2006/relationships/slideLayout" Target="../slideLayouts/slideLayout2.xml"/><Relationship Id="rId6" Type="http://schemas.openxmlformats.org/officeDocument/2006/relationships/hyperlink" Target="https://pubmed.ncbi.nlm.nih.gov/7212333/" TargetMode="External"/><Relationship Id="rId5" Type="http://schemas.openxmlformats.org/officeDocument/2006/relationships/hyperlink" Target="https://onlinelibrary.wiley.com/doi/full/10.1111/j.1440-1843.2011.02096.x#b40" TargetMode="External"/><Relationship Id="rId4" Type="http://schemas.openxmlformats.org/officeDocument/2006/relationships/hyperlink" Target="https://onlinelibrary.wiley.com/doi/full/10.1111/j.1440-1843.2011.02096.x#b38" TargetMode="Externa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96.xml"/><Relationship Id="rId1" Type="http://schemas.openxmlformats.org/officeDocument/2006/relationships/slideLayout" Target="../slideLayouts/slideLayout2.xml"/><Relationship Id="rId5" Type="http://schemas.openxmlformats.org/officeDocument/2006/relationships/image" Target="../media/image53.jpeg"/><Relationship Id="rId4" Type="http://schemas.openxmlformats.org/officeDocument/2006/relationships/image" Target="../media/image52.png"/></Relationships>
</file>

<file path=ppt/slides/_rels/slide11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97.xml"/><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hyperlink" Target="https://www.atsjournals.org/doi/10.1164/rccm.201206-1101OC?url_ver=Z39.88-2003&amp;rfr_id=ori:rid:crossref.org&amp;rfr_dat=cr_pub%20%200pubmed" TargetMode="External"/><Relationship Id="rId2" Type="http://schemas.openxmlformats.org/officeDocument/2006/relationships/notesSlide" Target="../notesSlides/notesSlide100.xm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image" Target="../media/image56.tiff"/><Relationship Id="rId2" Type="http://schemas.openxmlformats.org/officeDocument/2006/relationships/notesSlide" Target="../notesSlides/notesSlide101.xml"/><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103.xml"/><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3" Type="http://schemas.openxmlformats.org/officeDocument/2006/relationships/hyperlink" Target="https://www.atsjournals.org/doi/10.1164/rccm.201804-0621CI" TargetMode="External"/><Relationship Id="rId2" Type="http://schemas.openxmlformats.org/officeDocument/2006/relationships/notesSlide" Target="../notesSlides/notesSlide106.xml"/><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3" Type="http://schemas.openxmlformats.org/officeDocument/2006/relationships/hyperlink" Target="https://www.heartandlung.org/article/S0147-9563(16)30304-1/fulltext" TargetMode="External"/><Relationship Id="rId2" Type="http://schemas.openxmlformats.org/officeDocument/2006/relationships/notesSlide" Target="../notesSlides/notesSlide108.xml"/><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8" Type="http://schemas.openxmlformats.org/officeDocument/2006/relationships/hyperlink" Target="https://www.ncbi.nlm.nih.gov/pmc/articles/PMC6680300/#bib74" TargetMode="External"/><Relationship Id="rId3" Type="http://schemas.openxmlformats.org/officeDocument/2006/relationships/hyperlink" Target="https://www.ncbi.nlm.nih.gov/pmc/articles/PMC6680300/#bib19" TargetMode="External"/><Relationship Id="rId7" Type="http://schemas.openxmlformats.org/officeDocument/2006/relationships/hyperlink" Target="https://www.ncbi.nlm.nih.gov/pmc/articles/PMC6680300/#bib70" TargetMode="External"/><Relationship Id="rId2" Type="http://schemas.openxmlformats.org/officeDocument/2006/relationships/notesSlide" Target="../notesSlides/notesSlide109.xml"/><Relationship Id="rId1" Type="http://schemas.openxmlformats.org/officeDocument/2006/relationships/slideLayout" Target="../slideLayouts/slideLayout2.xml"/><Relationship Id="rId6" Type="http://schemas.openxmlformats.org/officeDocument/2006/relationships/hyperlink" Target="https://www.ncbi.nlm.nih.gov/pmc/articles/PMC6680300/#bib65" TargetMode="External"/><Relationship Id="rId5" Type="http://schemas.openxmlformats.org/officeDocument/2006/relationships/hyperlink" Target="https://www.ncbi.nlm.nih.gov/pmc/articles/PMC6680300/#bib22" TargetMode="External"/><Relationship Id="rId4" Type="http://schemas.openxmlformats.org/officeDocument/2006/relationships/hyperlink" Target="https://www.ncbi.nlm.nih.gov/pmc/articles/PMC6680300/#bib20" TargetMode="External"/></Relationships>
</file>

<file path=ppt/slides/_rels/slide126.xml.rels><?xml version="1.0" encoding="UTF-8" standalone="yes"?>
<Relationships xmlns="http://schemas.openxmlformats.org/package/2006/relationships"><Relationship Id="rId2" Type="http://schemas.openxmlformats.org/officeDocument/2006/relationships/hyperlink" Target="https://www.ncbi.nlm.nih.gov/pmc/articles/PMC6680300/" TargetMode="External"/><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3" Type="http://schemas.openxmlformats.org/officeDocument/2006/relationships/hyperlink" Target="https://pubmed.ncbi.nlm.nih.gov/27992566/" TargetMode="External"/><Relationship Id="rId2" Type="http://schemas.openxmlformats.org/officeDocument/2006/relationships/notesSlide" Target="../notesSlides/notesSlide110.xml"/><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3" Type="http://schemas.openxmlformats.org/officeDocument/2006/relationships/hyperlink" Target="https://www.ncbi.nlm.nih.gov/pubmed/25702144/" TargetMode="External"/><Relationship Id="rId2" Type="http://schemas.openxmlformats.org/officeDocument/2006/relationships/notesSlide" Target="../notesSlides/notesSlide111.xml"/><Relationship Id="rId1" Type="http://schemas.openxmlformats.org/officeDocument/2006/relationships/slideLayout" Target="../slideLayouts/slideLayout2.xml"/><Relationship Id="rId4" Type="http://schemas.openxmlformats.org/officeDocument/2006/relationships/hyperlink" Target="https://www.ncbi.nlm.nih.gov/pubmed/28971973/" TargetMode="External"/></Relationships>
</file>

<file path=ppt/slides/_rels/slide12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12.xml"/><Relationship Id="rId1" Type="http://schemas.openxmlformats.org/officeDocument/2006/relationships/slideLayout" Target="../slideLayouts/slideLayout2.xml"/><Relationship Id="rId5" Type="http://schemas.openxmlformats.org/officeDocument/2006/relationships/image" Target="../media/image60.png"/><Relationship Id="rId4" Type="http://schemas.openxmlformats.org/officeDocument/2006/relationships/image" Target="../media/image59.png"/></Relationships>
</file>

<file path=ppt/slides/_rels/slide1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3" Type="http://schemas.openxmlformats.org/officeDocument/2006/relationships/hyperlink" Target="https://www.sciencedirect.com/science/article/abs/pii/S0012369216310984" TargetMode="External"/><Relationship Id="rId2" Type="http://schemas.openxmlformats.org/officeDocument/2006/relationships/notesSlide" Target="../notesSlides/notesSlide114.xml"/><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3" Type="http://schemas.openxmlformats.org/officeDocument/2006/relationships/hyperlink" Target="https://doi.org/10.1016/j.smrv.2016.10.004" TargetMode="External"/><Relationship Id="rId2" Type="http://schemas.openxmlformats.org/officeDocument/2006/relationships/notesSlide" Target="../notesSlides/notesSlide115.xml"/><Relationship Id="rId1" Type="http://schemas.openxmlformats.org/officeDocument/2006/relationships/slideLayout" Target="../slideLayouts/slideLayout2.xml"/><Relationship Id="rId4" Type="http://schemas.openxmlformats.org/officeDocument/2006/relationships/hyperlink" Target="https://www.atsjournals.org/doi/10.1164/rccm.202006-2382ST" TargetMode="External"/></Relationships>
</file>

<file path=ppt/slides/_rels/slide133.xml.rels><?xml version="1.0" encoding="UTF-8" standalone="yes"?>
<Relationships xmlns="http://schemas.openxmlformats.org/package/2006/relationships"><Relationship Id="rId2" Type="http://schemas.openxmlformats.org/officeDocument/2006/relationships/notesSlide" Target="../notesSlides/notesSlide116.xml"/><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2" Type="http://schemas.openxmlformats.org/officeDocument/2006/relationships/hyperlink" Target="https://physoc.onlinelibrary.wiley.com/doi/full/10.14814/phy2.14371" TargetMode="External"/><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2" Type="http://schemas.openxmlformats.org/officeDocument/2006/relationships/notesSlide" Target="../notesSlides/notesSlide117.xml"/><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18.xml"/><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2" Type="http://schemas.openxmlformats.org/officeDocument/2006/relationships/hyperlink" Target="https://www.sciencedirect.com/science/article/pii/S0012369217307420" TargetMode="External"/><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2" Type="http://schemas.openxmlformats.org/officeDocument/2006/relationships/notesSlide" Target="../notesSlides/notesSlide11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2" Type="http://schemas.openxmlformats.org/officeDocument/2006/relationships/notesSlide" Target="../notesSlides/notesSlide120.xml"/><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2" Type="http://schemas.openxmlformats.org/officeDocument/2006/relationships/notesSlide" Target="../notesSlides/notesSlide121.xml"/><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22.xml"/><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3" Type="http://schemas.openxmlformats.org/officeDocument/2006/relationships/hyperlink" Target="https://www.dovepress.com/getfile.php?fileID=19163" TargetMode="External"/><Relationship Id="rId2" Type="http://schemas.openxmlformats.org/officeDocument/2006/relationships/notesSlide" Target="../notesSlides/notesSlide123.xml"/><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2" Type="http://schemas.openxmlformats.org/officeDocument/2006/relationships/notesSlide" Target="../notesSlides/notesSlide124.xml"/><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2" Type="http://schemas.openxmlformats.org/officeDocument/2006/relationships/notesSlide" Target="../notesSlides/notesSlide125.xml"/><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2" Type="http://schemas.openxmlformats.org/officeDocument/2006/relationships/notesSlide" Target="../notesSlides/notesSlide126.xml"/><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2" Type="http://schemas.openxmlformats.org/officeDocument/2006/relationships/notesSlide" Target="../notesSlides/notesSlide127.xml"/><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3" Type="http://schemas.openxmlformats.org/officeDocument/2006/relationships/hyperlink" Target="https://www.ncbi.nlm.nih.gov/pmc/articles/PMC5746960/" TargetMode="External"/><Relationship Id="rId2" Type="http://schemas.openxmlformats.org/officeDocument/2006/relationships/notesSlide" Target="../notesSlides/notesSlide128.xml"/><Relationship Id="rId1" Type="http://schemas.openxmlformats.org/officeDocument/2006/relationships/slideLayout" Target="../slideLayouts/slideLayout2.xml"/><Relationship Id="rId4" Type="http://schemas.openxmlformats.org/officeDocument/2006/relationships/hyperlink" Target="https://doi.org/10.1002/ehf2.12023" TargetMode="External"/></Relationships>
</file>

<file path=ppt/slides/_rels/slide149.xml.rels><?xml version="1.0" encoding="UTF-8" standalone="yes"?>
<Relationships xmlns="http://schemas.openxmlformats.org/package/2006/relationships"><Relationship Id="rId2" Type="http://schemas.openxmlformats.org/officeDocument/2006/relationships/notesSlide" Target="../notesSlides/notesSlide129.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30.xml"/><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3" Type="http://schemas.openxmlformats.org/officeDocument/2006/relationships/hyperlink" Target="https://journal-chestnet-org.ezproxy.lib.utah.edu/article/S0012-3692(16)49109-9/fulltext#bib19" TargetMode="External"/><Relationship Id="rId2" Type="http://schemas.openxmlformats.org/officeDocument/2006/relationships/notesSlide" Target="../notesSlides/notesSlide131.xml"/><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3" Type="http://schemas.openxmlformats.org/officeDocument/2006/relationships/hyperlink" Target="https://www.atsjournals.org/doi/full/10.1513/AnnalsATS.201711-888WS" TargetMode="External"/><Relationship Id="rId2" Type="http://schemas.openxmlformats.org/officeDocument/2006/relationships/notesSlide" Target="../notesSlides/notesSlide132.xml"/><Relationship Id="rId1" Type="http://schemas.openxmlformats.org/officeDocument/2006/relationships/slideLayout" Target="../slideLayouts/slideLayout2.xml"/><Relationship Id="rId4" Type="http://schemas.openxmlformats.org/officeDocument/2006/relationships/image" Target="../media/image64.jpeg"/></Relationships>
</file>

<file path=ppt/slides/_rels/slide154.xml.rels><?xml version="1.0" encoding="UTF-8" standalone="yes"?>
<Relationships xmlns="http://schemas.openxmlformats.org/package/2006/relationships"><Relationship Id="rId3" Type="http://schemas.openxmlformats.org/officeDocument/2006/relationships/hyperlink" Target="https://journal-chestnet-org.ezproxy.lib.utah.edu/article/S0012-3692(16)49109-9/fulltext#bib26" TargetMode="External"/><Relationship Id="rId2" Type="http://schemas.openxmlformats.org/officeDocument/2006/relationships/notesSlide" Target="../notesSlides/notesSlide133.xml"/><Relationship Id="rId1" Type="http://schemas.openxmlformats.org/officeDocument/2006/relationships/slideLayout" Target="../slideLayouts/slideLayout2.xml"/><Relationship Id="rId4" Type="http://schemas.openxmlformats.org/officeDocument/2006/relationships/hyperlink" Target="https://journal-chestnet-org.ezproxy.lib.utah.edu/article/S0012-3692(16)49109-9/fulltext" TargetMode="External"/></Relationships>
</file>

<file path=ppt/slides/_rels/slide155.xml.rels><?xml version="1.0" encoding="UTF-8" standalone="yes"?>
<Relationships xmlns="http://schemas.openxmlformats.org/package/2006/relationships"><Relationship Id="rId2" Type="http://schemas.openxmlformats.org/officeDocument/2006/relationships/notesSlide" Target="../notesSlides/notesSlide134.xml"/><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2" Type="http://schemas.openxmlformats.org/officeDocument/2006/relationships/notesSlide" Target="../notesSlides/notesSlide135.xml"/><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2" Type="http://schemas.openxmlformats.org/officeDocument/2006/relationships/notesSlide" Target="../notesSlides/notesSlide136.xml"/><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37.xml"/><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38.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2" Type="http://schemas.openxmlformats.org/officeDocument/2006/relationships/notesSlide" Target="../notesSlides/notesSlide139.xml"/><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3" Type="http://schemas.openxmlformats.org/officeDocument/2006/relationships/image" Target="../media/image67.tiff"/><Relationship Id="rId2" Type="http://schemas.openxmlformats.org/officeDocument/2006/relationships/notesSlide" Target="../notesSlides/notesSlide140.xml"/><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3" Type="http://schemas.openxmlformats.org/officeDocument/2006/relationships/hyperlink" Target="https://www.atsjournals.org/doi/10.1164/rccm.201210-1922ED" TargetMode="External"/><Relationship Id="rId2" Type="http://schemas.openxmlformats.org/officeDocument/2006/relationships/notesSlide" Target="../notesSlides/notesSlide141.xml"/><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2" Type="http://schemas.openxmlformats.org/officeDocument/2006/relationships/hyperlink" Target="https://onlinelibrary.wiley.com/doi/full/10.1111/resp.12376#resp12376-bib-0044" TargetMode="External"/><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3" Type="http://schemas.openxmlformats.org/officeDocument/2006/relationships/hyperlink" Target="https://www.ncbi.nlm.nih.gov/pmc/articles/PMC4336771/#R9" TargetMode="External"/><Relationship Id="rId2" Type="http://schemas.openxmlformats.org/officeDocument/2006/relationships/notesSlide" Target="../notesSlides/notesSlide142.xml"/><Relationship Id="rId1" Type="http://schemas.openxmlformats.org/officeDocument/2006/relationships/slideLayout" Target="../slideLayouts/slideLayout2.xml"/><Relationship Id="rId4" Type="http://schemas.openxmlformats.org/officeDocument/2006/relationships/hyperlink" Target="https://www.ncbi.nlm.nih.gov/pmc/articles/PMC4336771/#R73" TargetMode="External"/></Relationships>
</file>

<file path=ppt/slides/_rels/slide165.xml.rels><?xml version="1.0" encoding="UTF-8" standalone="yes"?>
<Relationships xmlns="http://schemas.openxmlformats.org/package/2006/relationships"><Relationship Id="rId2" Type="http://schemas.openxmlformats.org/officeDocument/2006/relationships/hyperlink" Target="https://pubmed.ncbi.nlm.nih.gov/31682462/" TargetMode="External"/><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2" Type="http://schemas.openxmlformats.org/officeDocument/2006/relationships/hyperlink" Target="https://pubmed.ncbi.nlm.nih.gov/31368798/" TargetMode="External"/><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2" Type="http://schemas.openxmlformats.org/officeDocument/2006/relationships/notesSlide" Target="../notesSlides/notesSlide143.xml"/><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2" Type="http://schemas.openxmlformats.org/officeDocument/2006/relationships/notesSlide" Target="../notesSlides/notesSlide144.xml"/><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3" Type="http://schemas.openxmlformats.org/officeDocument/2006/relationships/hyperlink" Target="https://pubmed.ncbi.nlm.nih.gov/31726017/" TargetMode="External"/><Relationship Id="rId2" Type="http://schemas.openxmlformats.org/officeDocument/2006/relationships/notesSlide" Target="../notesSlides/notesSlide14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2" Type="http://schemas.openxmlformats.org/officeDocument/2006/relationships/hyperlink" Target="https://onlinelibrary.wiley.com/doi/full/10.1111/j.1440-1843.2011.02096.x#b54" TargetMode="External"/><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3" Type="http://schemas.openxmlformats.org/officeDocument/2006/relationships/image" Target="../media/image68.gif"/><Relationship Id="rId2" Type="http://schemas.openxmlformats.org/officeDocument/2006/relationships/notesSlide" Target="../notesSlides/notesSlide146.xml"/><Relationship Id="rId1" Type="http://schemas.openxmlformats.org/officeDocument/2006/relationships/slideLayout" Target="../slideLayouts/slideLayout2.xml"/><Relationship Id="rId4" Type="http://schemas.openxmlformats.org/officeDocument/2006/relationships/image" Target="https://www.atsjournals.org/na101/home/literatum/publisher/thoracic/journals/content/annalsats/2016/annalsats.2016.13.issue-1/annalsats.201508-562ot/20160103/images/medium/annalsats.201508-562ot_f1.gif" TargetMode="Externa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3" Type="http://schemas.openxmlformats.org/officeDocument/2006/relationships/hyperlink" Target="https://www.ccjm.org/content/83/2/127.long#ref-70" TargetMode="External"/><Relationship Id="rId2" Type="http://schemas.openxmlformats.org/officeDocument/2006/relationships/notesSlide" Target="../notesSlides/notesSlide147.xml"/><Relationship Id="rId1" Type="http://schemas.openxmlformats.org/officeDocument/2006/relationships/slideLayout" Target="../slideLayouts/slideLayout2.xml"/><Relationship Id="rId4" Type="http://schemas.openxmlformats.org/officeDocument/2006/relationships/hyperlink" Target="https://www.ccjm.org/content/83/2/127.long#ref-69" TargetMode="External"/></Relationships>
</file>

<file path=ppt/slides/_rels/slide174.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148.xml"/><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3" Type="http://schemas.openxmlformats.org/officeDocument/2006/relationships/hyperlink" Target="https://www.ncbi.nlm.nih.gov/pubmed/25066329" TargetMode="External"/><Relationship Id="rId2" Type="http://schemas.openxmlformats.org/officeDocument/2006/relationships/notesSlide" Target="../notesSlides/notesSlide149.xml"/><Relationship Id="rId1" Type="http://schemas.openxmlformats.org/officeDocument/2006/relationships/slideLayout" Target="../slideLayouts/slideLayout2.xml"/><Relationship Id="rId4" Type="http://schemas.openxmlformats.org/officeDocument/2006/relationships/hyperlink" Target="https://www.ncbi.nlm.nih.gov/pmc/articles/PMC6219270/" TargetMode="External"/></Relationships>
</file>

<file path=ppt/slides/_rels/slide176.xml.rels><?xml version="1.0" encoding="UTF-8" standalone="yes"?>
<Relationships xmlns="http://schemas.openxmlformats.org/package/2006/relationships"><Relationship Id="rId3" Type="http://schemas.openxmlformats.org/officeDocument/2006/relationships/hyperlink" Target="https://doi.org/10.1002/14651858.CD001941.pub3" TargetMode="External"/><Relationship Id="rId2" Type="http://schemas.openxmlformats.org/officeDocument/2006/relationships/hyperlink" Target="https://pubmed.ncbi.nlm.nih.gov/25503955/" TargetMode="External"/><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3" Type="http://schemas.openxmlformats.org/officeDocument/2006/relationships/hyperlink" Target="https://www.atsjournals.org/doi/full/10.1513/AnnalsATS.202009-1171AG" TargetMode="External"/><Relationship Id="rId2" Type="http://schemas.openxmlformats.org/officeDocument/2006/relationships/notesSlide" Target="../notesSlides/notesSlide150.xml"/><Relationship Id="rId1" Type="http://schemas.openxmlformats.org/officeDocument/2006/relationships/slideLayout" Target="../slideLayouts/slideLayout2.xml"/><Relationship Id="rId4" Type="http://schemas.openxmlformats.org/officeDocument/2006/relationships/image" Target="../media/image70.png"/></Relationships>
</file>

<file path=ppt/slides/_rels/slide178.xml.rels><?xml version="1.0" encoding="UTF-8" standalone="yes"?>
<Relationships xmlns="http://schemas.openxmlformats.org/package/2006/relationships"><Relationship Id="rId3" Type="http://schemas.openxmlformats.org/officeDocument/2006/relationships/hyperlink" Target="https://onlinelibrary.wiley.com/doi/10.1111/crj.12054" TargetMode="External"/><Relationship Id="rId2" Type="http://schemas.openxmlformats.org/officeDocument/2006/relationships/notesSlide" Target="../notesSlides/notesSlide151.xml"/><Relationship Id="rId1" Type="http://schemas.openxmlformats.org/officeDocument/2006/relationships/slideLayout" Target="../slideLayouts/slideLayout2.xml"/><Relationship Id="rId5" Type="http://schemas.openxmlformats.org/officeDocument/2006/relationships/hyperlink" Target="https://www.resmedjournal.com/article/S0954-6111(19)30134-9/pdf" TargetMode="External"/><Relationship Id="rId4" Type="http://schemas.openxmlformats.org/officeDocument/2006/relationships/hyperlink" Target="https://onlinelibrary.wiley.com/doi/10.1111/resp.12652" TargetMode="External"/></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2" Type="http://schemas.openxmlformats.org/officeDocument/2006/relationships/notesSlide" Target="../notesSlides/notesSlide152.xml"/><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2" Type="http://schemas.openxmlformats.org/officeDocument/2006/relationships/notesSlide" Target="../notesSlides/notesSlide153.xml"/><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2" Type="http://schemas.openxmlformats.org/officeDocument/2006/relationships/notesSlide" Target="../notesSlides/notesSlide154.xml"/><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3" Type="http://schemas.openxmlformats.org/officeDocument/2006/relationships/hyperlink" Target="https://www.atsjournals.org/doi/pdf/10.1164/ajrccm.160.5.9806006" TargetMode="External"/><Relationship Id="rId2" Type="http://schemas.openxmlformats.org/officeDocument/2006/relationships/notesSlide" Target="../notesSlides/notesSlide155.xml"/><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2" Type="http://schemas.openxmlformats.org/officeDocument/2006/relationships/notesSlide" Target="../notesSlides/notesSlide156.xml"/><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2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s://chemistry.stackexchange.com/questions/9067/what-is-the-carbon-dioxide-content-of-a-soda-can-or-bottle"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hyperlink" Target="https://physoc.onlinelibrary.wiley.com/doi/full/10.1113/JP276206" TargetMode="External"/><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_rels/slide33.xml.rels><?xml version="1.0" encoding="UTF-8" standalone="yes"?>
<Relationships xmlns="http://schemas.openxmlformats.org/package/2006/relationships"><Relationship Id="rId3" Type="http://schemas.openxmlformats.org/officeDocument/2006/relationships/hyperlink" Target="https://physoc.onlinelibrary.wiley.com/doi/full/10.1113/JP276206#tjp13067-bib-0034" TargetMode="External"/><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hyperlink" Target="https://physoc.onlinelibrary.wiley.com/doi/full/10.1113/JP276206#tjp13067-bib-0038"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hyperlink" Target="https://pubmed.ncbi.nlm.nih.gov/25323235/" TargetMode="External"/><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9.gif"/><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48.xml.rels><?xml version="1.0" encoding="UTF-8" standalone="yes"?>
<Relationships xmlns="http://schemas.openxmlformats.org/package/2006/relationships"><Relationship Id="rId3" Type="http://schemas.openxmlformats.org/officeDocument/2006/relationships/image" Target="../media/image24.tiff"/><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hyperlink" Target="https://doi.org/10.1152/jappl.2000.88.1.257" TargetMode="External"/><Relationship Id="rId2" Type="http://schemas.openxmlformats.org/officeDocument/2006/relationships/notesSlide" Target="../notesSlides/notesSlide44.xml"/><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5.jpe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28.jpeg"/></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image" Target="../media/image30.jpeg"/></Relationships>
</file>

<file path=ppt/slides/_rels/slide5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35.tiff"/><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hyperlink" Target="https://www.ncbi.nlm.nih.gov/pmc/articles/PMC4568120/" TargetMode="External"/><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hyperlink" Target="https://pubmed-ncbi-nlm-nih-gov.ezproxy.lib.utah.edu/19136371/" TargetMode="External"/><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hyperlink" Target="https://journal.chestnet.org/article/S0012-3692(15)30169-0/fulltext" TargetMode="Externa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39.tiff"/><Relationship Id="rId2" Type="http://schemas.openxmlformats.org/officeDocument/2006/relationships/notesSlide" Target="../notesSlides/notesSlide70.xml"/><Relationship Id="rId1" Type="http://schemas.openxmlformats.org/officeDocument/2006/relationships/slideLayout" Target="../slideLayouts/slideLayout2.xml"/><Relationship Id="rId4" Type="http://schemas.openxmlformats.org/officeDocument/2006/relationships/image" Target="../media/image40.gif"/></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hyperlink" Target="https://thorax.bmj.com/content/69/5/491#ref-7" TargetMode="External"/><Relationship Id="rId2" Type="http://schemas.openxmlformats.org/officeDocument/2006/relationships/notesSlide" Target="../notesSlides/notesSlide71.xml"/><Relationship Id="rId1" Type="http://schemas.openxmlformats.org/officeDocument/2006/relationships/slideLayout" Target="../slideLayouts/slideLayout2.xml"/><Relationship Id="rId6" Type="http://schemas.openxmlformats.org/officeDocument/2006/relationships/image" Target="https://erj.ersjournals.com/content/erj/22/46_suppl/33s/F3.medium.gif" TargetMode="External"/><Relationship Id="rId5" Type="http://schemas.openxmlformats.org/officeDocument/2006/relationships/image" Target="../media/image41.gif"/><Relationship Id="rId4" Type="http://schemas.openxmlformats.org/officeDocument/2006/relationships/hyperlink" Target="https://thorax.bmj.com/content/69/5/491#ref-8" TargetMode="Externa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42.tiff"/><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hyperlink" Target="https://www.dovepress.com/getfile.php?fileID=19163" TargetMode="Externa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hyperlink" Target="https://onlinelibrary.wiley.com/doi/full/10.1111/resp.12376#resp12376-bib-0054" TargetMode="External"/><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44.tiff"/><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45.tiff"/><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46.tiff"/><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hyperlink" Target="https://www.ingentaconnect.com/content/wk/ane/2017/00000124/00000003/art00029" TargetMode="External"/><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290529-2BB1-0C45-81A9-D81250C7508C}"/>
              </a:ext>
            </a:extLst>
          </p:cNvPr>
          <p:cNvSpPr>
            <a:spLocks noGrp="1"/>
          </p:cNvSpPr>
          <p:nvPr>
            <p:ph type="ctrTitle"/>
          </p:nvPr>
        </p:nvSpPr>
        <p:spPr/>
        <p:txBody>
          <a:bodyPr/>
          <a:lstStyle/>
          <a:p>
            <a:r>
              <a:rPr lang="en-US" dirty="0"/>
              <a:t>Hypercapnic Respiratory Failure</a:t>
            </a:r>
          </a:p>
        </p:txBody>
      </p:sp>
      <p:sp>
        <p:nvSpPr>
          <p:cNvPr id="3" name="Subtitle 2">
            <a:extLst>
              <a:ext uri="{FF2B5EF4-FFF2-40B4-BE49-F238E27FC236}">
                <a16:creationId xmlns:a16="http://schemas.microsoft.com/office/drawing/2014/main" id="{1E28EC19-B921-5F4D-9C90-C9A98E91BAC6}"/>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11201540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C00E5B-3039-E948-BF1A-2404F2C107FF}"/>
              </a:ext>
            </a:extLst>
          </p:cNvPr>
          <p:cNvSpPr>
            <a:spLocks noGrp="1"/>
          </p:cNvSpPr>
          <p:nvPr>
            <p:ph type="title"/>
          </p:nvPr>
        </p:nvSpPr>
        <p:spPr/>
        <p:txBody>
          <a:bodyPr/>
          <a:lstStyle/>
          <a:p>
            <a:r>
              <a:rPr lang="en-US" dirty="0" err="1"/>
              <a:t>Vd</a:t>
            </a:r>
            <a:r>
              <a:rPr lang="en-US" dirty="0"/>
              <a:t>/Vt, VCO2 changes = not the whole story</a:t>
            </a:r>
          </a:p>
        </p:txBody>
      </p:sp>
      <p:sp>
        <p:nvSpPr>
          <p:cNvPr id="3" name="Content Placeholder 2">
            <a:extLst>
              <a:ext uri="{FF2B5EF4-FFF2-40B4-BE49-F238E27FC236}">
                <a16:creationId xmlns:a16="http://schemas.microsoft.com/office/drawing/2014/main" id="{037F5D3C-B3B7-D648-93C8-7064C4F2C57B}"/>
              </a:ext>
            </a:extLst>
          </p:cNvPr>
          <p:cNvSpPr>
            <a:spLocks noGrp="1"/>
          </p:cNvSpPr>
          <p:nvPr>
            <p:ph idx="1"/>
          </p:nvPr>
        </p:nvSpPr>
        <p:spPr/>
        <p:txBody>
          <a:bodyPr>
            <a:normAutofit/>
          </a:bodyPr>
          <a:lstStyle/>
          <a:p>
            <a:pPr lvl="1"/>
            <a:r>
              <a:rPr lang="en-US" dirty="0"/>
              <a:t>PaCO2 = K * </a:t>
            </a:r>
            <a:r>
              <a:rPr lang="en-US" b="1" dirty="0"/>
              <a:t>VCO2</a:t>
            </a:r>
            <a:r>
              <a:rPr lang="en-US" dirty="0"/>
              <a:t> / </a:t>
            </a:r>
            <a:r>
              <a:rPr lang="en-US" dirty="0">
                <a:solidFill>
                  <a:srgbClr val="FF0000"/>
                </a:solidFill>
              </a:rPr>
              <a:t>VE</a:t>
            </a:r>
            <a:r>
              <a:rPr lang="en-US" dirty="0"/>
              <a:t> (1-</a:t>
            </a:r>
            <a:r>
              <a:rPr lang="en-US" b="1" dirty="0"/>
              <a:t>Vd/Vt</a:t>
            </a:r>
            <a:r>
              <a:rPr lang="en-US" dirty="0"/>
              <a:t>)</a:t>
            </a:r>
          </a:p>
          <a:p>
            <a:pPr lvl="2"/>
            <a:r>
              <a:rPr lang="en-US" dirty="0"/>
              <a:t>VE is a dependent variable which the control system changes to keep PaCO2 the same</a:t>
            </a:r>
          </a:p>
          <a:p>
            <a:pPr lvl="1"/>
            <a:r>
              <a:rPr lang="en-US" dirty="0"/>
              <a:t>A change in </a:t>
            </a:r>
            <a:r>
              <a:rPr lang="en-US" dirty="0" err="1"/>
              <a:t>Vd</a:t>
            </a:r>
            <a:r>
              <a:rPr lang="en-US" dirty="0"/>
              <a:t>/Vt or VCO2 can be a stressor on the system, but in the absence of huge extremes (e.g. 2,4 Dinitrophenol overdose) is not the cause itself (unless control system is offline - on vent)</a:t>
            </a:r>
          </a:p>
          <a:p>
            <a:pPr lvl="2"/>
            <a:r>
              <a:rPr lang="en-US" dirty="0"/>
              <a:t>How huge can system compensate? </a:t>
            </a:r>
          </a:p>
          <a:p>
            <a:pPr lvl="3"/>
            <a:r>
              <a:rPr lang="en-US" dirty="0"/>
              <a:t>VCO2 – based on average VO2 max stress test data – should tolerate 8.8x resting VCO2 (in 70kg 63y/o female) prior to decompensating if that is the only abnormality </a:t>
            </a:r>
          </a:p>
          <a:p>
            <a:pPr lvl="4"/>
            <a:r>
              <a:rPr lang="en-US" dirty="0"/>
              <a:t>Even at VO2max 10 ml/kg/min</a:t>
            </a:r>
          </a:p>
          <a:p>
            <a:pPr lvl="3"/>
            <a:r>
              <a:rPr lang="en-US" dirty="0" err="1"/>
              <a:t>Vd</a:t>
            </a:r>
            <a:r>
              <a:rPr lang="en-US" dirty="0"/>
              <a:t>/Vt – 89% (by re-arranging and solving, </a:t>
            </a:r>
            <a:r>
              <a:rPr lang="en-US" dirty="0" err="1"/>
              <a:t>equiv</a:t>
            </a:r>
            <a:r>
              <a:rPr lang="en-US" dirty="0"/>
              <a:t> to the above - PaCO2 = K * VCO2 / VE (1-Vd/Vt)</a:t>
            </a:r>
          </a:p>
          <a:p>
            <a:pPr lvl="4"/>
            <a:r>
              <a:rPr lang="en-US" dirty="0"/>
              <a:t>This is why a PE won’t cause hypercapnia except when a patient is on the vent.</a:t>
            </a:r>
          </a:p>
        </p:txBody>
      </p:sp>
    </p:spTree>
    <p:extLst>
      <p:ext uri="{BB962C8B-B14F-4D97-AF65-F5344CB8AC3E}">
        <p14:creationId xmlns:p14="http://schemas.microsoft.com/office/powerpoint/2010/main" val="1477869303"/>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86240E-FF08-BB45-9B18-5CF1B33E9EA3}"/>
              </a:ext>
            </a:extLst>
          </p:cNvPr>
          <p:cNvSpPr>
            <a:spLocks noGrp="1"/>
          </p:cNvSpPr>
          <p:nvPr>
            <p:ph type="title"/>
          </p:nvPr>
        </p:nvSpPr>
        <p:spPr/>
        <p:txBody>
          <a:bodyPr/>
          <a:lstStyle/>
          <a:p>
            <a:r>
              <a:rPr lang="en-US" dirty="0"/>
              <a:t>Neuromuscular disease</a:t>
            </a:r>
          </a:p>
        </p:txBody>
      </p:sp>
      <p:sp>
        <p:nvSpPr>
          <p:cNvPr id="3" name="Content Placeholder 2">
            <a:extLst>
              <a:ext uri="{FF2B5EF4-FFF2-40B4-BE49-F238E27FC236}">
                <a16:creationId xmlns:a16="http://schemas.microsoft.com/office/drawing/2014/main" id="{75329D5F-1C57-984A-B621-C7197DC898B1}"/>
              </a:ext>
            </a:extLst>
          </p:cNvPr>
          <p:cNvSpPr>
            <a:spLocks noGrp="1"/>
          </p:cNvSpPr>
          <p:nvPr>
            <p:ph idx="1"/>
          </p:nvPr>
        </p:nvSpPr>
        <p:spPr/>
        <p:txBody>
          <a:bodyPr/>
          <a:lstStyle/>
          <a:p>
            <a:r>
              <a:rPr lang="en-US" dirty="0"/>
              <a:t>The topic of respiratory muscle fatigue is complex and the interested reader is referred to a detailed review of the topic (143).</a:t>
            </a:r>
          </a:p>
          <a:p>
            <a:endParaRPr lang="en-US" dirty="0"/>
          </a:p>
          <a:p>
            <a:r>
              <a:rPr lang="en-US" dirty="0"/>
              <a:t>Respiratory muscle fatigue can develop whenever ventilation must be maintained at greater than 50% of maximal voluntary ventilation</a:t>
            </a:r>
          </a:p>
          <a:p>
            <a:pPr lvl="1"/>
            <a:r>
              <a:rPr lang="en-US" dirty="0" err="1"/>
              <a:t>Mador</a:t>
            </a:r>
            <a:r>
              <a:rPr lang="en-US" dirty="0"/>
              <a:t> MJ, </a:t>
            </a:r>
            <a:r>
              <a:rPr lang="en-US" dirty="0" err="1"/>
              <a:t>Magalang</a:t>
            </a:r>
            <a:r>
              <a:rPr lang="en-US" dirty="0"/>
              <a:t> UJ, </a:t>
            </a:r>
            <a:r>
              <a:rPr lang="en-US" dirty="0" err="1"/>
              <a:t>Rodis</a:t>
            </a:r>
            <a:r>
              <a:rPr lang="en-US" dirty="0"/>
              <a:t> A, </a:t>
            </a:r>
            <a:r>
              <a:rPr lang="en-US" dirty="0" err="1"/>
              <a:t>Kufel</a:t>
            </a:r>
            <a:r>
              <a:rPr lang="en-US" dirty="0"/>
              <a:t> TJ. Diaphragmatic fatigue after exercise in healthy human subjects. </a:t>
            </a:r>
            <a:r>
              <a:rPr lang="en-US" i="1" dirty="0"/>
              <a:t>Am Rev Respir Dis</a:t>
            </a:r>
            <a:r>
              <a:rPr lang="en-US" dirty="0"/>
              <a:t> 1993;148:1571–1575.</a:t>
            </a:r>
          </a:p>
          <a:p>
            <a:pPr lvl="1"/>
            <a:r>
              <a:rPr lang="en-US" dirty="0"/>
              <a:t> Freedman S. Sustained maximum voluntary ventilation. </a:t>
            </a:r>
            <a:r>
              <a:rPr lang="en-US" i="1" dirty="0"/>
              <a:t>Respir </a:t>
            </a:r>
            <a:r>
              <a:rPr lang="en-US" i="1" dirty="0" err="1"/>
              <a:t>Physiol</a:t>
            </a:r>
            <a:r>
              <a:rPr lang="en-US" dirty="0"/>
              <a:t> 1970;8:230–244.</a:t>
            </a:r>
          </a:p>
        </p:txBody>
      </p:sp>
    </p:spTree>
    <p:extLst>
      <p:ext uri="{BB962C8B-B14F-4D97-AF65-F5344CB8AC3E}">
        <p14:creationId xmlns:p14="http://schemas.microsoft.com/office/powerpoint/2010/main" val="3219698016"/>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413A1A-DEAE-3D44-BE57-DE89AF5CCCFB}"/>
              </a:ext>
            </a:extLst>
          </p:cNvPr>
          <p:cNvSpPr>
            <a:spLocks noGrp="1"/>
          </p:cNvSpPr>
          <p:nvPr>
            <p:ph type="title"/>
          </p:nvPr>
        </p:nvSpPr>
        <p:spPr/>
        <p:txBody>
          <a:bodyPr/>
          <a:lstStyle/>
          <a:p>
            <a:r>
              <a:rPr lang="en-US" dirty="0"/>
              <a:t>Neuromuscular disease</a:t>
            </a:r>
          </a:p>
        </p:txBody>
      </p:sp>
      <p:sp>
        <p:nvSpPr>
          <p:cNvPr id="3" name="Content Placeholder 2">
            <a:extLst>
              <a:ext uri="{FF2B5EF4-FFF2-40B4-BE49-F238E27FC236}">
                <a16:creationId xmlns:a16="http://schemas.microsoft.com/office/drawing/2014/main" id="{5725C2FC-0ECA-D541-BC8C-38EF312C3DD6}"/>
              </a:ext>
            </a:extLst>
          </p:cNvPr>
          <p:cNvSpPr>
            <a:spLocks noGrp="1"/>
          </p:cNvSpPr>
          <p:nvPr>
            <p:ph idx="1"/>
          </p:nvPr>
        </p:nvSpPr>
        <p:spPr>
          <a:xfrm>
            <a:off x="838200" y="1825625"/>
            <a:ext cx="5889279" cy="4351338"/>
          </a:xfrm>
        </p:spPr>
        <p:txBody>
          <a:bodyPr>
            <a:normAutofit fontScale="70000" lnSpcReduction="20000"/>
          </a:bodyPr>
          <a:lstStyle/>
          <a:p>
            <a:r>
              <a:rPr lang="en-US" dirty="0"/>
              <a:t>Corticospinal tracts connect resp centers to spinal motor neurons – ventilatory drive problems when abnormal.</a:t>
            </a:r>
          </a:p>
          <a:p>
            <a:r>
              <a:rPr lang="en-US" dirty="0"/>
              <a:t>MS – ventilation control problems and bulbar </a:t>
            </a:r>
            <a:r>
              <a:rPr lang="en-US" dirty="0" err="1"/>
              <a:t>sx</a:t>
            </a:r>
            <a:r>
              <a:rPr lang="en-US" dirty="0"/>
              <a:t> -&gt; aspiration</a:t>
            </a:r>
          </a:p>
          <a:p>
            <a:r>
              <a:rPr lang="en-US" dirty="0"/>
              <a:t>SCI  - https://</a:t>
            </a:r>
            <a:r>
              <a:rPr lang="en-US" dirty="0" err="1"/>
              <a:t>breathe.ersjournals.com</a:t>
            </a:r>
            <a:r>
              <a:rPr lang="en-US" dirty="0"/>
              <a:t>/content/12/4/328.short</a:t>
            </a:r>
          </a:p>
          <a:p>
            <a:r>
              <a:rPr lang="en-US" dirty="0"/>
              <a:t>ALS – NPPV suggested when FVC &lt;50% </a:t>
            </a:r>
            <a:r>
              <a:rPr lang="en-US" dirty="0" err="1"/>
              <a:t>pred</a:t>
            </a:r>
            <a:r>
              <a:rPr lang="en-US" dirty="0"/>
              <a:t>, MIP &lt; -60, SNIP less than 40, or sleep disordered breathing identified.</a:t>
            </a:r>
          </a:p>
          <a:p>
            <a:r>
              <a:rPr lang="en-US" dirty="0" err="1"/>
              <a:t>Dipharagmatic</a:t>
            </a:r>
            <a:r>
              <a:rPr lang="en-US" dirty="0"/>
              <a:t> </a:t>
            </a:r>
            <a:r>
              <a:rPr lang="en-US" dirty="0" err="1"/>
              <a:t>dsfxn</a:t>
            </a:r>
            <a:r>
              <a:rPr lang="en-US" dirty="0"/>
              <a:t> – neuropathic, myopathic, or metabolic.</a:t>
            </a:r>
          </a:p>
          <a:p>
            <a:r>
              <a:rPr lang="en-US" dirty="0"/>
              <a:t>Duchenne/Becker/Myotonic Dystrophy – muscle weakness.</a:t>
            </a:r>
          </a:p>
          <a:p>
            <a:r>
              <a:rPr lang="en-US" dirty="0"/>
              <a:t>Graphic from: Geneva area NIV </a:t>
            </a:r>
            <a:r>
              <a:rPr lang="en-US" dirty="0" err="1"/>
              <a:t>initation</a:t>
            </a:r>
            <a:r>
              <a:rPr lang="en-US" dirty="0"/>
              <a:t> prev. CHEST</a:t>
            </a:r>
          </a:p>
        </p:txBody>
      </p:sp>
      <p:pic>
        <p:nvPicPr>
          <p:cNvPr id="5" name="Picture 4" descr="Table&#10;&#10;Description automatically generated">
            <a:extLst>
              <a:ext uri="{FF2B5EF4-FFF2-40B4-BE49-F238E27FC236}">
                <a16:creationId xmlns:a16="http://schemas.microsoft.com/office/drawing/2014/main" id="{474BE1C9-AC6A-1644-9A08-7E20BB21EB91}"/>
              </a:ext>
            </a:extLst>
          </p:cNvPr>
          <p:cNvPicPr>
            <a:picLocks noChangeAspect="1"/>
          </p:cNvPicPr>
          <p:nvPr/>
        </p:nvPicPr>
        <p:blipFill>
          <a:blip r:embed="rId3"/>
          <a:stretch>
            <a:fillRect/>
          </a:stretch>
        </p:blipFill>
        <p:spPr>
          <a:xfrm>
            <a:off x="6727479" y="1346661"/>
            <a:ext cx="5464521" cy="4663440"/>
          </a:xfrm>
          <a:prstGeom prst="rect">
            <a:avLst/>
          </a:prstGeom>
        </p:spPr>
      </p:pic>
    </p:spTree>
    <p:extLst>
      <p:ext uri="{BB962C8B-B14F-4D97-AF65-F5344CB8AC3E}">
        <p14:creationId xmlns:p14="http://schemas.microsoft.com/office/powerpoint/2010/main" val="3421022440"/>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01B70E-0EA2-E344-972E-CC99152ABAEE}"/>
              </a:ext>
            </a:extLst>
          </p:cNvPr>
          <p:cNvSpPr>
            <a:spLocks noGrp="1"/>
          </p:cNvSpPr>
          <p:nvPr>
            <p:ph type="title"/>
          </p:nvPr>
        </p:nvSpPr>
        <p:spPr/>
        <p:txBody>
          <a:bodyPr/>
          <a:lstStyle/>
          <a:p>
            <a:r>
              <a:rPr lang="en-US" dirty="0"/>
              <a:t>Neuromuscular hypoventilation</a:t>
            </a:r>
          </a:p>
        </p:txBody>
      </p:sp>
      <p:sp>
        <p:nvSpPr>
          <p:cNvPr id="3" name="Content Placeholder 2">
            <a:extLst>
              <a:ext uri="{FF2B5EF4-FFF2-40B4-BE49-F238E27FC236}">
                <a16:creationId xmlns:a16="http://schemas.microsoft.com/office/drawing/2014/main" id="{3CC2D8FD-A5E6-3A41-9D71-684C8BE00CFB}"/>
              </a:ext>
            </a:extLst>
          </p:cNvPr>
          <p:cNvSpPr>
            <a:spLocks noGrp="1"/>
          </p:cNvSpPr>
          <p:nvPr>
            <p:ph idx="1"/>
          </p:nvPr>
        </p:nvSpPr>
        <p:spPr/>
        <p:txBody>
          <a:bodyPr/>
          <a:lstStyle/>
          <a:p>
            <a:r>
              <a:rPr lang="en-US" dirty="0"/>
              <a:t>First occurs during REM sleep (lowest drive and muscle paralysis)- Base excess of 4 </a:t>
            </a:r>
            <a:r>
              <a:rPr lang="en-US" dirty="0" err="1"/>
              <a:t>mEq</a:t>
            </a:r>
            <a:r>
              <a:rPr lang="en-US" dirty="0"/>
              <a:t> correlates.  - can be tested at home with ET CO2. For progressive conditions, often predates awake failure by years.</a:t>
            </a:r>
          </a:p>
          <a:p>
            <a:pPr lvl="1"/>
            <a:r>
              <a:rPr lang="en-US" dirty="0"/>
              <a:t>Can lead to blunted ventilatory responses in the day (perhaps predisposing to exacerbations, even beyond steady state failure)</a:t>
            </a:r>
          </a:p>
          <a:p>
            <a:r>
              <a:rPr lang="en-US" dirty="0"/>
              <a:t>NPPV likely improves survival in ALS</a:t>
            </a:r>
          </a:p>
          <a:p>
            <a:endParaRPr lang="en-US" dirty="0"/>
          </a:p>
          <a:p>
            <a:r>
              <a:rPr lang="en-US" dirty="0"/>
              <a:t>https://</a:t>
            </a:r>
            <a:r>
              <a:rPr lang="en-US" dirty="0" err="1"/>
              <a:t>www.atsjournals.org</a:t>
            </a:r>
            <a:r>
              <a:rPr lang="en-US" dirty="0"/>
              <a:t>/</a:t>
            </a:r>
            <a:r>
              <a:rPr lang="en-US" dirty="0" err="1"/>
              <a:t>doi</a:t>
            </a:r>
            <a:r>
              <a:rPr lang="en-US" dirty="0"/>
              <a:t>/10.1164/rccm.201210-1804CI</a:t>
            </a:r>
          </a:p>
        </p:txBody>
      </p:sp>
    </p:spTree>
    <p:extLst>
      <p:ext uri="{BB962C8B-B14F-4D97-AF65-F5344CB8AC3E}">
        <p14:creationId xmlns:p14="http://schemas.microsoft.com/office/powerpoint/2010/main" val="4252514521"/>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296C26-BC1B-FF4F-B155-F2522F1A24A1}"/>
              </a:ext>
            </a:extLst>
          </p:cNvPr>
          <p:cNvSpPr>
            <a:spLocks noGrp="1"/>
          </p:cNvSpPr>
          <p:nvPr>
            <p:ph type="title"/>
          </p:nvPr>
        </p:nvSpPr>
        <p:spPr/>
        <p:txBody>
          <a:bodyPr/>
          <a:lstStyle/>
          <a:p>
            <a:r>
              <a:rPr lang="en-US" dirty="0"/>
              <a:t>ILD? CF</a:t>
            </a:r>
          </a:p>
        </p:txBody>
      </p:sp>
      <p:sp>
        <p:nvSpPr>
          <p:cNvPr id="3" name="Content Placeholder 2">
            <a:extLst>
              <a:ext uri="{FF2B5EF4-FFF2-40B4-BE49-F238E27FC236}">
                <a16:creationId xmlns:a16="http://schemas.microsoft.com/office/drawing/2014/main" id="{80146F07-F30F-B74B-9897-164FF5E69C70}"/>
              </a:ext>
            </a:extLst>
          </p:cNvPr>
          <p:cNvSpPr>
            <a:spLocks noGrp="1"/>
          </p:cNvSpPr>
          <p:nvPr>
            <p:ph idx="1"/>
          </p:nvPr>
        </p:nvSpPr>
        <p:spPr/>
        <p:txBody>
          <a:bodyPr/>
          <a:lstStyle/>
          <a:p>
            <a:r>
              <a:rPr lang="en-US" dirty="0">
                <a:hlinkClick r:id="rId3"/>
              </a:rPr>
              <a:t>https://www.karger.com/Article/Pdf/369862</a:t>
            </a:r>
            <a:r>
              <a:rPr lang="en-US" dirty="0"/>
              <a:t> In Germany NIPPV offered to patients with ILD and hypercapnia (30 w </a:t>
            </a:r>
            <a:r>
              <a:rPr lang="en-US" dirty="0" err="1"/>
              <a:t>hypercap</a:t>
            </a:r>
            <a:r>
              <a:rPr lang="en-US" dirty="0"/>
              <a:t>, 374 w/o)</a:t>
            </a:r>
          </a:p>
          <a:p>
            <a:r>
              <a:rPr lang="en-US" dirty="0"/>
              <a:t>Treated with NIPPV, in addition to pulmonary rehab. Improved 6 MW outcome (compared to at enrollment – not a comparative study)</a:t>
            </a:r>
          </a:p>
        </p:txBody>
      </p:sp>
    </p:spTree>
    <p:extLst>
      <p:ext uri="{BB962C8B-B14F-4D97-AF65-F5344CB8AC3E}">
        <p14:creationId xmlns:p14="http://schemas.microsoft.com/office/powerpoint/2010/main" val="430477662"/>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E394E7-9D78-3D48-A7DA-940495776567}"/>
              </a:ext>
            </a:extLst>
          </p:cNvPr>
          <p:cNvSpPr>
            <a:spLocks noGrp="1"/>
          </p:cNvSpPr>
          <p:nvPr>
            <p:ph type="title"/>
          </p:nvPr>
        </p:nvSpPr>
        <p:spPr/>
        <p:txBody>
          <a:bodyPr/>
          <a:lstStyle/>
          <a:p>
            <a:r>
              <a:rPr lang="en-US" dirty="0"/>
              <a:t>Part 4 - Epidemiology</a:t>
            </a:r>
          </a:p>
        </p:txBody>
      </p:sp>
      <p:sp>
        <p:nvSpPr>
          <p:cNvPr id="3" name="Content Placeholder 2">
            <a:extLst>
              <a:ext uri="{FF2B5EF4-FFF2-40B4-BE49-F238E27FC236}">
                <a16:creationId xmlns:a16="http://schemas.microsoft.com/office/drawing/2014/main" id="{EE6B8D39-7C08-9C4A-8445-A58B47C60698}"/>
              </a:ext>
            </a:extLst>
          </p:cNvPr>
          <p:cNvSpPr>
            <a:spLocks noGrp="1"/>
          </p:cNvSpPr>
          <p:nvPr>
            <p:ph idx="1"/>
          </p:nvPr>
        </p:nvSpPr>
        <p:spPr/>
        <p:txBody>
          <a:bodyPr>
            <a:normAutofit/>
          </a:bodyPr>
          <a:lstStyle/>
          <a:p>
            <a:r>
              <a:rPr lang="en-US" dirty="0"/>
              <a:t>Questions:</a:t>
            </a:r>
          </a:p>
          <a:p>
            <a:pPr lvl="1"/>
            <a:r>
              <a:rPr lang="en-US" dirty="0"/>
              <a:t>How often is the diagnosis of hypercapnic respiratory failure (or perhaps, a specific subtype) made during an acute exacerbation? </a:t>
            </a:r>
          </a:p>
          <a:p>
            <a:pPr lvl="2"/>
            <a:r>
              <a:rPr lang="en-US" dirty="0"/>
              <a:t>Of all blood gasses obtained within ED, 24h or admission to hospital or admission to ICU with respiratory acidosis and metabolic alkalosis (inferring, this is often compensation)– how many are acutely decompensated vs acute on chronic? How many have been labeled as having a cause of hypercapnia on discharge?</a:t>
            </a:r>
          </a:p>
          <a:p>
            <a:pPr lvl="3"/>
            <a:r>
              <a:rPr lang="en-US" dirty="0"/>
              <a:t>(what proportion of patients have some degree of blood gas compensation?</a:t>
            </a:r>
          </a:p>
          <a:p>
            <a:pPr lvl="2"/>
            <a:r>
              <a:rPr lang="en-US" dirty="0"/>
              <a:t>Review all labels of.. Say.. OHS and see how it was diagnosed (labor intensive)</a:t>
            </a:r>
          </a:p>
        </p:txBody>
      </p:sp>
    </p:spTree>
    <p:extLst>
      <p:ext uri="{BB962C8B-B14F-4D97-AF65-F5344CB8AC3E}">
        <p14:creationId xmlns:p14="http://schemas.microsoft.com/office/powerpoint/2010/main" val="1285128095"/>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F5E625-B32F-AF44-BBAB-8631599A373B}"/>
              </a:ext>
            </a:extLst>
          </p:cNvPr>
          <p:cNvSpPr>
            <a:spLocks noGrp="1"/>
          </p:cNvSpPr>
          <p:nvPr>
            <p:ph type="title"/>
          </p:nvPr>
        </p:nvSpPr>
        <p:spPr/>
        <p:txBody>
          <a:bodyPr/>
          <a:lstStyle/>
          <a:p>
            <a:r>
              <a:rPr lang="en-US" dirty="0"/>
              <a:t>https://</a:t>
            </a:r>
            <a:r>
              <a:rPr lang="en-US" dirty="0" err="1"/>
              <a:t>www.atsjournals.org</a:t>
            </a:r>
            <a:r>
              <a:rPr lang="en-US" dirty="0"/>
              <a:t>/</a:t>
            </a:r>
            <a:r>
              <a:rPr lang="en-US" dirty="0" err="1"/>
              <a:t>doi</a:t>
            </a:r>
            <a:r>
              <a:rPr lang="en-US" dirty="0"/>
              <a:t>/pdf/10.1164/rccm.201608-1666OC</a:t>
            </a:r>
          </a:p>
        </p:txBody>
      </p:sp>
      <p:sp>
        <p:nvSpPr>
          <p:cNvPr id="3" name="Content Placeholder 2">
            <a:extLst>
              <a:ext uri="{FF2B5EF4-FFF2-40B4-BE49-F238E27FC236}">
                <a16:creationId xmlns:a16="http://schemas.microsoft.com/office/drawing/2014/main" id="{9FBE602E-C894-C24E-972D-69D34EC692EA}"/>
              </a:ext>
            </a:extLst>
          </p:cNvPr>
          <p:cNvSpPr>
            <a:spLocks noGrp="1"/>
          </p:cNvSpPr>
          <p:nvPr>
            <p:ph idx="1"/>
          </p:nvPr>
        </p:nvSpPr>
        <p:spPr>
          <a:xfrm>
            <a:off x="838200" y="1825625"/>
            <a:ext cx="6643255" cy="4226040"/>
          </a:xfrm>
        </p:spPr>
        <p:txBody>
          <a:bodyPr>
            <a:normAutofit fontScale="85000" lnSpcReduction="10000"/>
          </a:bodyPr>
          <a:lstStyle/>
          <a:p>
            <a:r>
              <a:rPr lang="en-US" dirty="0"/>
              <a:t>N=78 patients, consecutive; Geneva. Recruited at ICU discharge after surviving PaCO2 over 6.3 </a:t>
            </a:r>
            <a:r>
              <a:rPr lang="en-US" dirty="0" err="1"/>
              <a:t>kpa</a:t>
            </a:r>
            <a:r>
              <a:rPr lang="en-US" dirty="0"/>
              <a:t> and requiring invasive or NIV. Exclude NM </a:t>
            </a:r>
            <a:r>
              <a:rPr lang="en-US" dirty="0" err="1"/>
              <a:t>dz</a:t>
            </a:r>
            <a:r>
              <a:rPr lang="en-US" dirty="0"/>
              <a:t>, iatrogenic, or with persisting confusion</a:t>
            </a:r>
          </a:p>
          <a:p>
            <a:r>
              <a:rPr lang="en-US" dirty="0"/>
              <a:t>21% had been hospitalized in the last </a:t>
            </a:r>
            <a:r>
              <a:rPr lang="en-US" dirty="0" err="1"/>
              <a:t>yr</a:t>
            </a:r>
            <a:r>
              <a:rPr lang="en-US" dirty="0"/>
              <a:t> for resp failure. 67% had COPD. 81 percent of patients without COPD were obese. 29% had OSA known (mostly untreated); 66% of those tested had mod-severe OSA. 51% had COPD&amp;OSA. </a:t>
            </a:r>
            <a:r>
              <a:rPr lang="en-US" b="1" dirty="0"/>
              <a:t>44% had </a:t>
            </a:r>
            <a:r>
              <a:rPr lang="en-US" b="1" dirty="0" err="1"/>
              <a:t>HFpEF</a:t>
            </a:r>
            <a:r>
              <a:rPr lang="en-US" dirty="0"/>
              <a:t>, ~16%ish had </a:t>
            </a:r>
            <a:r>
              <a:rPr lang="en-US" dirty="0" err="1"/>
              <a:t>pHTN</a:t>
            </a:r>
            <a:endParaRPr lang="en-US" dirty="0"/>
          </a:p>
          <a:p>
            <a:r>
              <a:rPr lang="en-US" dirty="0"/>
              <a:t>Patients who were not treated for OSA had higher readmissions (similar with others)</a:t>
            </a:r>
          </a:p>
        </p:txBody>
      </p:sp>
      <p:pic>
        <p:nvPicPr>
          <p:cNvPr id="6146" name="Picture 2" descr="Figure">
            <a:extLst>
              <a:ext uri="{FF2B5EF4-FFF2-40B4-BE49-F238E27FC236}">
                <a16:creationId xmlns:a16="http://schemas.microsoft.com/office/drawing/2014/main" id="{274E5E9B-2616-2243-A39B-18C3FB5D54D8}"/>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641533" y="2139575"/>
            <a:ext cx="4355433" cy="31306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28782887"/>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247E4B-BB03-6A42-84FC-61B682645DA0}"/>
              </a:ext>
            </a:extLst>
          </p:cNvPr>
          <p:cNvSpPr>
            <a:spLocks noGrp="1"/>
          </p:cNvSpPr>
          <p:nvPr>
            <p:ph type="title"/>
          </p:nvPr>
        </p:nvSpPr>
        <p:spPr/>
        <p:txBody>
          <a:bodyPr/>
          <a:lstStyle/>
          <a:p>
            <a:r>
              <a:rPr lang="en-US" dirty="0"/>
              <a:t>Readmission after </a:t>
            </a:r>
            <a:r>
              <a:rPr lang="en-US" dirty="0" err="1"/>
              <a:t>Hypercapneic</a:t>
            </a:r>
            <a:r>
              <a:rPr lang="en-US" dirty="0"/>
              <a:t> Resp Failure</a:t>
            </a:r>
          </a:p>
        </p:txBody>
      </p:sp>
      <p:sp>
        <p:nvSpPr>
          <p:cNvPr id="3" name="Content Placeholder 2">
            <a:extLst>
              <a:ext uri="{FF2B5EF4-FFF2-40B4-BE49-F238E27FC236}">
                <a16:creationId xmlns:a16="http://schemas.microsoft.com/office/drawing/2014/main" id="{CAAB2443-1271-C346-92F4-459654917319}"/>
              </a:ext>
            </a:extLst>
          </p:cNvPr>
          <p:cNvSpPr>
            <a:spLocks noGrp="1"/>
          </p:cNvSpPr>
          <p:nvPr>
            <p:ph idx="1"/>
          </p:nvPr>
        </p:nvSpPr>
        <p:spPr>
          <a:xfrm>
            <a:off x="838200" y="1825624"/>
            <a:ext cx="6227618" cy="4458797"/>
          </a:xfrm>
        </p:spPr>
        <p:txBody>
          <a:bodyPr>
            <a:normAutofit fontScale="92500" lnSpcReduction="20000"/>
          </a:bodyPr>
          <a:lstStyle/>
          <a:p>
            <a:r>
              <a:rPr lang="en-US" dirty="0">
                <a:hlinkClick r:id="rId3"/>
              </a:rPr>
              <a:t>https://link.springer.com/content/pdf/10.1007/s00408-019-00300-w.pdf</a:t>
            </a:r>
            <a:r>
              <a:rPr lang="en-US" dirty="0"/>
              <a:t> UVM</a:t>
            </a:r>
          </a:p>
          <a:p>
            <a:r>
              <a:rPr lang="en-US" dirty="0"/>
              <a:t>202 patients admitted with acute </a:t>
            </a:r>
            <a:r>
              <a:rPr lang="en-US" dirty="0" err="1"/>
              <a:t>hypercapneic</a:t>
            </a:r>
            <a:r>
              <a:rPr lang="en-US" dirty="0"/>
              <a:t> resp failure</a:t>
            </a:r>
          </a:p>
          <a:p>
            <a:pPr lvl="1"/>
            <a:r>
              <a:rPr lang="en-US" dirty="0"/>
              <a:t>Identified by ICD code.</a:t>
            </a:r>
            <a:r>
              <a:rPr lang="en-US" b="1" dirty="0"/>
              <a:t> (Study question: comparison of ICD code to ABG?)</a:t>
            </a:r>
          </a:p>
          <a:p>
            <a:pPr lvl="1"/>
            <a:r>
              <a:rPr lang="en-US" dirty="0" err="1"/>
              <a:t>Comorbs</a:t>
            </a:r>
            <a:r>
              <a:rPr lang="en-US" dirty="0"/>
              <a:t>: 29% CHF, 24% OSA, 6% OHS, 46% COPD, 10% Asthma</a:t>
            </a:r>
          </a:p>
          <a:p>
            <a:pPr lvl="1"/>
            <a:r>
              <a:rPr lang="en-US" dirty="0"/>
              <a:t>Admission reason: 50% resp failure, 11% pneumonia, 23% AECOPD, 5% overdose, 12% sepsis, 29% cardiac disease</a:t>
            </a:r>
          </a:p>
          <a:p>
            <a:pPr lvl="1"/>
            <a:r>
              <a:rPr lang="en-US" dirty="0"/>
              <a:t>23% readmission within 30 days; higher with peripheral vascular disease, active smoking, ILD and Bronchiectasis; increased with compensation (bicarb 40-49 vs 20-29)</a:t>
            </a:r>
          </a:p>
        </p:txBody>
      </p:sp>
      <p:pic>
        <p:nvPicPr>
          <p:cNvPr id="5" name="Picture 4" descr="Chart, line chart&#10;&#10;Description automatically generated">
            <a:extLst>
              <a:ext uri="{FF2B5EF4-FFF2-40B4-BE49-F238E27FC236}">
                <a16:creationId xmlns:a16="http://schemas.microsoft.com/office/drawing/2014/main" id="{800EFE3E-3BD7-F047-90E4-090F820EA872}"/>
              </a:ext>
            </a:extLst>
          </p:cNvPr>
          <p:cNvPicPr>
            <a:picLocks noChangeAspect="1"/>
          </p:cNvPicPr>
          <p:nvPr/>
        </p:nvPicPr>
        <p:blipFill>
          <a:blip r:embed="rId4"/>
          <a:stretch>
            <a:fillRect/>
          </a:stretch>
        </p:blipFill>
        <p:spPr>
          <a:xfrm>
            <a:off x="7065818" y="2414313"/>
            <a:ext cx="4821382" cy="3018544"/>
          </a:xfrm>
          <a:prstGeom prst="rect">
            <a:avLst/>
          </a:prstGeom>
        </p:spPr>
      </p:pic>
    </p:spTree>
    <p:extLst>
      <p:ext uri="{BB962C8B-B14F-4D97-AF65-F5344CB8AC3E}">
        <p14:creationId xmlns:p14="http://schemas.microsoft.com/office/powerpoint/2010/main" val="4256240342"/>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40F030-8A39-7540-966C-3598F92919E5}"/>
              </a:ext>
            </a:extLst>
          </p:cNvPr>
          <p:cNvSpPr>
            <a:spLocks noGrp="1"/>
          </p:cNvSpPr>
          <p:nvPr>
            <p:ph type="title"/>
          </p:nvPr>
        </p:nvSpPr>
        <p:spPr/>
        <p:txBody>
          <a:bodyPr>
            <a:normAutofit/>
          </a:bodyPr>
          <a:lstStyle/>
          <a:p>
            <a:r>
              <a:rPr lang="en-US" dirty="0"/>
              <a:t>Rationale for better clarifying chronicity:</a:t>
            </a:r>
          </a:p>
        </p:txBody>
      </p:sp>
      <p:sp>
        <p:nvSpPr>
          <p:cNvPr id="3" name="Content Placeholder 2">
            <a:extLst>
              <a:ext uri="{FF2B5EF4-FFF2-40B4-BE49-F238E27FC236}">
                <a16:creationId xmlns:a16="http://schemas.microsoft.com/office/drawing/2014/main" id="{80EB5797-E0AE-FA4E-87B9-BCC2F0257D84}"/>
              </a:ext>
            </a:extLst>
          </p:cNvPr>
          <p:cNvSpPr>
            <a:spLocks noGrp="1"/>
          </p:cNvSpPr>
          <p:nvPr>
            <p:ph idx="1"/>
          </p:nvPr>
        </p:nvSpPr>
        <p:spPr/>
        <p:txBody>
          <a:bodyPr>
            <a:normAutofit lnSpcReduction="10000"/>
          </a:bodyPr>
          <a:lstStyle/>
          <a:p>
            <a:pPr marL="0" indent="0">
              <a:buNone/>
            </a:pPr>
            <a:r>
              <a:rPr lang="en-US" dirty="0"/>
              <a:t>Bayesian pretest probability during workup of an undifferentiated patient. </a:t>
            </a:r>
          </a:p>
          <a:p>
            <a:pPr marL="0" indent="0">
              <a:buNone/>
            </a:pPr>
            <a:r>
              <a:rPr lang="en-US" dirty="0"/>
              <a:t>Data suggesting that morbidity is high regardless of etiology – clarifying where efforts might be best targeted. </a:t>
            </a:r>
          </a:p>
          <a:p>
            <a:pPr marL="0" indent="0">
              <a:buNone/>
            </a:pPr>
            <a:r>
              <a:rPr lang="en-US" dirty="0"/>
              <a:t>Begin differentiating the hypercapnia itself from being causally harmful from it being an indication of respiratory system failure.</a:t>
            </a:r>
          </a:p>
          <a:p>
            <a:pPr marL="0" indent="0">
              <a:buNone/>
            </a:pPr>
            <a:endParaRPr lang="en-US" dirty="0"/>
          </a:p>
          <a:p>
            <a:pPr marL="0" indent="0">
              <a:buNone/>
            </a:pPr>
            <a:endParaRPr lang="en-US" dirty="0"/>
          </a:p>
          <a:p>
            <a:pPr marL="0" indent="0">
              <a:buNone/>
            </a:pPr>
            <a:r>
              <a:rPr lang="en-US" dirty="0"/>
              <a:t>Though: note that 1 </a:t>
            </a:r>
            <a:r>
              <a:rPr lang="en-US" dirty="0" err="1"/>
              <a:t>abg</a:t>
            </a:r>
            <a:r>
              <a:rPr lang="en-US" dirty="0"/>
              <a:t> cannot tell you chronicity. - https://</a:t>
            </a:r>
            <a:r>
              <a:rPr lang="en-US" dirty="0" err="1"/>
              <a:t>emcrit.org</a:t>
            </a:r>
            <a:r>
              <a:rPr lang="en-US" dirty="0"/>
              <a:t>/</a:t>
            </a:r>
            <a:r>
              <a:rPr lang="en-US" dirty="0" err="1"/>
              <a:t>ibcc</a:t>
            </a:r>
            <a:r>
              <a:rPr lang="en-US" dirty="0"/>
              <a:t>/hypercapnia/</a:t>
            </a:r>
          </a:p>
          <a:p>
            <a:endParaRPr lang="en-US" dirty="0"/>
          </a:p>
        </p:txBody>
      </p:sp>
    </p:spTree>
    <p:extLst>
      <p:ext uri="{BB962C8B-B14F-4D97-AF65-F5344CB8AC3E}">
        <p14:creationId xmlns:p14="http://schemas.microsoft.com/office/powerpoint/2010/main" val="4150084924"/>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B574DB-7B1E-7F45-BC46-EE7D22C504D7}"/>
              </a:ext>
            </a:extLst>
          </p:cNvPr>
          <p:cNvSpPr>
            <a:spLocks noGrp="1"/>
          </p:cNvSpPr>
          <p:nvPr>
            <p:ph type="title"/>
          </p:nvPr>
        </p:nvSpPr>
        <p:spPr/>
        <p:txBody>
          <a:bodyPr/>
          <a:lstStyle/>
          <a:p>
            <a:r>
              <a:rPr lang="en-US" dirty="0"/>
              <a:t>How often is there ‘pure’ hypoventilation</a:t>
            </a:r>
          </a:p>
        </p:txBody>
      </p:sp>
      <p:sp>
        <p:nvSpPr>
          <p:cNvPr id="3" name="Content Placeholder 2">
            <a:extLst>
              <a:ext uri="{FF2B5EF4-FFF2-40B4-BE49-F238E27FC236}">
                <a16:creationId xmlns:a16="http://schemas.microsoft.com/office/drawing/2014/main" id="{8F404578-9E3E-7748-AD21-2660CBA34EBB}"/>
              </a:ext>
            </a:extLst>
          </p:cNvPr>
          <p:cNvSpPr>
            <a:spLocks noGrp="1"/>
          </p:cNvSpPr>
          <p:nvPr>
            <p:ph idx="1"/>
          </p:nvPr>
        </p:nvSpPr>
        <p:spPr/>
        <p:txBody>
          <a:bodyPr>
            <a:normAutofit fontScale="62500" lnSpcReduction="20000"/>
          </a:bodyPr>
          <a:lstStyle/>
          <a:p>
            <a:r>
              <a:rPr lang="en-US" dirty="0"/>
              <a:t> </a:t>
            </a:r>
            <a:br>
              <a:rPr lang="en-US" dirty="0"/>
            </a:br>
            <a:r>
              <a:rPr lang="en-US" dirty="0"/>
              <a:t>Study 0: Normal A-a gradient and hypoxemia? How often ‘pure’ hypoventilation?</a:t>
            </a:r>
          </a:p>
          <a:p>
            <a:endParaRPr lang="en-US" dirty="0"/>
          </a:p>
          <a:p>
            <a:r>
              <a:rPr lang="en-US" dirty="0"/>
              <a:t>Obesity physiology - </a:t>
            </a:r>
            <a:r>
              <a:rPr lang="en-US" u="sng" dirty="0">
                <a:hlinkClick r:id="rId3"/>
              </a:rPr>
              <a:t>https://onlinelibrary.wiley.com/doi/full/10.1111/j.1440-1843.2011.02096.x</a:t>
            </a:r>
            <a:endParaRPr lang="en-US" dirty="0"/>
          </a:p>
          <a:p>
            <a:r>
              <a:rPr lang="en-US" dirty="0"/>
              <a:t>In the two previously mentioned studies, the subjects with BMIs of 49–50 were free of pulmonary disease and had A-aO</a:t>
            </a:r>
            <a:r>
              <a:rPr lang="en-US" baseline="-25000" dirty="0"/>
              <a:t>2</a:t>
            </a:r>
            <a:r>
              <a:rPr lang="en-US" dirty="0"/>
              <a:t> gradients of 22.6 ± 2.8</a:t>
            </a:r>
            <a:r>
              <a:rPr lang="en-US" u="sng" baseline="30000" dirty="0">
                <a:hlinkClick r:id="rId4"/>
              </a:rPr>
              <a:t>38</a:t>
            </a:r>
            <a:r>
              <a:rPr lang="en-US" dirty="0"/>
              <a:t> and 19 ± 9 mm Hg,</a:t>
            </a:r>
            <a:r>
              <a:rPr lang="en-US" u="sng" baseline="30000" dirty="0">
                <a:hlinkClick r:id="rId5"/>
              </a:rPr>
              <a:t>40</a:t>
            </a:r>
            <a:r>
              <a:rPr lang="en-US" dirty="0"/>
              <a:t> respectively. Therefore, although obesity can cause a mild widening of the A-aO</a:t>
            </a:r>
            <a:r>
              <a:rPr lang="en-US" baseline="-25000" dirty="0"/>
              <a:t>2</a:t>
            </a:r>
            <a:r>
              <a:rPr lang="en-US" dirty="0"/>
              <a:t> gradient, this is not sufficient to cause frank </a:t>
            </a:r>
            <a:r>
              <a:rPr lang="en-US" dirty="0" err="1"/>
              <a:t>hypoxaemia</a:t>
            </a:r>
            <a:r>
              <a:rPr lang="en-US" dirty="0"/>
              <a:t>.</a:t>
            </a:r>
          </a:p>
          <a:p>
            <a:r>
              <a:rPr lang="en-US" dirty="0"/>
              <a:t>38. </a:t>
            </a:r>
            <a:r>
              <a:rPr lang="en-US" u="sng" dirty="0">
                <a:hlinkClick r:id="rId6"/>
              </a:rPr>
              <a:t>https://pubmed.ncbi.nlm.nih.gov/7212333/</a:t>
            </a:r>
            <a:r>
              <a:rPr lang="en-US" dirty="0"/>
              <a:t> ABG+PFTs before and after weight loss showed that ERV improved and the A-a gradient decreased with weight loss</a:t>
            </a:r>
          </a:p>
          <a:p>
            <a:r>
              <a:rPr lang="en-US" dirty="0"/>
              <a:t>40. </a:t>
            </a:r>
            <a:r>
              <a:rPr lang="en-US" u="sng" dirty="0">
                <a:hlinkClick r:id="rId7"/>
              </a:rPr>
              <a:t>https://pubmed.ncbi.nlm.nih.gov/17296634/</a:t>
            </a:r>
            <a:r>
              <a:rPr lang="en-US" dirty="0"/>
              <a:t> - prop </a:t>
            </a:r>
            <a:r>
              <a:rPr lang="en-US" dirty="0" err="1"/>
              <a:t>bari</a:t>
            </a:r>
            <a:r>
              <a:rPr lang="en-US" dirty="0"/>
              <a:t> surg - Twenty-five morbidly obese individuals (mean [SD] age, 3910 years; mean BMI,497 kg/m2; mean body fat, 506%; mean waist circumference, 13515 cm; mean W/H ratio,0.970.11). the alveolar-</a:t>
            </a:r>
            <a:r>
              <a:rPr lang="en-US" dirty="0" err="1"/>
              <a:t>arterialoxygen</a:t>
            </a:r>
            <a:r>
              <a:rPr lang="en-US" dirty="0"/>
              <a:t> pressure difference (P[A-a]O2) was 199 mm Hg (range, 1 to 37 mm Hg); </a:t>
            </a:r>
            <a:r>
              <a:rPr lang="en-US" dirty="0" err="1"/>
              <a:t>inear</a:t>
            </a:r>
            <a:r>
              <a:rPr lang="en-US" dirty="0"/>
              <a:t> regression showed that 32% and 36%,respectively, of the variance in the P(A-a)O2and PaO2</a:t>
            </a:r>
          </a:p>
          <a:p>
            <a:pPr lvl="1"/>
            <a:endParaRPr lang="en-US" dirty="0"/>
          </a:p>
          <a:p>
            <a:r>
              <a:rPr lang="en-US" dirty="0"/>
              <a:t>VA population: how often are pure hypoventilation disorders misdiagnosed and mismanaged? (how often does an O2 consultation follow?)</a:t>
            </a:r>
          </a:p>
          <a:p>
            <a:endParaRPr lang="en-US" dirty="0"/>
          </a:p>
        </p:txBody>
      </p:sp>
    </p:spTree>
    <p:extLst>
      <p:ext uri="{BB962C8B-B14F-4D97-AF65-F5344CB8AC3E}">
        <p14:creationId xmlns:p14="http://schemas.microsoft.com/office/powerpoint/2010/main" val="3353625511"/>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03581F-AE08-4143-890E-9BCC4CAFFBFB}"/>
              </a:ext>
            </a:extLst>
          </p:cNvPr>
          <p:cNvSpPr>
            <a:spLocks noGrp="1"/>
          </p:cNvSpPr>
          <p:nvPr>
            <p:ph type="title"/>
          </p:nvPr>
        </p:nvSpPr>
        <p:spPr/>
        <p:txBody>
          <a:bodyPr/>
          <a:lstStyle/>
          <a:p>
            <a:r>
              <a:rPr lang="en-US" dirty="0"/>
              <a:t>Hypercapnic Resp Failure Diagnosis/Epi</a:t>
            </a:r>
          </a:p>
        </p:txBody>
      </p:sp>
      <p:sp>
        <p:nvSpPr>
          <p:cNvPr id="3" name="Content Placeholder 2">
            <a:extLst>
              <a:ext uri="{FF2B5EF4-FFF2-40B4-BE49-F238E27FC236}">
                <a16:creationId xmlns:a16="http://schemas.microsoft.com/office/drawing/2014/main" id="{7FD1A6E4-7503-624B-8B5E-FAE1DD69A190}"/>
              </a:ext>
            </a:extLst>
          </p:cNvPr>
          <p:cNvSpPr>
            <a:spLocks noGrp="1"/>
          </p:cNvSpPr>
          <p:nvPr>
            <p:ph idx="1"/>
          </p:nvPr>
        </p:nvSpPr>
        <p:spPr/>
        <p:txBody>
          <a:bodyPr>
            <a:normAutofit fontScale="70000" lnSpcReduction="20000"/>
          </a:bodyPr>
          <a:lstStyle/>
          <a:p>
            <a:r>
              <a:rPr lang="en-US" dirty="0"/>
              <a:t>Study 5: </a:t>
            </a:r>
          </a:p>
          <a:p>
            <a:r>
              <a:rPr lang="en-US" dirty="0"/>
              <a:t>How frequently are patients with </a:t>
            </a:r>
            <a:r>
              <a:rPr lang="en-US" dirty="0" err="1"/>
              <a:t>hypercapneic</a:t>
            </a:r>
            <a:r>
              <a:rPr lang="en-US" dirty="0"/>
              <a:t> respiratory failure admitted? Either with the label applied, or a determination by blood gas (in a way, the relation between those two groups would be strengthened by the result of study 1). </a:t>
            </a:r>
          </a:p>
          <a:p>
            <a:r>
              <a:rPr lang="en-US" dirty="0"/>
              <a:t>-Clinical outcomes: readmission, cost, mortality (done in </a:t>
            </a:r>
            <a:r>
              <a:rPr lang="en-US" dirty="0" err="1"/>
              <a:t>UMich</a:t>
            </a:r>
            <a:r>
              <a:rPr lang="en-US" dirty="0"/>
              <a:t> paper)</a:t>
            </a:r>
          </a:p>
          <a:p>
            <a:r>
              <a:rPr lang="en-US" dirty="0"/>
              <a:t>- identify those at high risk of re-admission (by CPAP use or referral? </a:t>
            </a:r>
          </a:p>
          <a:p>
            <a:r>
              <a:rPr lang="en-US" dirty="0"/>
              <a:t> </a:t>
            </a:r>
          </a:p>
          <a:p>
            <a:r>
              <a:rPr lang="en-US" dirty="0"/>
              <a:t> </a:t>
            </a:r>
          </a:p>
          <a:p>
            <a:pPr lvl="0"/>
            <a:r>
              <a:rPr lang="en-US" dirty="0"/>
              <a:t>How often is an acute exacerbation caused by something known to decrease controller gain / chemoreflex? (Opiates, oxygen) -&gt; vs what portion are due to some inability in the respiratory system to cope (worsening underlying physiology, reduced plant gain)</a:t>
            </a:r>
          </a:p>
          <a:p>
            <a:r>
              <a:rPr lang="en-US" dirty="0"/>
              <a:t> </a:t>
            </a:r>
          </a:p>
          <a:p>
            <a:r>
              <a:rPr lang="en-US" dirty="0"/>
              <a:t>What happens after the exacerbation? Particularly in patients where the problem was in the controller gain / sensing portion (won’t breathe) – do they immediately go back to the ‘normal’ set point. If not, why not?</a:t>
            </a:r>
          </a:p>
          <a:p>
            <a:endParaRPr lang="en-US" dirty="0"/>
          </a:p>
        </p:txBody>
      </p:sp>
    </p:spTree>
    <p:extLst>
      <p:ext uri="{BB962C8B-B14F-4D97-AF65-F5344CB8AC3E}">
        <p14:creationId xmlns:p14="http://schemas.microsoft.com/office/powerpoint/2010/main" val="26538542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1D6325-5151-2E40-A06C-C04915178BBC}"/>
              </a:ext>
            </a:extLst>
          </p:cNvPr>
          <p:cNvSpPr>
            <a:spLocks noGrp="1"/>
          </p:cNvSpPr>
          <p:nvPr>
            <p:ph type="title"/>
          </p:nvPr>
        </p:nvSpPr>
        <p:spPr/>
        <p:txBody>
          <a:bodyPr/>
          <a:lstStyle/>
          <a:p>
            <a:r>
              <a:rPr lang="en-US" dirty="0"/>
              <a:t>PaCO2 = K * VCO2 / VE (1-Vd/Vt)</a:t>
            </a:r>
          </a:p>
        </p:txBody>
      </p:sp>
      <p:sp>
        <p:nvSpPr>
          <p:cNvPr id="3" name="Content Placeholder 2">
            <a:extLst>
              <a:ext uri="{FF2B5EF4-FFF2-40B4-BE49-F238E27FC236}">
                <a16:creationId xmlns:a16="http://schemas.microsoft.com/office/drawing/2014/main" id="{4D729675-9DA4-C546-A8DE-A831907ABC31}"/>
              </a:ext>
            </a:extLst>
          </p:cNvPr>
          <p:cNvSpPr>
            <a:spLocks noGrp="1"/>
          </p:cNvSpPr>
          <p:nvPr>
            <p:ph idx="1"/>
          </p:nvPr>
        </p:nvSpPr>
        <p:spPr/>
        <p:txBody>
          <a:bodyPr/>
          <a:lstStyle/>
          <a:p>
            <a:r>
              <a:rPr lang="en-US" dirty="0"/>
              <a:t>(re-arrangement of PaCO2 = k * VCO2 / VA)</a:t>
            </a:r>
          </a:p>
          <a:p>
            <a:r>
              <a:rPr lang="en-US" dirty="0"/>
              <a:t>If you hold VCO2 and </a:t>
            </a:r>
            <a:r>
              <a:rPr lang="en-US" dirty="0" err="1"/>
              <a:t>Vd</a:t>
            </a:r>
            <a:r>
              <a:rPr lang="en-US" dirty="0"/>
              <a:t>/Vt constant, you get the metabolic hyperbola (solid line) which relates PaCO2 to </a:t>
            </a:r>
            <a:r>
              <a:rPr lang="en-US" dirty="0" err="1"/>
              <a:t>Ve</a:t>
            </a:r>
            <a:endParaRPr lang="en-US" dirty="0"/>
          </a:p>
        </p:txBody>
      </p:sp>
      <p:pic>
        <p:nvPicPr>
          <p:cNvPr id="5" name="Picture 4" descr="A picture containing chart&#10;&#10;Description automatically generated">
            <a:extLst>
              <a:ext uri="{FF2B5EF4-FFF2-40B4-BE49-F238E27FC236}">
                <a16:creationId xmlns:a16="http://schemas.microsoft.com/office/drawing/2014/main" id="{4E861BCE-342D-8543-B190-FDBCF859BA7A}"/>
              </a:ext>
            </a:extLst>
          </p:cNvPr>
          <p:cNvPicPr>
            <a:picLocks noChangeAspect="1"/>
          </p:cNvPicPr>
          <p:nvPr/>
        </p:nvPicPr>
        <p:blipFill>
          <a:blip r:embed="rId3"/>
          <a:stretch>
            <a:fillRect/>
          </a:stretch>
        </p:blipFill>
        <p:spPr>
          <a:xfrm>
            <a:off x="2838195" y="3092965"/>
            <a:ext cx="5130800" cy="3517900"/>
          </a:xfrm>
          <a:prstGeom prst="rect">
            <a:avLst/>
          </a:prstGeom>
        </p:spPr>
      </p:pic>
    </p:spTree>
    <p:extLst>
      <p:ext uri="{BB962C8B-B14F-4D97-AF65-F5344CB8AC3E}">
        <p14:creationId xmlns:p14="http://schemas.microsoft.com/office/powerpoint/2010/main" val="3862522131"/>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352935-DD3E-9A47-9A75-29DF42F4AECE}"/>
              </a:ext>
            </a:extLst>
          </p:cNvPr>
          <p:cNvSpPr>
            <a:spLocks noGrp="1"/>
          </p:cNvSpPr>
          <p:nvPr>
            <p:ph type="title"/>
          </p:nvPr>
        </p:nvSpPr>
        <p:spPr/>
        <p:txBody>
          <a:bodyPr/>
          <a:lstStyle/>
          <a:p>
            <a:r>
              <a:rPr lang="en-US" dirty="0"/>
              <a:t>Reasons for Home NIV </a:t>
            </a:r>
          </a:p>
        </p:txBody>
      </p:sp>
      <p:sp>
        <p:nvSpPr>
          <p:cNvPr id="3" name="Content Placeholder 2">
            <a:extLst>
              <a:ext uri="{FF2B5EF4-FFF2-40B4-BE49-F238E27FC236}">
                <a16:creationId xmlns:a16="http://schemas.microsoft.com/office/drawing/2014/main" id="{6A6CFE77-AB9F-6C42-A054-1EB84E6FAD88}"/>
              </a:ext>
            </a:extLst>
          </p:cNvPr>
          <p:cNvSpPr>
            <a:spLocks noGrp="1"/>
          </p:cNvSpPr>
          <p:nvPr>
            <p:ph idx="1"/>
          </p:nvPr>
        </p:nvSpPr>
        <p:spPr>
          <a:xfrm>
            <a:off x="838200" y="1825625"/>
            <a:ext cx="3933305" cy="4351338"/>
          </a:xfrm>
        </p:spPr>
        <p:txBody>
          <a:bodyPr/>
          <a:lstStyle/>
          <a:p>
            <a:r>
              <a:rPr lang="en-US" dirty="0" err="1"/>
              <a:t>Euvoven</a:t>
            </a:r>
            <a:r>
              <a:rPr lang="en-US" dirty="0"/>
              <a:t>: 6.6 per 100k </a:t>
            </a:r>
            <a:r>
              <a:rPr lang="en-US" b="1" dirty="0"/>
              <a:t>DOI:</a:t>
            </a:r>
            <a:r>
              <a:rPr lang="en-US" dirty="0"/>
              <a:t> 10.1183/09031936.05.00066704</a:t>
            </a:r>
          </a:p>
          <a:p>
            <a:r>
              <a:rPr lang="en-US" dirty="0"/>
              <a:t>Canada (</a:t>
            </a:r>
            <a:r>
              <a:rPr lang="en-US" dirty="0" err="1"/>
              <a:t>Canuvent</a:t>
            </a:r>
            <a:r>
              <a:rPr lang="en-US" dirty="0"/>
              <a:t>): DOI: https://</a:t>
            </a:r>
            <a:r>
              <a:rPr lang="en-US" dirty="0" err="1"/>
              <a:t>doi.org</a:t>
            </a:r>
            <a:r>
              <a:rPr lang="en-US" dirty="0"/>
              <a:t>/10.4187/respcare.03609</a:t>
            </a:r>
          </a:p>
          <a:p>
            <a:r>
              <a:rPr lang="en-US" dirty="0"/>
              <a:t>AUS/NZ: </a:t>
            </a:r>
            <a:r>
              <a:rPr lang="en-US" b="1" dirty="0"/>
              <a:t>DOI:</a:t>
            </a:r>
            <a:r>
              <a:rPr lang="en-US" dirty="0"/>
              <a:t> 10.1183/09031936.00206311</a:t>
            </a:r>
          </a:p>
        </p:txBody>
      </p:sp>
      <p:pic>
        <p:nvPicPr>
          <p:cNvPr id="5" name="Picture 4" descr="Chart&#10;&#10;Description automatically generated">
            <a:extLst>
              <a:ext uri="{FF2B5EF4-FFF2-40B4-BE49-F238E27FC236}">
                <a16:creationId xmlns:a16="http://schemas.microsoft.com/office/drawing/2014/main" id="{911509CF-0E6D-7146-999E-524AD06B78AA}"/>
              </a:ext>
            </a:extLst>
          </p:cNvPr>
          <p:cNvPicPr>
            <a:picLocks noChangeAspect="1"/>
          </p:cNvPicPr>
          <p:nvPr/>
        </p:nvPicPr>
        <p:blipFill>
          <a:blip r:embed="rId3"/>
          <a:stretch>
            <a:fillRect/>
          </a:stretch>
        </p:blipFill>
        <p:spPr>
          <a:xfrm>
            <a:off x="8965092" y="1925782"/>
            <a:ext cx="3226908" cy="3006436"/>
          </a:xfrm>
          <a:prstGeom prst="rect">
            <a:avLst/>
          </a:prstGeom>
        </p:spPr>
      </p:pic>
      <p:pic>
        <p:nvPicPr>
          <p:cNvPr id="7" name="Picture 6" descr="Table&#10;&#10;Description automatically generated">
            <a:extLst>
              <a:ext uri="{FF2B5EF4-FFF2-40B4-BE49-F238E27FC236}">
                <a16:creationId xmlns:a16="http://schemas.microsoft.com/office/drawing/2014/main" id="{284DAF5C-0413-A240-942C-D76B18204BCD}"/>
              </a:ext>
            </a:extLst>
          </p:cNvPr>
          <p:cNvPicPr>
            <a:picLocks noChangeAspect="1"/>
          </p:cNvPicPr>
          <p:nvPr/>
        </p:nvPicPr>
        <p:blipFill>
          <a:blip r:embed="rId4"/>
          <a:stretch>
            <a:fillRect/>
          </a:stretch>
        </p:blipFill>
        <p:spPr>
          <a:xfrm>
            <a:off x="6096000" y="3429000"/>
            <a:ext cx="2513224" cy="3309078"/>
          </a:xfrm>
          <a:prstGeom prst="rect">
            <a:avLst/>
          </a:prstGeom>
        </p:spPr>
      </p:pic>
      <p:sp>
        <p:nvSpPr>
          <p:cNvPr id="8" name="Text Box 1">
            <a:extLst>
              <a:ext uri="{FF2B5EF4-FFF2-40B4-BE49-F238E27FC236}">
                <a16:creationId xmlns:a16="http://schemas.microsoft.com/office/drawing/2014/main" id="{99D5EF94-472A-0B4F-974B-2CC2EBCE7165}"/>
              </a:ext>
            </a:extLst>
          </p:cNvPr>
          <p:cNvSpPr txBox="1">
            <a:spLocks noChangeArrowheads="1"/>
          </p:cNvSpPr>
          <p:nvPr/>
        </p:nvSpPr>
        <p:spPr bwMode="auto">
          <a:xfrm>
            <a:off x="7352612" y="364490"/>
            <a:ext cx="4994621"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9pPr>
          </a:lstStyle>
          <a:p>
            <a:pPr algn="ctr"/>
            <a:r>
              <a:rPr lang="en-GB" altLang="en-US" sz="1600" b="1" dirty="0">
                <a:latin typeface="Arial" panose="020B0604020202020204" pitchFamily="34" charset="0"/>
              </a:rPr>
              <a:t>Percentage of users in each disease category by country (see Methods section for an explanation of disease categories). ▪: lung/airways; : thoracic cage; □: neuromuscular.</a:t>
            </a:r>
          </a:p>
        </p:txBody>
      </p:sp>
      <p:pic>
        <p:nvPicPr>
          <p:cNvPr id="9" name="Picture 2">
            <a:extLst>
              <a:ext uri="{FF2B5EF4-FFF2-40B4-BE49-F238E27FC236}">
                <a16:creationId xmlns:a16="http://schemas.microsoft.com/office/drawing/2014/main" id="{3374B2E7-1521-104A-951F-D888B641C4BE}"/>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629275" y="1217075"/>
            <a:ext cx="2780174" cy="20087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0" name="Text Box 3">
            <a:extLst>
              <a:ext uri="{FF2B5EF4-FFF2-40B4-BE49-F238E27FC236}">
                <a16:creationId xmlns:a16="http://schemas.microsoft.com/office/drawing/2014/main" id="{2059FC3A-9936-A34B-AC94-7D0007D28BE8}"/>
              </a:ext>
            </a:extLst>
          </p:cNvPr>
          <p:cNvSpPr txBox="1">
            <a:spLocks noChangeArrowheads="1"/>
          </p:cNvSpPr>
          <p:nvPr/>
        </p:nvSpPr>
        <p:spPr bwMode="auto">
          <a:xfrm>
            <a:off x="1309688" y="6583363"/>
            <a:ext cx="4319587" cy="2555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1pPr>
            <a:lvl2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2pPr>
            <a:lvl3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3pPr>
            <a:lvl4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4pPr>
            <a:lvl5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9pPr>
          </a:lstStyle>
          <a:p>
            <a:r>
              <a:rPr lang="en-GB" altLang="en-US" sz="1200" b="1">
                <a:latin typeface="Arial" panose="020B0604020202020204" pitchFamily="34" charset="0"/>
              </a:rPr>
              <a:t>S. J. Lloyd-Owen et al. Eur Respir J 2005;25:1025-1031</a:t>
            </a:r>
          </a:p>
        </p:txBody>
      </p:sp>
    </p:spTree>
    <p:extLst>
      <p:ext uri="{BB962C8B-B14F-4D97-AF65-F5344CB8AC3E}">
        <p14:creationId xmlns:p14="http://schemas.microsoft.com/office/powerpoint/2010/main" val="3167482893"/>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A50358-5095-054C-A8C7-D4AE76CC607B}"/>
              </a:ext>
            </a:extLst>
          </p:cNvPr>
          <p:cNvSpPr>
            <a:spLocks noGrp="1"/>
          </p:cNvSpPr>
          <p:nvPr>
            <p:ph type="title"/>
          </p:nvPr>
        </p:nvSpPr>
        <p:spPr/>
        <p:txBody>
          <a:bodyPr/>
          <a:lstStyle/>
          <a:p>
            <a:r>
              <a:rPr lang="en-US" dirty="0"/>
              <a:t>Trends- DOI: https://</a:t>
            </a:r>
            <a:r>
              <a:rPr lang="en-US" dirty="0" err="1"/>
              <a:t>doi.org</a:t>
            </a:r>
            <a:r>
              <a:rPr lang="en-US" dirty="0"/>
              <a:t>/10.1016/j.chest.2020.02.064</a:t>
            </a:r>
          </a:p>
        </p:txBody>
      </p:sp>
      <p:sp>
        <p:nvSpPr>
          <p:cNvPr id="3" name="Content Placeholder 2">
            <a:extLst>
              <a:ext uri="{FF2B5EF4-FFF2-40B4-BE49-F238E27FC236}">
                <a16:creationId xmlns:a16="http://schemas.microsoft.com/office/drawing/2014/main" id="{0D0CCE5B-33E7-8243-AB85-75026253A0FE}"/>
              </a:ext>
            </a:extLst>
          </p:cNvPr>
          <p:cNvSpPr>
            <a:spLocks noGrp="1"/>
          </p:cNvSpPr>
          <p:nvPr>
            <p:ph idx="1"/>
          </p:nvPr>
        </p:nvSpPr>
        <p:spPr>
          <a:xfrm>
            <a:off x="838201" y="1825625"/>
            <a:ext cx="5556066" cy="4351338"/>
          </a:xfrm>
        </p:spPr>
        <p:txBody>
          <a:bodyPr>
            <a:normAutofit fontScale="62500" lnSpcReduction="20000"/>
          </a:bodyPr>
          <a:lstStyle/>
          <a:p>
            <a:r>
              <a:rPr lang="en-US" dirty="0"/>
              <a:t>“The population of patients under chronic NIV has also changed, from the initial predominantly restrictive indications (sequelae of TB, </a:t>
            </a:r>
            <a:r>
              <a:rPr lang="en-US" dirty="0" err="1"/>
              <a:t>postpolio</a:t>
            </a:r>
            <a:r>
              <a:rPr lang="en-US" dirty="0"/>
              <a:t> syndrome, chest wall disorders, and neuromuscular disorders) to a progressive increase of patients with chronic respiratory failure (CRF) because of obesity hypoventilation syndrome (OHS), COPD, and overlap syndromes which  started in the late 1990s”</a:t>
            </a:r>
          </a:p>
          <a:p>
            <a:r>
              <a:rPr lang="en-US" dirty="0"/>
              <a:t>Obesity was highly prevalent: BMI was $ 30 kg/m2 in 270 patients (55%), $ 35 kg/m2 in 180 patients (37%), and $ 40 kg/m2 in 106 patients (22%).</a:t>
            </a:r>
          </a:p>
          <a:p>
            <a:r>
              <a:rPr lang="en-US" dirty="0"/>
              <a:t>NIV was initiated electively in 247 subjects (50%) vs in an emergency setting for 220 (45% of all patients; not specified for 22 patients; 5%). Most patients were started on NIV as inpatients (n ¼ 400; 82%) vs 73 (15%) as outpatients (not specified for 16 patients; 3%)</a:t>
            </a:r>
          </a:p>
        </p:txBody>
      </p:sp>
      <p:pic>
        <p:nvPicPr>
          <p:cNvPr id="5" name="Picture 4" descr="Chart, bar chart&#10;&#10;Description automatically generated">
            <a:extLst>
              <a:ext uri="{FF2B5EF4-FFF2-40B4-BE49-F238E27FC236}">
                <a16:creationId xmlns:a16="http://schemas.microsoft.com/office/drawing/2014/main" id="{357F25D2-BB78-3C46-938D-58109935C6F7}"/>
              </a:ext>
            </a:extLst>
          </p:cNvPr>
          <p:cNvPicPr>
            <a:picLocks noChangeAspect="1"/>
          </p:cNvPicPr>
          <p:nvPr/>
        </p:nvPicPr>
        <p:blipFill>
          <a:blip r:embed="rId3"/>
          <a:stretch>
            <a:fillRect/>
          </a:stretch>
        </p:blipFill>
        <p:spPr>
          <a:xfrm>
            <a:off x="5922219" y="2160486"/>
            <a:ext cx="3178699" cy="3714865"/>
          </a:xfrm>
          <a:prstGeom prst="rect">
            <a:avLst/>
          </a:prstGeom>
        </p:spPr>
      </p:pic>
      <p:pic>
        <p:nvPicPr>
          <p:cNvPr id="7" name="Picture 6" descr="Table&#10;&#10;Description automatically generated">
            <a:extLst>
              <a:ext uri="{FF2B5EF4-FFF2-40B4-BE49-F238E27FC236}">
                <a16:creationId xmlns:a16="http://schemas.microsoft.com/office/drawing/2014/main" id="{05E89848-A619-6449-B38D-EDC52D452232}"/>
              </a:ext>
            </a:extLst>
          </p:cNvPr>
          <p:cNvPicPr>
            <a:picLocks noChangeAspect="1"/>
          </p:cNvPicPr>
          <p:nvPr/>
        </p:nvPicPr>
        <p:blipFill>
          <a:blip r:embed="rId4"/>
          <a:stretch>
            <a:fillRect/>
          </a:stretch>
        </p:blipFill>
        <p:spPr>
          <a:xfrm>
            <a:off x="9100918" y="1825625"/>
            <a:ext cx="2871948" cy="4695407"/>
          </a:xfrm>
          <a:prstGeom prst="rect">
            <a:avLst/>
          </a:prstGeom>
        </p:spPr>
      </p:pic>
    </p:spTree>
    <p:extLst>
      <p:ext uri="{BB962C8B-B14F-4D97-AF65-F5344CB8AC3E}">
        <p14:creationId xmlns:p14="http://schemas.microsoft.com/office/powerpoint/2010/main" val="3472545063"/>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2F752B-8A1D-3E4D-8F5C-7BA6632E9CCB}"/>
              </a:ext>
            </a:extLst>
          </p:cNvPr>
          <p:cNvSpPr>
            <a:spLocks noGrp="1"/>
          </p:cNvSpPr>
          <p:nvPr>
            <p:ph type="title"/>
          </p:nvPr>
        </p:nvSpPr>
        <p:spPr/>
        <p:txBody>
          <a:bodyPr/>
          <a:lstStyle/>
          <a:p>
            <a:r>
              <a:rPr lang="en-US" dirty="0"/>
              <a:t>OHS - Epidemiology</a:t>
            </a:r>
          </a:p>
        </p:txBody>
      </p:sp>
      <p:sp>
        <p:nvSpPr>
          <p:cNvPr id="3" name="Content Placeholder 2">
            <a:extLst>
              <a:ext uri="{FF2B5EF4-FFF2-40B4-BE49-F238E27FC236}">
                <a16:creationId xmlns:a16="http://schemas.microsoft.com/office/drawing/2014/main" id="{10B6B714-9282-AE4F-96D6-171270DF531D}"/>
              </a:ext>
            </a:extLst>
          </p:cNvPr>
          <p:cNvSpPr>
            <a:spLocks noGrp="1"/>
          </p:cNvSpPr>
          <p:nvPr>
            <p:ph idx="1"/>
          </p:nvPr>
        </p:nvSpPr>
        <p:spPr/>
        <p:txBody>
          <a:bodyPr/>
          <a:lstStyle/>
          <a:p>
            <a:pPr marL="0" indent="0">
              <a:buNone/>
            </a:pPr>
            <a:r>
              <a:rPr lang="en-US" dirty="0"/>
              <a:t>ERS summary: https://</a:t>
            </a:r>
            <a:r>
              <a:rPr lang="en-US" dirty="0" err="1"/>
              <a:t>err.ersjournals.com</a:t>
            </a:r>
            <a:r>
              <a:rPr lang="en-US" dirty="0"/>
              <a:t>/content/28/151/180097</a:t>
            </a:r>
          </a:p>
          <a:p>
            <a:r>
              <a:rPr lang="en-US" dirty="0"/>
              <a:t>Either </a:t>
            </a:r>
            <a:r>
              <a:rPr lang="en-US" b="1" dirty="0"/>
              <a:t>diagnosed </a:t>
            </a:r>
            <a:r>
              <a:rPr lang="en-US" dirty="0"/>
              <a:t>at: </a:t>
            </a:r>
          </a:p>
          <a:p>
            <a:r>
              <a:rPr lang="en-US" dirty="0"/>
              <a:t>1. 30-70% diagnosed during respiratory decompensation, often not at the first one. (Reportedly, affects 50% of hospitalized patients with BMI over 50) 9, 26, 29, 60, 69</a:t>
            </a:r>
          </a:p>
          <a:p>
            <a:r>
              <a:rPr lang="en-US" dirty="0"/>
              <a:t>2. Or at the time of escalation outpatient care to a pulmonologist or sleep medicine physician. (Presentation resembles OSAS)</a:t>
            </a:r>
          </a:p>
          <a:p>
            <a:pPr marL="0" indent="0">
              <a:buNone/>
            </a:pPr>
            <a:r>
              <a:rPr lang="en-US" dirty="0"/>
              <a:t>The cohorts (depending how they are identified) seem to have significant differences</a:t>
            </a:r>
          </a:p>
        </p:txBody>
      </p:sp>
    </p:spTree>
    <p:extLst>
      <p:ext uri="{BB962C8B-B14F-4D97-AF65-F5344CB8AC3E}">
        <p14:creationId xmlns:p14="http://schemas.microsoft.com/office/powerpoint/2010/main" val="1537278465"/>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503957-CC04-5341-AC5F-465F0E6FB97D}"/>
              </a:ext>
            </a:extLst>
          </p:cNvPr>
          <p:cNvSpPr>
            <a:spLocks noGrp="1"/>
          </p:cNvSpPr>
          <p:nvPr>
            <p:ph type="title"/>
          </p:nvPr>
        </p:nvSpPr>
        <p:spPr/>
        <p:txBody>
          <a:bodyPr/>
          <a:lstStyle/>
          <a:p>
            <a:r>
              <a:rPr lang="en-US" dirty="0"/>
              <a:t>OHS likely to track obesity	</a:t>
            </a:r>
          </a:p>
        </p:txBody>
      </p:sp>
      <p:sp>
        <p:nvSpPr>
          <p:cNvPr id="3" name="Content Placeholder 2">
            <a:extLst>
              <a:ext uri="{FF2B5EF4-FFF2-40B4-BE49-F238E27FC236}">
                <a16:creationId xmlns:a16="http://schemas.microsoft.com/office/drawing/2014/main" id="{D7A2725D-604F-6B42-AA7B-DD88E090DA7F}"/>
              </a:ext>
            </a:extLst>
          </p:cNvPr>
          <p:cNvSpPr>
            <a:spLocks noGrp="1"/>
          </p:cNvSpPr>
          <p:nvPr>
            <p:ph idx="1"/>
          </p:nvPr>
        </p:nvSpPr>
        <p:spPr/>
        <p:txBody>
          <a:bodyPr/>
          <a:lstStyle/>
          <a:p>
            <a:r>
              <a:rPr lang="en-US" dirty="0"/>
              <a:t>Updated obesity updates and </a:t>
            </a:r>
            <a:r>
              <a:rPr lang="en-US" dirty="0" err="1"/>
              <a:t>forcasts</a:t>
            </a:r>
            <a:r>
              <a:rPr lang="en-US" dirty="0"/>
              <a:t> - https://</a:t>
            </a:r>
            <a:r>
              <a:rPr lang="en-US" dirty="0" err="1"/>
              <a:t>www.ajpmonline.org</a:t>
            </a:r>
            <a:r>
              <a:rPr lang="en-US" dirty="0"/>
              <a:t>/article/S0749-3797(12)00146-8/</a:t>
            </a:r>
            <a:r>
              <a:rPr lang="en-US" dirty="0" err="1"/>
              <a:t>fulltext</a:t>
            </a:r>
            <a:endParaRPr lang="en-US" dirty="0"/>
          </a:p>
        </p:txBody>
      </p:sp>
    </p:spTree>
    <p:extLst>
      <p:ext uri="{BB962C8B-B14F-4D97-AF65-F5344CB8AC3E}">
        <p14:creationId xmlns:p14="http://schemas.microsoft.com/office/powerpoint/2010/main" val="1118134565"/>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4E0C13-DD9E-ED4C-AA6D-8D08366ED74B}"/>
              </a:ext>
            </a:extLst>
          </p:cNvPr>
          <p:cNvSpPr>
            <a:spLocks noGrp="1"/>
          </p:cNvSpPr>
          <p:nvPr>
            <p:ph type="title"/>
          </p:nvPr>
        </p:nvSpPr>
        <p:spPr/>
        <p:txBody>
          <a:bodyPr/>
          <a:lstStyle/>
          <a:p>
            <a:r>
              <a:rPr lang="en-US" dirty="0"/>
              <a:t>OHS prevalence – Enriched populations</a:t>
            </a:r>
          </a:p>
        </p:txBody>
      </p:sp>
      <p:sp>
        <p:nvSpPr>
          <p:cNvPr id="3" name="Content Placeholder 2">
            <a:extLst>
              <a:ext uri="{FF2B5EF4-FFF2-40B4-BE49-F238E27FC236}">
                <a16:creationId xmlns:a16="http://schemas.microsoft.com/office/drawing/2014/main" id="{554380D4-C4D0-A448-906A-7C73199D834E}"/>
              </a:ext>
            </a:extLst>
          </p:cNvPr>
          <p:cNvSpPr>
            <a:spLocks noGrp="1"/>
          </p:cNvSpPr>
          <p:nvPr>
            <p:ph idx="1"/>
          </p:nvPr>
        </p:nvSpPr>
        <p:spPr/>
        <p:txBody>
          <a:bodyPr>
            <a:normAutofit fontScale="85000" lnSpcReduction="20000"/>
          </a:bodyPr>
          <a:lstStyle/>
          <a:p>
            <a:r>
              <a:rPr lang="en-US" dirty="0"/>
              <a:t>Bariatric surgery screening -  67.8% - https://</a:t>
            </a:r>
            <a:r>
              <a:rPr lang="en-US" dirty="0" err="1"/>
              <a:t>www.atsjournals.org</a:t>
            </a:r>
            <a:r>
              <a:rPr lang="en-US" dirty="0"/>
              <a:t>/</a:t>
            </a:r>
            <a:r>
              <a:rPr lang="en-US" dirty="0" err="1"/>
              <a:t>doi</a:t>
            </a:r>
            <a:r>
              <a:rPr lang="en-US" dirty="0"/>
              <a:t>/10.1513/AnnalsATS.202002-135OC</a:t>
            </a:r>
          </a:p>
          <a:p>
            <a:r>
              <a:rPr lang="en-US" dirty="0"/>
              <a:t>Admitted to ICU due to </a:t>
            </a:r>
            <a:r>
              <a:rPr lang="en-US" dirty="0" err="1"/>
              <a:t>hypercapneic</a:t>
            </a:r>
            <a:r>
              <a:rPr lang="en-US" dirty="0"/>
              <a:t> respiratory failure – very high rate of missed diagnosis (previously diagnosed with COPD or CHF, for example)</a:t>
            </a:r>
          </a:p>
          <a:p>
            <a:r>
              <a:rPr lang="en-US" dirty="0"/>
              <a:t>BMI over 50 and hospitalized or undergoing surgery (Kaw et al)</a:t>
            </a:r>
          </a:p>
          <a:p>
            <a:r>
              <a:rPr lang="en-US" dirty="0"/>
              <a:t>Between 10% to 20% of patients referred to sleep laboratories have OHS (76, 242, 267), with the incidence increasing as the BMI range increases (265,283) - https://</a:t>
            </a:r>
            <a:r>
              <a:rPr lang="en-US" dirty="0" err="1"/>
              <a:t>doi.org</a:t>
            </a:r>
            <a:r>
              <a:rPr lang="en-US" dirty="0"/>
              <a:t>/10.1002/cphy.c140008</a:t>
            </a:r>
          </a:p>
          <a:p>
            <a:r>
              <a:rPr lang="en-US" dirty="0"/>
              <a:t>Simulation based on those </a:t>
            </a:r>
            <a:r>
              <a:rPr lang="en-US" dirty="0" err="1"/>
              <a:t>prevalences</a:t>
            </a:r>
            <a:r>
              <a:rPr lang="en-US" dirty="0"/>
              <a:t>: “Although not well known, the prevalence of OHS increases as the prevalence of obesity increases (</a:t>
            </a:r>
            <a:r>
              <a:rPr lang="en-US" u="sng" dirty="0">
                <a:hlinkClick r:id="rId3"/>
              </a:rPr>
              <a:t>7</a:t>
            </a:r>
            <a:r>
              <a:rPr lang="en-US" dirty="0"/>
              <a:t>, </a:t>
            </a:r>
            <a:r>
              <a:rPr lang="en-US" u="sng" dirty="0">
                <a:hlinkClick r:id="rId3"/>
              </a:rPr>
              <a:t>8</a:t>
            </a:r>
            <a:r>
              <a:rPr lang="en-US" dirty="0"/>
              <a:t>), with an estimated prevalence of 0.3–0.4% in the general population, 10–20% in patients with sleep-related breathing disorders, and nearly 50% among hospitalized patients with BMI greater than 50 kg/m</a:t>
            </a:r>
            <a:r>
              <a:rPr lang="en-US" baseline="30000" dirty="0"/>
              <a:t>2</a:t>
            </a:r>
            <a:r>
              <a:rPr lang="en-US" dirty="0"/>
              <a:t>.” - </a:t>
            </a:r>
            <a:r>
              <a:rPr lang="en-US" dirty="0" err="1"/>
              <a:t>Mokhlesi</a:t>
            </a:r>
            <a:r>
              <a:rPr lang="en-US" dirty="0"/>
              <a:t> B. Obesity hypoventilation syndrome: a state-of-the-art review. Respir Care 2010; 55:1347–1362.</a:t>
            </a:r>
          </a:p>
          <a:p>
            <a:endParaRPr lang="en-US" dirty="0"/>
          </a:p>
          <a:p>
            <a:endParaRPr lang="en-US" dirty="0"/>
          </a:p>
        </p:txBody>
      </p:sp>
    </p:spTree>
    <p:extLst>
      <p:ext uri="{BB962C8B-B14F-4D97-AF65-F5344CB8AC3E}">
        <p14:creationId xmlns:p14="http://schemas.microsoft.com/office/powerpoint/2010/main" val="4131814999"/>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BEC7BB-9BCB-E040-9691-161616447C02}"/>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78B4711C-C3D8-4A41-947B-7DA1D3ADCC31}"/>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D51AFADF-B9DE-6F47-97B0-53C367B115D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1778436281"/>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8FAE97-BCD8-2D41-AC63-0FBE74DAAD9B}"/>
              </a:ext>
            </a:extLst>
          </p:cNvPr>
          <p:cNvSpPr>
            <a:spLocks noGrp="1"/>
          </p:cNvSpPr>
          <p:nvPr>
            <p:ph type="title"/>
          </p:nvPr>
        </p:nvSpPr>
        <p:spPr/>
        <p:txBody>
          <a:bodyPr/>
          <a:lstStyle/>
          <a:p>
            <a:r>
              <a:rPr lang="en-US" dirty="0"/>
              <a:t>OHS Diagnosis</a:t>
            </a:r>
          </a:p>
        </p:txBody>
      </p:sp>
      <p:sp>
        <p:nvSpPr>
          <p:cNvPr id="3" name="Content Placeholder 2">
            <a:extLst>
              <a:ext uri="{FF2B5EF4-FFF2-40B4-BE49-F238E27FC236}">
                <a16:creationId xmlns:a16="http://schemas.microsoft.com/office/drawing/2014/main" id="{847A14A3-9D66-5248-A621-DD34BD1BABA9}"/>
              </a:ext>
            </a:extLst>
          </p:cNvPr>
          <p:cNvSpPr>
            <a:spLocks noGrp="1"/>
          </p:cNvSpPr>
          <p:nvPr>
            <p:ph idx="1"/>
          </p:nvPr>
        </p:nvSpPr>
        <p:spPr/>
        <p:txBody>
          <a:bodyPr/>
          <a:lstStyle/>
          <a:p>
            <a:r>
              <a:rPr lang="en-US" dirty="0"/>
              <a:t>Review OHS diagnoses – how many of them meet objective criteria for obesity hypoventilation syndrome? Look at the converse: people with BMI 35 and compensated CO2 over 52 and see how many have the diagnoses vs other </a:t>
            </a:r>
            <a:r>
              <a:rPr lang="en-US" dirty="0" err="1"/>
              <a:t>explenations</a:t>
            </a:r>
            <a:r>
              <a:rPr lang="en-US" dirty="0"/>
              <a:t> vs no further workup. (this would represent a subset of all patients – as it would primarily include those who have had blood gas assessments, which would bias towards those that came in during exacerbations). </a:t>
            </a:r>
          </a:p>
          <a:p>
            <a:pPr lvl="0"/>
            <a:r>
              <a:rPr lang="en-US" dirty="0"/>
              <a:t>All ABG based work is going to have some hyperventilation. Has there been research into this?</a:t>
            </a:r>
          </a:p>
          <a:p>
            <a:endParaRPr lang="en-US" dirty="0"/>
          </a:p>
        </p:txBody>
      </p:sp>
    </p:spTree>
    <p:extLst>
      <p:ext uri="{BB962C8B-B14F-4D97-AF65-F5344CB8AC3E}">
        <p14:creationId xmlns:p14="http://schemas.microsoft.com/office/powerpoint/2010/main" val="2574376375"/>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950A6C-9A00-3C49-BB08-F8A2F8BCA97F}"/>
              </a:ext>
            </a:extLst>
          </p:cNvPr>
          <p:cNvSpPr>
            <a:spLocks noGrp="1"/>
          </p:cNvSpPr>
          <p:nvPr>
            <p:ph type="title"/>
          </p:nvPr>
        </p:nvSpPr>
        <p:spPr/>
        <p:txBody>
          <a:bodyPr/>
          <a:lstStyle/>
          <a:p>
            <a:r>
              <a:rPr lang="en-US" dirty="0"/>
              <a:t>OHS diagnosis</a:t>
            </a:r>
          </a:p>
        </p:txBody>
      </p:sp>
      <p:sp>
        <p:nvSpPr>
          <p:cNvPr id="3" name="Content Placeholder 2">
            <a:extLst>
              <a:ext uri="{FF2B5EF4-FFF2-40B4-BE49-F238E27FC236}">
                <a16:creationId xmlns:a16="http://schemas.microsoft.com/office/drawing/2014/main" id="{7FBF6A6B-9C48-8A46-AADC-A0AD256A2628}"/>
              </a:ext>
            </a:extLst>
          </p:cNvPr>
          <p:cNvSpPr>
            <a:spLocks noGrp="1"/>
          </p:cNvSpPr>
          <p:nvPr>
            <p:ph idx="1"/>
          </p:nvPr>
        </p:nvSpPr>
        <p:spPr>
          <a:xfrm>
            <a:off x="838200" y="1825625"/>
            <a:ext cx="5022262" cy="4351338"/>
          </a:xfrm>
        </p:spPr>
        <p:txBody>
          <a:bodyPr>
            <a:normAutofit fontScale="62500" lnSpcReduction="20000"/>
          </a:bodyPr>
          <a:lstStyle/>
          <a:p>
            <a:r>
              <a:rPr lang="en-US" dirty="0"/>
              <a:t>(interestingly, it seems like loop diuretic use likely can predispose to nocturnal -&gt; daytime hypercapnia re: diagnosis of OHS. This seems like an area where renal physiology might get in the way… perhaps look in to this?)</a:t>
            </a:r>
          </a:p>
          <a:p>
            <a:pPr lvl="0"/>
            <a:r>
              <a:rPr lang="en-US" dirty="0"/>
              <a:t>What proportion of ‘OHS’ patients have loop diuretics on board?</a:t>
            </a:r>
          </a:p>
          <a:p>
            <a:pPr lvl="0"/>
            <a:r>
              <a:rPr lang="en-US" dirty="0"/>
              <a:t>“ OHS being more likely in the presence of morbid obesity, greater severity of pulmonary hypertension (dependent oedema more common) and more severe nocturnal oxygen desaturation”</a:t>
            </a:r>
          </a:p>
          <a:p>
            <a:pPr lvl="0"/>
            <a:r>
              <a:rPr lang="en-US" dirty="0"/>
              <a:t>- Banerjee D, Yee BJ, Piper AJ, </a:t>
            </a:r>
            <a:r>
              <a:rPr lang="en-US" dirty="0" err="1"/>
              <a:t>Zwillich</a:t>
            </a:r>
            <a:r>
              <a:rPr lang="en-US" dirty="0"/>
              <a:t> CW, </a:t>
            </a:r>
            <a:r>
              <a:rPr lang="en-US" dirty="0" err="1"/>
              <a:t>Grunstein</a:t>
            </a:r>
            <a:r>
              <a:rPr lang="en-US" dirty="0"/>
              <a:t> RR. Obesity hypoventilation syndrome: hypoxemia during continuous positive airway pressure. </a:t>
            </a:r>
            <a:r>
              <a:rPr lang="en-US" i="1" dirty="0"/>
              <a:t>Chest</a:t>
            </a:r>
            <a:r>
              <a:rPr lang="en-US" dirty="0"/>
              <a:t> 2007; </a:t>
            </a:r>
            <a:r>
              <a:rPr lang="en-US" b="1" dirty="0"/>
              <a:t>131</a:t>
            </a:r>
            <a:r>
              <a:rPr lang="en-US" dirty="0"/>
              <a:t>: 1678–1684.</a:t>
            </a:r>
          </a:p>
          <a:p>
            <a:pPr lvl="0"/>
            <a:r>
              <a:rPr lang="en-US" dirty="0"/>
              <a:t>[ ] research question: how often is it that these patients are on a loop diuretic?</a:t>
            </a:r>
          </a:p>
          <a:p>
            <a:endParaRPr lang="en-US" dirty="0"/>
          </a:p>
        </p:txBody>
      </p:sp>
      <p:pic>
        <p:nvPicPr>
          <p:cNvPr id="10242" name="Picture 2">
            <a:extLst>
              <a:ext uri="{FF2B5EF4-FFF2-40B4-BE49-F238E27FC236}">
                <a16:creationId xmlns:a16="http://schemas.microsoft.com/office/drawing/2014/main" id="{2FA8E5FA-5539-E34B-986D-4DCC89CBB6DC}"/>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331539" y="885104"/>
            <a:ext cx="5181820" cy="52918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53194707"/>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6D1682-2D11-4F4C-90C0-A3CCE0F12CC1}"/>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003FA636-1CF7-EF41-A4DE-AF6FA8AE8F88}"/>
              </a:ext>
            </a:extLst>
          </p:cNvPr>
          <p:cNvSpPr>
            <a:spLocks noGrp="1"/>
          </p:cNvSpPr>
          <p:nvPr>
            <p:ph idx="1"/>
          </p:nvPr>
        </p:nvSpPr>
        <p:spPr/>
        <p:txBody>
          <a:bodyPr/>
          <a:lstStyle/>
          <a:p>
            <a:r>
              <a:rPr lang="en-US" dirty="0"/>
              <a:t>However, even among the morbidly obese (BMI &gt;40 kg/m</a:t>
            </a:r>
            <a:r>
              <a:rPr lang="en-US" baseline="30000" dirty="0"/>
              <a:t>2</a:t>
            </a:r>
            <a:r>
              <a:rPr lang="en-US" dirty="0"/>
              <a:t>) with OSA, less than one quarter develop OHS. (</a:t>
            </a:r>
            <a:r>
              <a:rPr lang="en-US" dirty="0" err="1"/>
              <a:t>Laaban</a:t>
            </a:r>
            <a:r>
              <a:rPr lang="en-US" dirty="0"/>
              <a:t> JP, </a:t>
            </a:r>
            <a:r>
              <a:rPr lang="en-US" dirty="0" err="1"/>
              <a:t>Chailleux</a:t>
            </a:r>
            <a:r>
              <a:rPr lang="en-US" dirty="0"/>
              <a:t> E. Daytime hypercapnia in adult patients with obstructive sleep apnea syndrome in France, before initiating nocturnal nasal continuous positive airway pressure therapy. </a:t>
            </a:r>
            <a:r>
              <a:rPr lang="en-US" i="1" dirty="0"/>
              <a:t>Chest</a:t>
            </a:r>
            <a:r>
              <a:rPr lang="en-US" dirty="0"/>
              <a:t> 2005; </a:t>
            </a:r>
            <a:r>
              <a:rPr lang="en-US" b="1" dirty="0"/>
              <a:t>127</a:t>
            </a:r>
            <a:r>
              <a:rPr lang="en-US" dirty="0"/>
              <a:t>: 710–715.)</a:t>
            </a:r>
          </a:p>
          <a:p>
            <a:endParaRPr lang="en-US" dirty="0"/>
          </a:p>
        </p:txBody>
      </p:sp>
    </p:spTree>
    <p:extLst>
      <p:ext uri="{BB962C8B-B14F-4D97-AF65-F5344CB8AC3E}">
        <p14:creationId xmlns:p14="http://schemas.microsoft.com/office/powerpoint/2010/main" val="450950796"/>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488065-1DC4-2F41-A965-BD39A5E4D9C1}"/>
              </a:ext>
            </a:extLst>
          </p:cNvPr>
          <p:cNvSpPr>
            <a:spLocks noGrp="1"/>
          </p:cNvSpPr>
          <p:nvPr>
            <p:ph type="title"/>
          </p:nvPr>
        </p:nvSpPr>
        <p:spPr/>
        <p:txBody>
          <a:bodyPr/>
          <a:lstStyle/>
          <a:p>
            <a:r>
              <a:rPr lang="en-US" dirty="0"/>
              <a:t>HCO3 utility in diagnosis: </a:t>
            </a:r>
          </a:p>
        </p:txBody>
      </p:sp>
      <p:sp>
        <p:nvSpPr>
          <p:cNvPr id="3" name="Content Placeholder 2">
            <a:extLst>
              <a:ext uri="{FF2B5EF4-FFF2-40B4-BE49-F238E27FC236}">
                <a16:creationId xmlns:a16="http://schemas.microsoft.com/office/drawing/2014/main" id="{DB9E515E-EDEA-4D4F-BEBE-C86FC82403A6}"/>
              </a:ext>
            </a:extLst>
          </p:cNvPr>
          <p:cNvSpPr>
            <a:spLocks noGrp="1"/>
          </p:cNvSpPr>
          <p:nvPr>
            <p:ph idx="1"/>
          </p:nvPr>
        </p:nvSpPr>
        <p:spPr/>
        <p:txBody>
          <a:bodyPr/>
          <a:lstStyle/>
          <a:p>
            <a:r>
              <a:rPr lang="en-US" dirty="0"/>
              <a:t> a prevalence of 5% is typically seen in patients with SDB with BMI of 30 to 34.9 kg/m</a:t>
            </a:r>
            <a:r>
              <a:rPr lang="en-US" baseline="30000" dirty="0"/>
              <a:t>2</a:t>
            </a:r>
            <a:r>
              <a:rPr lang="en-US" dirty="0"/>
              <a:t>, 10% is typically seen in patients with BMI of 35 to 40 kg/m</a:t>
            </a:r>
            <a:r>
              <a:rPr lang="en-US" baseline="30000" dirty="0"/>
              <a:t>2</a:t>
            </a:r>
            <a:r>
              <a:rPr lang="en-US" dirty="0"/>
              <a:t>, and 20% is seen in patients with BMI &gt;40 kg/m</a:t>
            </a:r>
            <a:r>
              <a:rPr lang="en-US" baseline="30000" dirty="0"/>
              <a:t>2</a:t>
            </a:r>
          </a:p>
          <a:p>
            <a:pPr lvl="1"/>
            <a:r>
              <a:rPr lang="en-US" dirty="0"/>
              <a:t>Balachandran JS, Masa JF, </a:t>
            </a:r>
            <a:r>
              <a:rPr lang="en-US" dirty="0" err="1"/>
              <a:t>Mokhlesi</a:t>
            </a:r>
            <a:r>
              <a:rPr lang="en-US" dirty="0"/>
              <a:t> B. Obesity hypoventilation syndrome epidemiology and diagnosis. </a:t>
            </a:r>
            <a:r>
              <a:rPr lang="en-US" i="1" dirty="0"/>
              <a:t>Sleep Med Clin. </a:t>
            </a:r>
            <a:r>
              <a:rPr lang="en-US" dirty="0"/>
              <a:t>2014;9:341–347.</a:t>
            </a:r>
          </a:p>
          <a:p>
            <a:r>
              <a:rPr lang="en-US" dirty="0"/>
              <a:t>Pooled sensitivity of HCO3 27 or higher: 0.86, pooled specificity 0.77 among patients with high pre-test probability for OHS (e.g. sleep disordered breathing assessment).</a:t>
            </a:r>
          </a:p>
          <a:p>
            <a:pPr lvl="1"/>
            <a:r>
              <a:rPr lang="en-US" dirty="0"/>
              <a:t>+LR 3.7, -LR 0.18</a:t>
            </a:r>
          </a:p>
          <a:p>
            <a:pPr lvl="1"/>
            <a:r>
              <a:rPr lang="en-US" dirty="0"/>
              <a:t>https://</a:t>
            </a:r>
            <a:r>
              <a:rPr lang="en-US" dirty="0" err="1"/>
              <a:t>www.ncbi.nlm.nih.gov</a:t>
            </a:r>
            <a:r>
              <a:rPr lang="en-US" dirty="0"/>
              <a:t>/</a:t>
            </a:r>
            <a:r>
              <a:rPr lang="en-US" dirty="0" err="1"/>
              <a:t>pmc</a:t>
            </a:r>
            <a:r>
              <a:rPr lang="en-US" dirty="0"/>
              <a:t>/articles/PMC6680300</a:t>
            </a:r>
          </a:p>
          <a:p>
            <a:pPr lvl="1"/>
            <a:endParaRPr lang="en-US" dirty="0"/>
          </a:p>
        </p:txBody>
      </p:sp>
    </p:spTree>
    <p:extLst>
      <p:ext uri="{BB962C8B-B14F-4D97-AF65-F5344CB8AC3E}">
        <p14:creationId xmlns:p14="http://schemas.microsoft.com/office/powerpoint/2010/main" val="40093360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661457-AAB1-3C45-967D-FC135CF08574}"/>
              </a:ext>
            </a:extLst>
          </p:cNvPr>
          <p:cNvSpPr>
            <a:spLocks noGrp="1"/>
          </p:cNvSpPr>
          <p:nvPr>
            <p:ph type="title"/>
          </p:nvPr>
        </p:nvSpPr>
        <p:spPr/>
        <p:txBody>
          <a:bodyPr/>
          <a:lstStyle/>
          <a:p>
            <a:r>
              <a:rPr lang="en-US" dirty="0"/>
              <a:t>Sensitivity of the controller system to CO2: The PCO2/Ventilation Response ‘Curve’</a:t>
            </a:r>
          </a:p>
        </p:txBody>
      </p:sp>
      <p:sp>
        <p:nvSpPr>
          <p:cNvPr id="3" name="Content Placeholder 2">
            <a:extLst>
              <a:ext uri="{FF2B5EF4-FFF2-40B4-BE49-F238E27FC236}">
                <a16:creationId xmlns:a16="http://schemas.microsoft.com/office/drawing/2014/main" id="{7F4828D4-74A8-034E-AF93-E0BAFB3677BF}"/>
              </a:ext>
            </a:extLst>
          </p:cNvPr>
          <p:cNvSpPr>
            <a:spLocks noGrp="1"/>
          </p:cNvSpPr>
          <p:nvPr>
            <p:ph idx="1"/>
          </p:nvPr>
        </p:nvSpPr>
        <p:spPr>
          <a:xfrm>
            <a:off x="838200" y="1825625"/>
            <a:ext cx="6967697" cy="4351338"/>
          </a:xfrm>
        </p:spPr>
        <p:txBody>
          <a:bodyPr>
            <a:normAutofit/>
          </a:bodyPr>
          <a:lstStyle/>
          <a:p>
            <a:r>
              <a:rPr lang="en-US" dirty="0"/>
              <a:t>The straight/dashed line is the amount that the respiratory system will respond to an increase in PaCO2 (slope = change in </a:t>
            </a:r>
            <a:r>
              <a:rPr lang="en-US" dirty="0" err="1"/>
              <a:t>Ve</a:t>
            </a:r>
            <a:r>
              <a:rPr lang="en-US" dirty="0"/>
              <a:t> / change in PaCO2)</a:t>
            </a:r>
          </a:p>
          <a:p>
            <a:pPr lvl="1"/>
            <a:r>
              <a:rPr lang="en-US" dirty="0"/>
              <a:t>Ventilation = S (PCO2– B), where S is slope, B is the intercept at zero ventilation.</a:t>
            </a:r>
          </a:p>
          <a:p>
            <a:pPr lvl="1"/>
            <a:r>
              <a:rPr lang="en-US" dirty="0"/>
              <a:t>Steeper slope = more sensitive, flatter = less sensitive</a:t>
            </a:r>
          </a:p>
          <a:p>
            <a:pPr lvl="1"/>
            <a:r>
              <a:rPr lang="en-US" dirty="0"/>
              <a:t>Normal range 0.5-8.0 L/min/mmHg (wide range) </a:t>
            </a:r>
          </a:p>
          <a:p>
            <a:pPr lvl="1"/>
            <a:r>
              <a:rPr lang="en-US" dirty="0"/>
              <a:t>80% of subjects have a response between 1.5 and 5 L/min/mmHg (118)</a:t>
            </a:r>
          </a:p>
        </p:txBody>
      </p:sp>
      <p:pic>
        <p:nvPicPr>
          <p:cNvPr id="4" name="Picture 3" descr="A picture containing chart&#10;&#10;Description automatically generated">
            <a:extLst>
              <a:ext uri="{FF2B5EF4-FFF2-40B4-BE49-F238E27FC236}">
                <a16:creationId xmlns:a16="http://schemas.microsoft.com/office/drawing/2014/main" id="{1D9CDDAE-45B2-6A47-A43F-261698DAF700}"/>
              </a:ext>
            </a:extLst>
          </p:cNvPr>
          <p:cNvPicPr>
            <a:picLocks noChangeAspect="1"/>
          </p:cNvPicPr>
          <p:nvPr/>
        </p:nvPicPr>
        <p:blipFill>
          <a:blip r:embed="rId3"/>
          <a:stretch>
            <a:fillRect/>
          </a:stretch>
        </p:blipFill>
        <p:spPr>
          <a:xfrm>
            <a:off x="7805897" y="2188560"/>
            <a:ext cx="4386103" cy="3007303"/>
          </a:xfrm>
          <a:prstGeom prst="rect">
            <a:avLst/>
          </a:prstGeom>
        </p:spPr>
      </p:pic>
    </p:spTree>
    <p:extLst>
      <p:ext uri="{BB962C8B-B14F-4D97-AF65-F5344CB8AC3E}">
        <p14:creationId xmlns:p14="http://schemas.microsoft.com/office/powerpoint/2010/main" val="3572399730"/>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73A67F-3F71-0940-9F76-D1060E038EE9}"/>
              </a:ext>
            </a:extLst>
          </p:cNvPr>
          <p:cNvSpPr>
            <a:spLocks noGrp="1"/>
          </p:cNvSpPr>
          <p:nvPr>
            <p:ph type="title"/>
          </p:nvPr>
        </p:nvSpPr>
        <p:spPr/>
        <p:txBody>
          <a:bodyPr/>
          <a:lstStyle/>
          <a:p>
            <a:r>
              <a:rPr lang="en-US" dirty="0"/>
              <a:t>Frequency of missed diagnoses</a:t>
            </a:r>
          </a:p>
        </p:txBody>
      </p:sp>
      <p:sp>
        <p:nvSpPr>
          <p:cNvPr id="3" name="Content Placeholder 2">
            <a:extLst>
              <a:ext uri="{FF2B5EF4-FFF2-40B4-BE49-F238E27FC236}">
                <a16:creationId xmlns:a16="http://schemas.microsoft.com/office/drawing/2014/main" id="{3677A2AD-5CFC-CB4A-9DD5-EC98965EED4B}"/>
              </a:ext>
            </a:extLst>
          </p:cNvPr>
          <p:cNvSpPr>
            <a:spLocks noGrp="1"/>
          </p:cNvSpPr>
          <p:nvPr>
            <p:ph idx="1"/>
          </p:nvPr>
        </p:nvSpPr>
        <p:spPr/>
        <p:txBody>
          <a:bodyPr>
            <a:normAutofit fontScale="85000" lnSpcReduction="20000"/>
          </a:bodyPr>
          <a:lstStyle/>
          <a:p>
            <a:r>
              <a:rPr lang="en-US" dirty="0"/>
              <a:t>“It is a condition underappreciated by clinicians; with one study showing among patients admitted to internal medicine services with OHS, only 23% were diagnosed and only 13% commenced on appropriate therapy”</a:t>
            </a:r>
          </a:p>
          <a:p>
            <a:r>
              <a:rPr lang="en-US" dirty="0"/>
              <a:t>- </a:t>
            </a:r>
            <a:r>
              <a:rPr lang="en-US" dirty="0" err="1"/>
              <a:t>Nowbar</a:t>
            </a:r>
            <a:r>
              <a:rPr lang="en-US" dirty="0"/>
              <a:t> S, Burkart KM, Gonzales R, </a:t>
            </a:r>
            <a:r>
              <a:rPr lang="en-US" dirty="0" err="1"/>
              <a:t>Fedorowicz</a:t>
            </a:r>
            <a:r>
              <a:rPr lang="en-US" dirty="0"/>
              <a:t> A, </a:t>
            </a:r>
            <a:r>
              <a:rPr lang="en-US" dirty="0" err="1"/>
              <a:t>Gozansky</a:t>
            </a:r>
            <a:r>
              <a:rPr lang="en-US" dirty="0"/>
              <a:t> WS, </a:t>
            </a:r>
            <a:r>
              <a:rPr lang="en-US" dirty="0" err="1"/>
              <a:t>Gaudio</a:t>
            </a:r>
            <a:r>
              <a:rPr lang="en-US" dirty="0"/>
              <a:t> JC, Taylor MR, </a:t>
            </a:r>
            <a:r>
              <a:rPr lang="en-US" dirty="0" err="1"/>
              <a:t>Zwillich</a:t>
            </a:r>
            <a:r>
              <a:rPr lang="en-US" dirty="0"/>
              <a:t> CW. Obesity-associated hypoventilation in hospitalized patients: prevalence, effects, and outcome. Am J Med 2004;116:1–7.</a:t>
            </a:r>
          </a:p>
          <a:p>
            <a:endParaRPr lang="en-US" dirty="0"/>
          </a:p>
          <a:p>
            <a:r>
              <a:rPr lang="en-US" dirty="0"/>
              <a:t>Characteristics of patients with the "malignant obesity hypoventilation syndrome" admitted to an ICU.</a:t>
            </a:r>
          </a:p>
          <a:p>
            <a:pPr lvl="1"/>
            <a:r>
              <a:rPr lang="en-US" i="1" dirty="0" err="1"/>
              <a:t>Marik</a:t>
            </a:r>
            <a:r>
              <a:rPr lang="en-US" i="1" dirty="0"/>
              <a:t> PE, Desai H J Intensive Care Med. 2013 Mar-Apr; 28(2):124-30.</a:t>
            </a:r>
            <a:endParaRPr lang="en-US" dirty="0"/>
          </a:p>
          <a:p>
            <a:pPr lvl="1"/>
            <a:r>
              <a:rPr lang="en-US" dirty="0"/>
              <a:t> </a:t>
            </a:r>
            <a:r>
              <a:rPr lang="en-US" dirty="0" err="1"/>
              <a:t>Marik</a:t>
            </a:r>
            <a:r>
              <a:rPr lang="en-US" dirty="0"/>
              <a:t> and Desai</a:t>
            </a:r>
            <a:r>
              <a:rPr lang="en-US" baseline="30000" dirty="0"/>
              <a:t> </a:t>
            </a:r>
            <a:r>
              <a:rPr lang="en-US" dirty="0"/>
              <a:t>found that 8% of </a:t>
            </a:r>
            <a:r>
              <a:rPr lang="en-US" i="1" dirty="0"/>
              <a:t>all admissions</a:t>
            </a:r>
            <a:r>
              <a:rPr lang="en-US" dirty="0"/>
              <a:t> to a general ICU met criteria for OHS. All OHS patients had been admitted with acute on chronic </a:t>
            </a:r>
            <a:r>
              <a:rPr lang="en-US" dirty="0" err="1"/>
              <a:t>hypercarbic</a:t>
            </a:r>
            <a:r>
              <a:rPr lang="en-US" dirty="0"/>
              <a:t> respiratory failure, and of these patients, nearly 75% were misdiagnosed and treated for obstructive lung disease despite having no evidence of obstruction on pulmonary function testing.</a:t>
            </a:r>
          </a:p>
          <a:p>
            <a:endParaRPr lang="en-US" dirty="0"/>
          </a:p>
        </p:txBody>
      </p:sp>
    </p:spTree>
    <p:extLst>
      <p:ext uri="{BB962C8B-B14F-4D97-AF65-F5344CB8AC3E}">
        <p14:creationId xmlns:p14="http://schemas.microsoft.com/office/powerpoint/2010/main" val="909704509"/>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8E9654-9F1F-C24E-AF65-AC43EE28390F}"/>
              </a:ext>
            </a:extLst>
          </p:cNvPr>
          <p:cNvSpPr>
            <a:spLocks noGrp="1"/>
          </p:cNvSpPr>
          <p:nvPr>
            <p:ph type="title"/>
          </p:nvPr>
        </p:nvSpPr>
        <p:spPr/>
        <p:txBody>
          <a:bodyPr/>
          <a:lstStyle/>
          <a:p>
            <a:r>
              <a:rPr lang="en-US" dirty="0"/>
              <a:t>Obesity – Airway disease missed dx</a:t>
            </a:r>
          </a:p>
        </p:txBody>
      </p:sp>
      <p:sp>
        <p:nvSpPr>
          <p:cNvPr id="3" name="Content Placeholder 2">
            <a:extLst>
              <a:ext uri="{FF2B5EF4-FFF2-40B4-BE49-F238E27FC236}">
                <a16:creationId xmlns:a16="http://schemas.microsoft.com/office/drawing/2014/main" id="{3F469A96-A49D-0A4B-945C-DC80A8B0E20A}"/>
              </a:ext>
            </a:extLst>
          </p:cNvPr>
          <p:cNvSpPr>
            <a:spLocks noGrp="1"/>
          </p:cNvSpPr>
          <p:nvPr>
            <p:ph idx="1"/>
          </p:nvPr>
        </p:nvSpPr>
        <p:spPr/>
        <p:txBody>
          <a:bodyPr>
            <a:normAutofit fontScale="92500" lnSpcReduction="10000"/>
          </a:bodyPr>
          <a:lstStyle/>
          <a:p>
            <a:r>
              <a:rPr lang="en-US" dirty="0"/>
              <a:t>Veterans (5000) in PNW - DOI: 10.1378/chest.13-2759 </a:t>
            </a:r>
          </a:p>
          <a:p>
            <a:r>
              <a:rPr lang="en-US" dirty="0"/>
              <a:t>BMI category increase = reduced likelihood of airflow limitation</a:t>
            </a:r>
          </a:p>
          <a:p>
            <a:r>
              <a:rPr lang="en-US" dirty="0"/>
              <a:t>In each higher category, likelihood of an inappropriate diagnostic label increased as did likelihood of being started (and remaining a year later) on inhalers, inappropriately. </a:t>
            </a:r>
          </a:p>
          <a:p>
            <a:endParaRPr lang="en-US" dirty="0"/>
          </a:p>
          <a:p>
            <a:r>
              <a:rPr lang="en-US" dirty="0"/>
              <a:t>Gershon and colleagues studied the healthcare burden of COPD overdiagnosis and demonstrated that individuals with </a:t>
            </a:r>
            <a:r>
              <a:rPr lang="en-US" dirty="0" err="1"/>
              <a:t>overdiagnosed</a:t>
            </a:r>
            <a:r>
              <a:rPr lang="en-US" dirty="0"/>
              <a:t> COPD had 89% higher rates of hospitalizations, 42% higher rates of emergency department visits, and 52% higher rates of ambulatory care visits compared with people without COPD after adjustment for age and sex (</a:t>
            </a:r>
            <a:r>
              <a:rPr lang="en-US" dirty="0">
                <a:hlinkClick r:id="rId3"/>
              </a:rPr>
              <a:t>10</a:t>
            </a:r>
            <a:r>
              <a:rPr lang="en-US" dirty="0"/>
              <a:t>).</a:t>
            </a:r>
          </a:p>
        </p:txBody>
      </p:sp>
    </p:spTree>
    <p:extLst>
      <p:ext uri="{BB962C8B-B14F-4D97-AF65-F5344CB8AC3E}">
        <p14:creationId xmlns:p14="http://schemas.microsoft.com/office/powerpoint/2010/main" val="3797867206"/>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3A939F-E7A3-9B4A-8FB1-60F977743630}"/>
              </a:ext>
            </a:extLst>
          </p:cNvPr>
          <p:cNvSpPr>
            <a:spLocks noGrp="1"/>
          </p:cNvSpPr>
          <p:nvPr>
            <p:ph type="title"/>
          </p:nvPr>
        </p:nvSpPr>
        <p:spPr/>
        <p:txBody>
          <a:bodyPr/>
          <a:lstStyle/>
          <a:p>
            <a:r>
              <a:rPr lang="en-US" dirty="0"/>
              <a:t>OHS EMR phenotype</a:t>
            </a:r>
          </a:p>
        </p:txBody>
      </p:sp>
      <p:sp>
        <p:nvSpPr>
          <p:cNvPr id="3" name="Content Placeholder 2">
            <a:extLst>
              <a:ext uri="{FF2B5EF4-FFF2-40B4-BE49-F238E27FC236}">
                <a16:creationId xmlns:a16="http://schemas.microsoft.com/office/drawing/2014/main" id="{558670D4-C97D-9948-AC9E-E3E949B6D217}"/>
              </a:ext>
            </a:extLst>
          </p:cNvPr>
          <p:cNvSpPr>
            <a:spLocks noGrp="1"/>
          </p:cNvSpPr>
          <p:nvPr>
            <p:ph idx="1"/>
          </p:nvPr>
        </p:nvSpPr>
        <p:spPr/>
        <p:txBody>
          <a:bodyPr>
            <a:normAutofit fontScale="85000" lnSpcReduction="20000"/>
          </a:bodyPr>
          <a:lstStyle/>
          <a:p>
            <a:r>
              <a:rPr lang="en-US" dirty="0"/>
              <a:t>Study 3: Develop an EMR phenotype for OHS</a:t>
            </a:r>
          </a:p>
          <a:p>
            <a:r>
              <a:rPr lang="en-US" dirty="0"/>
              <a:t> </a:t>
            </a:r>
          </a:p>
          <a:p>
            <a:r>
              <a:rPr lang="en-US" dirty="0"/>
              <a:t> (Challenge: identify patients from EMR) https://</a:t>
            </a:r>
            <a:r>
              <a:rPr lang="en-US" dirty="0" err="1"/>
              <a:t>www.ncbi.nlm.nih.gov</a:t>
            </a:r>
            <a:r>
              <a:rPr lang="en-US" dirty="0"/>
              <a:t>/</a:t>
            </a:r>
            <a:r>
              <a:rPr lang="en-US" dirty="0" err="1"/>
              <a:t>pmc</a:t>
            </a:r>
            <a:r>
              <a:rPr lang="en-US" dirty="0"/>
              <a:t>/articles/PMC6318047/</a:t>
            </a:r>
          </a:p>
          <a:p>
            <a:r>
              <a:rPr lang="en-US" dirty="0"/>
              <a:t>—use structured data (dx codes, labs, etc.) vs unstructured (would need NLP - my thought is to avoid this for now)</a:t>
            </a:r>
          </a:p>
          <a:p>
            <a:r>
              <a:rPr lang="en-US" dirty="0"/>
              <a:t> </a:t>
            </a:r>
          </a:p>
          <a:p>
            <a:r>
              <a:rPr lang="en-US" dirty="0"/>
              <a:t>—Likely would need to initially establish PPV and NPV of the algorithm, ideally (maybe with random sampling / review of negatives): this seems likely to be it’s own small publication </a:t>
            </a:r>
          </a:p>
          <a:p>
            <a:r>
              <a:rPr lang="en-US" dirty="0"/>
              <a:t>“Alternatively, sensitivity (true positive rate) and specificity (true negative rate) can be calculated by applying the algorithm to already curated or gold-standard data. “</a:t>
            </a:r>
          </a:p>
          <a:p>
            <a:endParaRPr lang="en-US" dirty="0"/>
          </a:p>
        </p:txBody>
      </p:sp>
    </p:spTree>
    <p:extLst>
      <p:ext uri="{BB962C8B-B14F-4D97-AF65-F5344CB8AC3E}">
        <p14:creationId xmlns:p14="http://schemas.microsoft.com/office/powerpoint/2010/main" val="1275767859"/>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627F10-A42D-7C43-8E03-00804151FD7D}"/>
              </a:ext>
            </a:extLst>
          </p:cNvPr>
          <p:cNvSpPr>
            <a:spLocks noGrp="1"/>
          </p:cNvSpPr>
          <p:nvPr>
            <p:ph type="title"/>
          </p:nvPr>
        </p:nvSpPr>
        <p:spPr/>
        <p:txBody>
          <a:bodyPr/>
          <a:lstStyle/>
          <a:p>
            <a:r>
              <a:rPr lang="en-US" dirty="0"/>
              <a:t>Issues around case definition</a:t>
            </a:r>
          </a:p>
        </p:txBody>
      </p:sp>
      <p:sp>
        <p:nvSpPr>
          <p:cNvPr id="3" name="Content Placeholder 2">
            <a:extLst>
              <a:ext uri="{FF2B5EF4-FFF2-40B4-BE49-F238E27FC236}">
                <a16:creationId xmlns:a16="http://schemas.microsoft.com/office/drawing/2014/main" id="{CEC10B9D-0113-0245-B0EA-FCAAA5F4A825}"/>
              </a:ext>
            </a:extLst>
          </p:cNvPr>
          <p:cNvSpPr>
            <a:spLocks noGrp="1"/>
          </p:cNvSpPr>
          <p:nvPr>
            <p:ph idx="1"/>
          </p:nvPr>
        </p:nvSpPr>
        <p:spPr/>
        <p:txBody>
          <a:bodyPr>
            <a:normAutofit fontScale="70000" lnSpcReduction="20000"/>
          </a:bodyPr>
          <a:lstStyle/>
          <a:p>
            <a:r>
              <a:rPr lang="en-US" dirty="0"/>
              <a:t>awake hypoventilation (Pa</a:t>
            </a:r>
            <a:r>
              <a:rPr lang="en-US" baseline="-25000" dirty="0"/>
              <a:t>CO2</a:t>
            </a:r>
            <a:r>
              <a:rPr lang="en-US" dirty="0"/>
              <a:t> &gt; 45 mm Hg at sea level; 42 mmHg at elevation)</a:t>
            </a:r>
          </a:p>
          <a:p>
            <a:r>
              <a:rPr lang="en-US" dirty="0">
                <a:sym typeface="Wingdings" pitchFamily="2" charset="2"/>
              </a:rPr>
              <a:t></a:t>
            </a:r>
            <a:r>
              <a:rPr lang="en-US" dirty="0"/>
              <a:t> how should we adjust this for our elevation? Yes, possible instrumental variable</a:t>
            </a:r>
          </a:p>
          <a:p>
            <a:pPr lvl="0"/>
            <a:r>
              <a:rPr lang="en-US" dirty="0"/>
              <a:t>Is this known? We do lessen the ‘hypoxemic’ buffer</a:t>
            </a:r>
          </a:p>
          <a:p>
            <a:r>
              <a:rPr lang="en-US" dirty="0"/>
              <a:t> Should we include VBGs suggesting compensation (e.g. using the Farkas transformation)?</a:t>
            </a:r>
          </a:p>
          <a:p>
            <a:r>
              <a:rPr lang="en-US" dirty="0"/>
              <a:t> ‘We propose that the definition of OHS should be based on obesity, plus a </a:t>
            </a:r>
            <a:r>
              <a:rPr lang="en-US" dirty="0" err="1"/>
              <a:t>PaCO</a:t>
            </a:r>
            <a:r>
              <a:rPr lang="en-US" dirty="0"/>
              <a:t> 2 ≥45 mm Hg (6 kPa) OR an arterial base excess &gt;3 mmol/L OR a standard HCO 3− &gt;27 mmol/L (in the absence of another cause for a metabolic alkalosis)’</a:t>
            </a:r>
          </a:p>
          <a:p>
            <a:r>
              <a:rPr lang="en-US" dirty="0"/>
              <a:t>--https://</a:t>
            </a:r>
            <a:r>
              <a:rPr lang="en-US" dirty="0" err="1"/>
              <a:t>thorax.bmj.com</a:t>
            </a:r>
            <a:r>
              <a:rPr lang="en-US" dirty="0"/>
              <a:t>/content/</a:t>
            </a:r>
            <a:r>
              <a:rPr lang="en-US" dirty="0" err="1"/>
              <a:t>thoraxjnl</a:t>
            </a:r>
            <a:r>
              <a:rPr lang="en-US" dirty="0"/>
              <a:t>/69/1/83.full.pdf</a:t>
            </a:r>
          </a:p>
          <a:p>
            <a:r>
              <a:rPr lang="en-US" dirty="0"/>
              <a:t>  </a:t>
            </a:r>
            <a:r>
              <a:rPr lang="en-US" b="1" dirty="0"/>
              <a:t>Should bicarb 27 be used? </a:t>
            </a:r>
            <a:r>
              <a:rPr lang="en-US" dirty="0"/>
              <a:t>(also can be quantified as base excess over 2 mmol/l - In this prospective observational cohort study, we have demonstrated that obese subjects with a raised BE, but with a normal daytime Pa co  2 , have a ventilatory response between those of normal obese subjects (with-out evidence of awake hypoventilation) and those with hypercapnia and, thus, conventionally defi </a:t>
            </a:r>
            <a:r>
              <a:rPr lang="en-US" dirty="0" err="1"/>
              <a:t>ned</a:t>
            </a:r>
            <a:r>
              <a:rPr lang="en-US" dirty="0"/>
              <a:t> OHS.</a:t>
            </a:r>
          </a:p>
          <a:p>
            <a:pPr lvl="1"/>
            <a:r>
              <a:rPr lang="en-US" dirty="0"/>
              <a:t>Effect of ABG on hyperventilation - </a:t>
            </a:r>
            <a:r>
              <a:rPr lang="en-US" dirty="0">
                <a:hlinkClick r:id="rId3"/>
              </a:rPr>
              <a:t>https://www.heartandlung.org/article/S0147-9563(16)30304-1/fulltext</a:t>
            </a:r>
            <a:r>
              <a:rPr lang="en-US" dirty="0"/>
              <a:t> - Respiratory rate increased slightly during arterial puncture without any change in P</a:t>
            </a:r>
            <a:r>
              <a:rPr lang="en-US" baseline="-25000" dirty="0"/>
              <a:t>ET</a:t>
            </a:r>
            <a:r>
              <a:rPr lang="en-US" dirty="0"/>
              <a:t>CO</a:t>
            </a:r>
            <a:r>
              <a:rPr lang="en-US" baseline="-25000" dirty="0"/>
              <a:t>2</a:t>
            </a:r>
            <a:r>
              <a:rPr lang="en-US" dirty="0"/>
              <a:t>. Hence, acid–base status must be interpreted without the assumption of procedure induced hyperventilation.</a:t>
            </a:r>
          </a:p>
        </p:txBody>
      </p:sp>
    </p:spTree>
    <p:extLst>
      <p:ext uri="{BB962C8B-B14F-4D97-AF65-F5344CB8AC3E}">
        <p14:creationId xmlns:p14="http://schemas.microsoft.com/office/powerpoint/2010/main" val="632025796"/>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42B732-77BB-2C4B-BAFD-DFE7FFA99258}"/>
              </a:ext>
            </a:extLst>
          </p:cNvPr>
          <p:cNvSpPr>
            <a:spLocks noGrp="1"/>
          </p:cNvSpPr>
          <p:nvPr>
            <p:ph type="title"/>
          </p:nvPr>
        </p:nvSpPr>
        <p:spPr/>
        <p:txBody>
          <a:bodyPr/>
          <a:lstStyle/>
          <a:p>
            <a:r>
              <a:rPr lang="en-US" dirty="0"/>
              <a:t>OHS treatment</a:t>
            </a:r>
          </a:p>
        </p:txBody>
      </p:sp>
      <p:sp>
        <p:nvSpPr>
          <p:cNvPr id="3" name="Content Placeholder 2">
            <a:extLst>
              <a:ext uri="{FF2B5EF4-FFF2-40B4-BE49-F238E27FC236}">
                <a16:creationId xmlns:a16="http://schemas.microsoft.com/office/drawing/2014/main" id="{5BB2678C-B303-334F-A1CD-506C1E76D844}"/>
              </a:ext>
            </a:extLst>
          </p:cNvPr>
          <p:cNvSpPr>
            <a:spLocks noGrp="1"/>
          </p:cNvSpPr>
          <p:nvPr>
            <p:ph idx="1"/>
          </p:nvPr>
        </p:nvSpPr>
        <p:spPr/>
        <p:txBody>
          <a:bodyPr>
            <a:normAutofit fontScale="77500" lnSpcReduction="20000"/>
          </a:bodyPr>
          <a:lstStyle/>
          <a:p>
            <a:r>
              <a:rPr lang="en-US" dirty="0"/>
              <a:t>BiPAP (quicker blood gas normalization)</a:t>
            </a:r>
          </a:p>
          <a:p>
            <a:r>
              <a:rPr lang="en-US" dirty="0"/>
              <a:t>CPAP also usually works, and probably no long term difference</a:t>
            </a:r>
          </a:p>
          <a:p>
            <a:r>
              <a:rPr lang="en-US" dirty="0"/>
              <a:t>Bariatric Surgery: unknown, </a:t>
            </a:r>
          </a:p>
          <a:p>
            <a:pPr lvl="1"/>
            <a:r>
              <a:rPr lang="en-US" dirty="0"/>
              <a:t>Study idea: use our bariatric cohort (not known precisely how many have OHS) to see if bicarbonate improved significantly after. </a:t>
            </a:r>
          </a:p>
          <a:p>
            <a:r>
              <a:rPr lang="en-US" dirty="0"/>
              <a:t>Study 6: how many are inappropriately prescribed oxygen (hypercapnia with normal A-a gradient)? ERS: Monotherapy with oxygen reduces ventilation and increases hypercapnia. Oxygen should only be applied as an adjunct to NIV</a:t>
            </a:r>
          </a:p>
          <a:p>
            <a:endParaRPr lang="en-US" dirty="0"/>
          </a:p>
          <a:p>
            <a:pPr marL="0" indent="0">
              <a:buNone/>
            </a:pPr>
            <a:r>
              <a:rPr lang="en-US" dirty="0"/>
              <a:t>ATS 2019 guideline: “ Should screening for comorbidities associated with OHS (i.e., metabolic syndrome, pulmonary hypertension, coronary artery disease) vs. no such screening be used in patients with OHS at the time of diagnosis?”</a:t>
            </a:r>
          </a:p>
          <a:p>
            <a:pPr marL="0" indent="0">
              <a:buNone/>
            </a:pPr>
            <a:r>
              <a:rPr lang="en-US" dirty="0"/>
              <a:t>“ Should a bariatric procedure vs. no bariatric procedure be used as first-line therapy for OHS?”</a:t>
            </a:r>
          </a:p>
          <a:p>
            <a:endParaRPr lang="en-US" dirty="0"/>
          </a:p>
          <a:p>
            <a:pPr lvl="1"/>
            <a:endParaRPr lang="en-US" b="1" dirty="0"/>
          </a:p>
        </p:txBody>
      </p:sp>
    </p:spTree>
    <p:extLst>
      <p:ext uri="{BB962C8B-B14F-4D97-AF65-F5344CB8AC3E}">
        <p14:creationId xmlns:p14="http://schemas.microsoft.com/office/powerpoint/2010/main" val="3756125485"/>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1E1E41-7966-FE4D-938B-3C38EE9D1905}"/>
              </a:ext>
            </a:extLst>
          </p:cNvPr>
          <p:cNvSpPr>
            <a:spLocks noGrp="1"/>
          </p:cNvSpPr>
          <p:nvPr>
            <p:ph type="title"/>
          </p:nvPr>
        </p:nvSpPr>
        <p:spPr/>
        <p:txBody>
          <a:bodyPr/>
          <a:lstStyle/>
          <a:p>
            <a:r>
              <a:rPr lang="en-US" dirty="0"/>
              <a:t>OHS Readmissions	</a:t>
            </a:r>
          </a:p>
        </p:txBody>
      </p:sp>
      <p:sp>
        <p:nvSpPr>
          <p:cNvPr id="3" name="Content Placeholder 2">
            <a:extLst>
              <a:ext uri="{FF2B5EF4-FFF2-40B4-BE49-F238E27FC236}">
                <a16:creationId xmlns:a16="http://schemas.microsoft.com/office/drawing/2014/main" id="{0638D0D8-499D-8548-B88F-4D3F8DB75F6E}"/>
              </a:ext>
            </a:extLst>
          </p:cNvPr>
          <p:cNvSpPr>
            <a:spLocks noGrp="1"/>
          </p:cNvSpPr>
          <p:nvPr>
            <p:ph idx="1"/>
          </p:nvPr>
        </p:nvSpPr>
        <p:spPr/>
        <p:txBody>
          <a:bodyPr/>
          <a:lstStyle/>
          <a:p>
            <a:r>
              <a:rPr lang="en-US" dirty="0"/>
              <a:t>ATS 2019: Short-term rates of hospitalization were reduced by PAP, but the event rate was low and data were reported in only one RCT (</a:t>
            </a:r>
            <a:r>
              <a:rPr lang="en-US" dirty="0">
                <a:hlinkClick r:id="rId3"/>
              </a:rPr>
              <a:t>19</a:t>
            </a:r>
            <a:r>
              <a:rPr lang="en-US" dirty="0"/>
              <a:t>). Longer-term data suggest high rates of hospitalization in patients with OHS on PAP but without a comparison group (data from five observational studies: 10% at 3 </a:t>
            </a:r>
            <a:r>
              <a:rPr lang="en-US" dirty="0" err="1"/>
              <a:t>mo</a:t>
            </a:r>
            <a:r>
              <a:rPr lang="en-US" dirty="0"/>
              <a:t> to 49% at 5 </a:t>
            </a:r>
            <a:r>
              <a:rPr lang="en-US" dirty="0" err="1"/>
              <a:t>yr</a:t>
            </a:r>
            <a:r>
              <a:rPr lang="en-US" dirty="0"/>
              <a:t>) (</a:t>
            </a:r>
            <a:r>
              <a:rPr lang="en-US" dirty="0">
                <a:hlinkClick r:id="rId4"/>
              </a:rPr>
              <a:t>20</a:t>
            </a:r>
            <a:r>
              <a:rPr lang="en-US" dirty="0"/>
              <a:t>, </a:t>
            </a:r>
            <a:r>
              <a:rPr lang="en-US" dirty="0">
                <a:hlinkClick r:id="rId5"/>
              </a:rPr>
              <a:t>22</a:t>
            </a:r>
            <a:r>
              <a:rPr lang="en-US" dirty="0"/>
              <a:t>, </a:t>
            </a:r>
            <a:r>
              <a:rPr lang="en-US" dirty="0">
                <a:hlinkClick r:id="rId6"/>
              </a:rPr>
              <a:t>65</a:t>
            </a:r>
            <a:r>
              <a:rPr lang="en-US" dirty="0"/>
              <a:t>, </a:t>
            </a:r>
            <a:r>
              <a:rPr lang="en-US" dirty="0">
                <a:hlinkClick r:id="rId7"/>
              </a:rPr>
              <a:t>70</a:t>
            </a:r>
            <a:r>
              <a:rPr lang="en-US" dirty="0"/>
              <a:t>, </a:t>
            </a:r>
            <a:r>
              <a:rPr lang="en-US" dirty="0">
                <a:hlinkClick r:id="rId8"/>
              </a:rPr>
              <a:t>74</a:t>
            </a:r>
            <a:r>
              <a:rPr lang="en-US" dirty="0"/>
              <a:t>).</a:t>
            </a:r>
          </a:p>
        </p:txBody>
      </p:sp>
    </p:spTree>
    <p:extLst>
      <p:ext uri="{BB962C8B-B14F-4D97-AF65-F5344CB8AC3E}">
        <p14:creationId xmlns:p14="http://schemas.microsoft.com/office/powerpoint/2010/main" val="3770224969"/>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5A0874-897A-EC4E-809C-48BEB848CE9A}"/>
              </a:ext>
            </a:extLst>
          </p:cNvPr>
          <p:cNvSpPr>
            <a:spLocks noGrp="1"/>
          </p:cNvSpPr>
          <p:nvPr>
            <p:ph type="title"/>
          </p:nvPr>
        </p:nvSpPr>
        <p:spPr/>
        <p:txBody>
          <a:bodyPr/>
          <a:lstStyle/>
          <a:p>
            <a:r>
              <a:rPr lang="en-US" dirty="0"/>
              <a:t>If OHS diagnosed at exacerbation:</a:t>
            </a:r>
          </a:p>
        </p:txBody>
      </p:sp>
      <p:sp>
        <p:nvSpPr>
          <p:cNvPr id="3" name="Content Placeholder 2">
            <a:extLst>
              <a:ext uri="{FF2B5EF4-FFF2-40B4-BE49-F238E27FC236}">
                <a16:creationId xmlns:a16="http://schemas.microsoft.com/office/drawing/2014/main" id="{40655227-64F7-8940-9E45-BAFC093353E8}"/>
              </a:ext>
            </a:extLst>
          </p:cNvPr>
          <p:cNvSpPr>
            <a:spLocks noGrp="1"/>
          </p:cNvSpPr>
          <p:nvPr>
            <p:ph idx="1"/>
          </p:nvPr>
        </p:nvSpPr>
        <p:spPr/>
        <p:txBody>
          <a:bodyPr>
            <a:normAutofit fontScale="92500" lnSpcReduction="10000"/>
          </a:bodyPr>
          <a:lstStyle/>
          <a:p>
            <a:r>
              <a:rPr lang="en-US" dirty="0"/>
              <a:t>1162 hospitalized patients, 119 (10%) were discharged on NIV, 90% discharged without PAP. </a:t>
            </a:r>
          </a:p>
          <a:p>
            <a:r>
              <a:rPr lang="en-US" dirty="0"/>
              <a:t>90d mortality: “After adjusting for age, sex, and baseline Pa</a:t>
            </a:r>
            <a:r>
              <a:rPr lang="en-US" baseline="-25000" dirty="0"/>
              <a:t>CO2</a:t>
            </a:r>
            <a:r>
              <a:rPr lang="en-US" dirty="0"/>
              <a:t>, the odds ratios (ORs) for mortality were significantly lower in the group discharged on PAP (adjusted OR, 0.16; 95% CI, 0.08–0.33; </a:t>
            </a:r>
            <a:r>
              <a:rPr lang="en-US" i="1" dirty="0"/>
              <a:t>P</a:t>
            </a:r>
            <a:r>
              <a:rPr lang="en-US" dirty="0"/>
              <a:t> &lt; 0.0001; estimated risk difference: 136 fewer deaths per 1,000 patients, with 95% CI from 105 fewer to 152 fewer deaths). ”</a:t>
            </a:r>
          </a:p>
          <a:p>
            <a:r>
              <a:rPr lang="en-US" dirty="0"/>
              <a:t>In the subgroup with baseline/hospitalization ABGs: “After adjusting for age and sex, the OR for mortality was lower in the group discharged on PAP (adjusted OR, 0.48; 95% CI, 0.19–1.24; estimated risk difference, 44 fewer deaths per 1,000 patients, with 95% CI from 72 fewer to 19 more).”</a:t>
            </a:r>
          </a:p>
          <a:p>
            <a:r>
              <a:rPr lang="en-US" dirty="0">
                <a:hlinkClick r:id="rId2"/>
              </a:rPr>
              <a:t>https://www.ncbi.nlm.nih.gov/pmc/articles/PMC6680300/</a:t>
            </a:r>
            <a:r>
              <a:rPr lang="en-US" dirty="0"/>
              <a:t> (ATS guideline)</a:t>
            </a:r>
          </a:p>
        </p:txBody>
      </p:sp>
    </p:spTree>
    <p:extLst>
      <p:ext uri="{BB962C8B-B14F-4D97-AF65-F5344CB8AC3E}">
        <p14:creationId xmlns:p14="http://schemas.microsoft.com/office/powerpoint/2010/main" val="1054273828"/>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1FE430-0D82-D74C-9B1B-D27CD148CE02}"/>
              </a:ext>
            </a:extLst>
          </p:cNvPr>
          <p:cNvSpPr>
            <a:spLocks noGrp="1"/>
          </p:cNvSpPr>
          <p:nvPr>
            <p:ph type="title"/>
          </p:nvPr>
        </p:nvSpPr>
        <p:spPr/>
        <p:txBody>
          <a:bodyPr/>
          <a:lstStyle/>
          <a:p>
            <a:r>
              <a:rPr lang="en-US" dirty="0"/>
              <a:t>OHS Treatment</a:t>
            </a:r>
          </a:p>
        </p:txBody>
      </p:sp>
      <p:sp>
        <p:nvSpPr>
          <p:cNvPr id="3" name="Content Placeholder 2">
            <a:extLst>
              <a:ext uri="{FF2B5EF4-FFF2-40B4-BE49-F238E27FC236}">
                <a16:creationId xmlns:a16="http://schemas.microsoft.com/office/drawing/2014/main" id="{68A1C3C7-947C-DF41-BA0F-7BE34FE804EA}"/>
              </a:ext>
            </a:extLst>
          </p:cNvPr>
          <p:cNvSpPr>
            <a:spLocks noGrp="1"/>
          </p:cNvSpPr>
          <p:nvPr>
            <p:ph idx="1"/>
          </p:nvPr>
        </p:nvSpPr>
        <p:spPr/>
        <p:txBody>
          <a:bodyPr>
            <a:normAutofit fontScale="92500" lnSpcReduction="20000"/>
          </a:bodyPr>
          <a:lstStyle/>
          <a:p>
            <a:r>
              <a:rPr lang="en-US" dirty="0"/>
              <a:t> OHS: supplemental oxygen will increase CO2 and decrease pH</a:t>
            </a:r>
          </a:p>
          <a:p>
            <a:pPr marL="0" indent="0">
              <a:buNone/>
            </a:pPr>
            <a:r>
              <a:rPr lang="en-US" dirty="0"/>
              <a:t>58-59</a:t>
            </a:r>
          </a:p>
          <a:p>
            <a:r>
              <a:rPr lang="en-US" dirty="0"/>
              <a:t>Hollier 2013: RCT of 0.28 vs 0.5 fio2 for 20m – n=14 w untreated OHS. Fio2 50 increased acidemia, </a:t>
            </a:r>
            <a:r>
              <a:rPr lang="en-US" dirty="0" err="1"/>
              <a:t>vd</a:t>
            </a:r>
            <a:r>
              <a:rPr lang="en-US" dirty="0"/>
              <a:t>/</a:t>
            </a:r>
            <a:r>
              <a:rPr lang="en-US" dirty="0" err="1"/>
              <a:t>vt</a:t>
            </a:r>
            <a:r>
              <a:rPr lang="en-US" dirty="0"/>
              <a:t>, and decreased </a:t>
            </a:r>
            <a:r>
              <a:rPr lang="en-US" dirty="0" err="1"/>
              <a:t>Ve</a:t>
            </a:r>
            <a:endParaRPr lang="en-US" dirty="0"/>
          </a:p>
          <a:p>
            <a:r>
              <a:rPr lang="en-US" dirty="0"/>
              <a:t>Wijesinghe RCT of 100% fio2 vs room air for 20 mins – ptco2 increased 5, decreased </a:t>
            </a:r>
            <a:r>
              <a:rPr lang="en-US" dirty="0" err="1"/>
              <a:t>Ve</a:t>
            </a:r>
            <a:r>
              <a:rPr lang="en-US" dirty="0"/>
              <a:t> 1.4 l/min, increased </a:t>
            </a:r>
            <a:r>
              <a:rPr lang="en-US" dirty="0" err="1"/>
              <a:t>Vd</a:t>
            </a:r>
            <a:r>
              <a:rPr lang="en-US" dirty="0"/>
              <a:t>/Vt 0.067</a:t>
            </a:r>
          </a:p>
          <a:p>
            <a:r>
              <a:rPr lang="en-US" dirty="0"/>
              <a:t>Would ABGs with supraphysiologic high PaO2 make a reasonable surrogate for quality of care? (presumably only some period after presentation to the ED – where O2 levels ought to be titrated). </a:t>
            </a:r>
          </a:p>
          <a:p>
            <a:r>
              <a:rPr lang="en-US" dirty="0"/>
              <a:t>How accurate is inpatient HSAT? </a:t>
            </a:r>
            <a:r>
              <a:rPr lang="en-US" dirty="0">
                <a:hlinkClick r:id="rId3"/>
              </a:rPr>
              <a:t>https://pubmed.ncbi.nlm.nih.gov/27992566/</a:t>
            </a:r>
            <a:r>
              <a:rPr lang="en-US" dirty="0"/>
              <a:t> , https://</a:t>
            </a:r>
            <a:r>
              <a:rPr lang="en-US" dirty="0" err="1"/>
              <a:t>www.ncbi.nlm.nih.gov</a:t>
            </a:r>
            <a:r>
              <a:rPr lang="en-US" dirty="0"/>
              <a:t>/</a:t>
            </a:r>
            <a:r>
              <a:rPr lang="en-US" dirty="0" err="1"/>
              <a:t>pmc</a:t>
            </a:r>
            <a:r>
              <a:rPr lang="en-US" dirty="0"/>
              <a:t>/articles/PMC6045781/</a:t>
            </a:r>
          </a:p>
          <a:p>
            <a:pPr marL="0" indent="0">
              <a:buNone/>
            </a:pPr>
            <a:endParaRPr lang="en-US" dirty="0"/>
          </a:p>
        </p:txBody>
      </p:sp>
    </p:spTree>
    <p:extLst>
      <p:ext uri="{BB962C8B-B14F-4D97-AF65-F5344CB8AC3E}">
        <p14:creationId xmlns:p14="http://schemas.microsoft.com/office/powerpoint/2010/main" val="3252834575"/>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62995F-933D-6843-9D78-E2B623751B74}"/>
              </a:ext>
            </a:extLst>
          </p:cNvPr>
          <p:cNvSpPr>
            <a:spLocks noGrp="1"/>
          </p:cNvSpPr>
          <p:nvPr>
            <p:ph type="title"/>
          </p:nvPr>
        </p:nvSpPr>
        <p:spPr/>
        <p:txBody>
          <a:bodyPr/>
          <a:lstStyle/>
          <a:p>
            <a:r>
              <a:rPr lang="en-US" dirty="0"/>
              <a:t>OHS weight loss bariatric surgery</a:t>
            </a:r>
          </a:p>
        </p:txBody>
      </p:sp>
      <p:sp>
        <p:nvSpPr>
          <p:cNvPr id="3" name="Content Placeholder 2">
            <a:extLst>
              <a:ext uri="{FF2B5EF4-FFF2-40B4-BE49-F238E27FC236}">
                <a16:creationId xmlns:a16="http://schemas.microsoft.com/office/drawing/2014/main" id="{17F2AF50-7DDC-3640-A407-E45780BDD107}"/>
              </a:ext>
            </a:extLst>
          </p:cNvPr>
          <p:cNvSpPr>
            <a:spLocks noGrp="1"/>
          </p:cNvSpPr>
          <p:nvPr>
            <p:ph idx="1"/>
          </p:nvPr>
        </p:nvSpPr>
        <p:spPr/>
        <p:txBody>
          <a:bodyPr/>
          <a:lstStyle/>
          <a:p>
            <a:r>
              <a:rPr lang="en-US" dirty="0">
                <a:hlinkClick r:id="rId3"/>
              </a:rPr>
              <a:t>https://www.ncbi.nlm.nih.gov/pubmed/25702144/</a:t>
            </a:r>
            <a:r>
              <a:rPr lang="en-US" dirty="0"/>
              <a:t>. n=63, BMI 35+ and OSA or OHS; lap gastric band vs nutritional care. 25 with OHS/Mixed synd. 35% in surgery group (vs 13%) able to discontinue PAP; reduction in AHI 13 greater at 3 years.</a:t>
            </a:r>
          </a:p>
          <a:p>
            <a:r>
              <a:rPr lang="en-US" dirty="0">
                <a:hlinkClick r:id="rId4"/>
              </a:rPr>
              <a:t>https://www.ncbi.nlm.nih.gov/pubmed/28971973/</a:t>
            </a:r>
            <a:r>
              <a:rPr lang="en-US" dirty="0"/>
              <a:t> BMI 30+ and CO2 45. 37 patients, all NIV, but +/- intensive lifestyle or usual care (NO bariatric surgery). Similar reductions in PaCO2 at 3 months.</a:t>
            </a:r>
          </a:p>
          <a:p>
            <a:r>
              <a:rPr lang="en-US" dirty="0"/>
              <a:t>Observational data: Improvements in PaO2 and PaCO2 sustained up to 5 years. RVSP decreased 13 mmHg.</a:t>
            </a:r>
          </a:p>
        </p:txBody>
      </p:sp>
    </p:spTree>
    <p:extLst>
      <p:ext uri="{BB962C8B-B14F-4D97-AF65-F5344CB8AC3E}">
        <p14:creationId xmlns:p14="http://schemas.microsoft.com/office/powerpoint/2010/main" val="3647338737"/>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42B3B8-AC23-0E45-ABA7-7FAEF1461F19}"/>
              </a:ext>
            </a:extLst>
          </p:cNvPr>
          <p:cNvSpPr>
            <a:spLocks noGrp="1"/>
          </p:cNvSpPr>
          <p:nvPr>
            <p:ph type="title"/>
          </p:nvPr>
        </p:nvSpPr>
        <p:spPr/>
        <p:txBody>
          <a:bodyPr/>
          <a:lstStyle/>
          <a:p>
            <a:r>
              <a:rPr lang="en-US" dirty="0"/>
              <a:t>OHS study summaries from ERS supplement</a:t>
            </a:r>
          </a:p>
        </p:txBody>
      </p:sp>
      <p:pic>
        <p:nvPicPr>
          <p:cNvPr id="9" name="Content Placeholder 8" descr="Text, table&#10;&#10;Description automatically generated with medium confidence">
            <a:extLst>
              <a:ext uri="{FF2B5EF4-FFF2-40B4-BE49-F238E27FC236}">
                <a16:creationId xmlns:a16="http://schemas.microsoft.com/office/drawing/2014/main" id="{2BC594AC-6D26-BE4F-92BF-663701F70AD1}"/>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41409" y="2351866"/>
            <a:ext cx="7001382" cy="3220416"/>
          </a:xfrm>
        </p:spPr>
      </p:pic>
      <p:pic>
        <p:nvPicPr>
          <p:cNvPr id="11" name="Picture 10" descr="Graphical user interface, text&#10;&#10;Description automatically generated">
            <a:extLst>
              <a:ext uri="{FF2B5EF4-FFF2-40B4-BE49-F238E27FC236}">
                <a16:creationId xmlns:a16="http://schemas.microsoft.com/office/drawing/2014/main" id="{210723F9-A17A-EB43-9722-46FF9C20A38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985348" y="5129045"/>
            <a:ext cx="5409185" cy="1446834"/>
          </a:xfrm>
          <a:prstGeom prst="rect">
            <a:avLst/>
          </a:prstGeom>
        </p:spPr>
      </p:pic>
      <p:pic>
        <p:nvPicPr>
          <p:cNvPr id="13" name="Picture 12" descr="Table&#10;&#10;Description automatically generated">
            <a:extLst>
              <a:ext uri="{FF2B5EF4-FFF2-40B4-BE49-F238E27FC236}">
                <a16:creationId xmlns:a16="http://schemas.microsoft.com/office/drawing/2014/main" id="{1DEFF9BE-426C-7D41-B8DF-5FAF5DF268C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096000" y="1604477"/>
            <a:ext cx="5608469" cy="3524568"/>
          </a:xfrm>
          <a:prstGeom prst="rect">
            <a:avLst/>
          </a:prstGeom>
        </p:spPr>
      </p:pic>
    </p:spTree>
    <p:extLst>
      <p:ext uri="{BB962C8B-B14F-4D97-AF65-F5344CB8AC3E}">
        <p14:creationId xmlns:p14="http://schemas.microsoft.com/office/powerpoint/2010/main" val="364594788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FF6E85-D6EF-5542-ACCF-BC9083B425FE}"/>
              </a:ext>
            </a:extLst>
          </p:cNvPr>
          <p:cNvSpPr>
            <a:spLocks noGrp="1"/>
          </p:cNvSpPr>
          <p:nvPr>
            <p:ph type="title"/>
          </p:nvPr>
        </p:nvSpPr>
        <p:spPr/>
        <p:txBody>
          <a:bodyPr/>
          <a:lstStyle/>
          <a:p>
            <a:r>
              <a:rPr lang="en-US" dirty="0"/>
              <a:t>Example: Normal(A) -&gt; Opiate(B)</a:t>
            </a:r>
          </a:p>
        </p:txBody>
      </p:sp>
      <p:pic>
        <p:nvPicPr>
          <p:cNvPr id="5" name="Content Placeholder 4" descr="Diagram&#10;&#10;Description automatically generated">
            <a:extLst>
              <a:ext uri="{FF2B5EF4-FFF2-40B4-BE49-F238E27FC236}">
                <a16:creationId xmlns:a16="http://schemas.microsoft.com/office/drawing/2014/main" id="{E635496B-419B-894D-8054-ADCA5CC9EC58}"/>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3352800" y="2058194"/>
            <a:ext cx="5486400" cy="3886200"/>
          </a:xfrm>
        </p:spPr>
      </p:pic>
    </p:spTree>
    <p:extLst>
      <p:ext uri="{BB962C8B-B14F-4D97-AF65-F5344CB8AC3E}">
        <p14:creationId xmlns:p14="http://schemas.microsoft.com/office/powerpoint/2010/main" val="2449959456"/>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F54A10-EC6D-9D4B-9EC0-DF38B673A3BE}"/>
              </a:ext>
            </a:extLst>
          </p:cNvPr>
          <p:cNvSpPr>
            <a:spLocks noGrp="1"/>
          </p:cNvSpPr>
          <p:nvPr>
            <p:ph type="title"/>
          </p:nvPr>
        </p:nvSpPr>
        <p:spPr/>
        <p:txBody>
          <a:bodyPr/>
          <a:lstStyle/>
          <a:p>
            <a:r>
              <a:rPr lang="en-US" dirty="0"/>
              <a:t>Overlap syndrome epidemiology</a:t>
            </a:r>
          </a:p>
        </p:txBody>
      </p:sp>
      <p:sp>
        <p:nvSpPr>
          <p:cNvPr id="3" name="Content Placeholder 2">
            <a:extLst>
              <a:ext uri="{FF2B5EF4-FFF2-40B4-BE49-F238E27FC236}">
                <a16:creationId xmlns:a16="http://schemas.microsoft.com/office/drawing/2014/main" id="{22241EC1-0BD8-E24A-8B52-F8483B65D3E2}"/>
              </a:ext>
            </a:extLst>
          </p:cNvPr>
          <p:cNvSpPr>
            <a:spLocks noGrp="1"/>
          </p:cNvSpPr>
          <p:nvPr>
            <p:ph idx="1"/>
          </p:nvPr>
        </p:nvSpPr>
        <p:spPr/>
        <p:txBody>
          <a:bodyPr/>
          <a:lstStyle/>
          <a:p>
            <a:r>
              <a:rPr lang="en-US" dirty="0"/>
              <a:t>Key source: CHEST 2017; 152(6):1318-1326</a:t>
            </a:r>
          </a:p>
          <a:p>
            <a:r>
              <a:rPr lang="en-US" dirty="0"/>
              <a:t>Frequency: Thus based on established prevalence figures, both disorders should coexist in about 1% of the adult general population, with even higher figures likely depending on the definitions used for diagnosis. Phenotypically, emphysema seems protective while chronic bronchitis predisposing. Overall, the relationship has been unclear whether COPD predisposes to OSA or vice versa. </a:t>
            </a:r>
          </a:p>
          <a:p>
            <a:endParaRPr lang="en-US" dirty="0"/>
          </a:p>
          <a:p>
            <a:r>
              <a:rPr lang="en-US" b="1" dirty="0"/>
              <a:t>[ ] is the risk of having overlap syndrome, given an admission for </a:t>
            </a:r>
            <a:r>
              <a:rPr lang="en-US" b="1" dirty="0" err="1"/>
              <a:t>hypercapneic</a:t>
            </a:r>
            <a:r>
              <a:rPr lang="en-US" b="1" dirty="0"/>
              <a:t> respiratory failure and COPD, known? </a:t>
            </a:r>
            <a:endParaRPr lang="en-US" dirty="0"/>
          </a:p>
          <a:p>
            <a:endParaRPr lang="en-US" dirty="0"/>
          </a:p>
        </p:txBody>
      </p:sp>
    </p:spTree>
    <p:extLst>
      <p:ext uri="{BB962C8B-B14F-4D97-AF65-F5344CB8AC3E}">
        <p14:creationId xmlns:p14="http://schemas.microsoft.com/office/powerpoint/2010/main" val="120361517"/>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371213-4F0A-B940-9515-83EF61E7FA31}"/>
              </a:ext>
            </a:extLst>
          </p:cNvPr>
          <p:cNvSpPr>
            <a:spLocks noGrp="1"/>
          </p:cNvSpPr>
          <p:nvPr>
            <p:ph type="title"/>
          </p:nvPr>
        </p:nvSpPr>
        <p:spPr/>
        <p:txBody>
          <a:bodyPr>
            <a:normAutofit fontScale="90000"/>
          </a:bodyPr>
          <a:lstStyle/>
          <a:p>
            <a:r>
              <a:rPr lang="en-US" dirty="0"/>
              <a:t>Chest 2021 </a:t>
            </a:r>
            <a:r>
              <a:rPr lang="en-US" dirty="0" err="1"/>
              <a:t>Noct</a:t>
            </a:r>
            <a:r>
              <a:rPr lang="en-US" dirty="0"/>
              <a:t> o2 rev - DOI: https://</a:t>
            </a:r>
            <a:r>
              <a:rPr lang="en-US" dirty="0" err="1"/>
              <a:t>doi.org</a:t>
            </a:r>
            <a:r>
              <a:rPr lang="en-US" dirty="0"/>
              <a:t>/10.1016/j.chest.2021.02.017</a:t>
            </a:r>
            <a:br>
              <a:rPr lang="en-US" dirty="0"/>
            </a:br>
            <a:endParaRPr lang="en-US" dirty="0"/>
          </a:p>
        </p:txBody>
      </p:sp>
      <p:sp>
        <p:nvSpPr>
          <p:cNvPr id="3" name="Content Placeholder 2">
            <a:extLst>
              <a:ext uri="{FF2B5EF4-FFF2-40B4-BE49-F238E27FC236}">
                <a16:creationId xmlns:a16="http://schemas.microsoft.com/office/drawing/2014/main" id="{FE6DFB88-6241-A44D-84B0-122CEAF6FAC9}"/>
              </a:ext>
            </a:extLst>
          </p:cNvPr>
          <p:cNvSpPr>
            <a:spLocks noGrp="1"/>
          </p:cNvSpPr>
          <p:nvPr>
            <p:ph idx="1"/>
          </p:nvPr>
        </p:nvSpPr>
        <p:spPr/>
        <p:txBody>
          <a:bodyPr>
            <a:normAutofit fontScale="92500" lnSpcReduction="20000"/>
          </a:bodyPr>
          <a:lstStyle/>
          <a:p>
            <a:r>
              <a:rPr lang="en-US" dirty="0"/>
              <a:t>29-66 % of patients with COPD have OSA 37-41</a:t>
            </a:r>
          </a:p>
          <a:p>
            <a:r>
              <a:rPr lang="en-US" dirty="0"/>
              <a:t>Conflicting results about O2 effect OSA generally – no direct evidence to overlap</a:t>
            </a:r>
          </a:p>
          <a:p>
            <a:pPr lvl="1"/>
            <a:r>
              <a:rPr lang="en-US" dirty="0"/>
              <a:t>O2 therapy doesn’t seem to increase risk of hypercapnia - NSO therapy at 2 L/min reduced the episodes of desaturation per hour and the time spent in desaturation, but there were no differences between air and oxygen in episodes of SDB per hour, the duration of episodes of SDB, baseline sleeping PaCO2 , or PaCO2  during episodes of desaturation or SDB (</a:t>
            </a:r>
            <a:r>
              <a:rPr lang="en-US" dirty="0">
                <a:hlinkClick r:id="rId3"/>
              </a:rPr>
              <a:t>https://www.sciencedirect.com/science/article/abs/pii/S0012369216310984</a:t>
            </a:r>
            <a:r>
              <a:rPr lang="en-US" dirty="0"/>
              <a:t>) , 44.  (Goldstein RS, </a:t>
            </a:r>
            <a:r>
              <a:rPr lang="en-US" dirty="0" err="1"/>
              <a:t>Ramcharan</a:t>
            </a:r>
            <a:r>
              <a:rPr lang="en-US" dirty="0"/>
              <a:t> V, Bowes G, McNicholas WT, Bradley D, Phillipson EA. Effect of supplemental nocturnal oxygen on gas exchange in patients with severe obstructive lung disease. N </a:t>
            </a:r>
            <a:r>
              <a:rPr lang="en-US" dirty="0" err="1"/>
              <a:t>Engl</a:t>
            </a:r>
            <a:r>
              <a:rPr lang="en-US" dirty="0"/>
              <a:t> J Med. 1984;310(7):425-429.)</a:t>
            </a:r>
          </a:p>
          <a:p>
            <a:pPr lvl="1"/>
            <a:r>
              <a:rPr lang="en-US" dirty="0"/>
              <a:t>In one study, elevated venous bicarbonate, a surrogate of hypercapnia, was noted in patients with OSA (not just overlap) receiving NSO - https://</a:t>
            </a:r>
            <a:r>
              <a:rPr lang="en-US" dirty="0" err="1"/>
              <a:t>www.atsjournals.org</a:t>
            </a:r>
            <a:r>
              <a:rPr lang="en-US" dirty="0"/>
              <a:t>/</a:t>
            </a:r>
            <a:r>
              <a:rPr lang="en-US" dirty="0" err="1"/>
              <a:t>doi</a:t>
            </a:r>
            <a:r>
              <a:rPr lang="en-US" dirty="0"/>
              <a:t>/10.1164/rccm.201802-0240OC</a:t>
            </a:r>
          </a:p>
          <a:p>
            <a:endParaRPr lang="en-US" dirty="0"/>
          </a:p>
        </p:txBody>
      </p:sp>
    </p:spTree>
    <p:extLst>
      <p:ext uri="{BB962C8B-B14F-4D97-AF65-F5344CB8AC3E}">
        <p14:creationId xmlns:p14="http://schemas.microsoft.com/office/powerpoint/2010/main" val="456394972"/>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17B451-2F2B-604E-B9DB-6155204AF129}"/>
              </a:ext>
            </a:extLst>
          </p:cNvPr>
          <p:cNvSpPr>
            <a:spLocks noGrp="1"/>
          </p:cNvSpPr>
          <p:nvPr>
            <p:ph type="title"/>
          </p:nvPr>
        </p:nvSpPr>
        <p:spPr/>
        <p:txBody>
          <a:bodyPr/>
          <a:lstStyle/>
          <a:p>
            <a:r>
              <a:rPr lang="en-US" dirty="0"/>
              <a:t>Overlap syndrome diagnosis</a:t>
            </a:r>
          </a:p>
        </p:txBody>
      </p:sp>
      <p:sp>
        <p:nvSpPr>
          <p:cNvPr id="3" name="Content Placeholder 2">
            <a:extLst>
              <a:ext uri="{FF2B5EF4-FFF2-40B4-BE49-F238E27FC236}">
                <a16:creationId xmlns:a16="http://schemas.microsoft.com/office/drawing/2014/main" id="{5C04BB96-6A8E-D04E-A7AD-4D769090644F}"/>
              </a:ext>
            </a:extLst>
          </p:cNvPr>
          <p:cNvSpPr>
            <a:spLocks noGrp="1"/>
          </p:cNvSpPr>
          <p:nvPr>
            <p:ph idx="1"/>
          </p:nvPr>
        </p:nvSpPr>
        <p:spPr/>
        <p:txBody>
          <a:bodyPr>
            <a:normAutofit fontScale="70000" lnSpcReduction="20000"/>
          </a:bodyPr>
          <a:lstStyle/>
          <a:p>
            <a:r>
              <a:rPr lang="en-US" dirty="0"/>
              <a:t>What is the sensitivity and specificity of STOP bang different in this population? Or other ways to identify high risk patients (either to identify undiagnosed OSA or OHS)</a:t>
            </a:r>
          </a:p>
          <a:p>
            <a:r>
              <a:rPr lang="en-US" dirty="0"/>
              <a:t>—could you identify patients who have overlap syndrome based on the pattern of desaturation on PSG / HSAT + smoking? (PPV for also having COPD seems like it’d be pretty good)</a:t>
            </a:r>
          </a:p>
          <a:p>
            <a:r>
              <a:rPr lang="en-US" dirty="0"/>
              <a:t>do patients with overlap syndrome develop daytime hypercapnia at less obstructive levels than matched people without OSA? Yes, see </a:t>
            </a:r>
            <a:r>
              <a:rPr lang="en-US" dirty="0" err="1"/>
              <a:t>Resta</a:t>
            </a:r>
            <a:r>
              <a:rPr lang="en-US" dirty="0"/>
              <a:t> et al below </a:t>
            </a:r>
          </a:p>
          <a:p>
            <a:r>
              <a:rPr lang="en-US" dirty="0"/>
              <a:t>Meta-analysis on factors on predicting OSA in COPD</a:t>
            </a:r>
          </a:p>
          <a:p>
            <a:r>
              <a:rPr lang="en-US" dirty="0">
                <a:sym typeface="Wingdings" pitchFamily="2" charset="2"/>
              </a:rPr>
              <a:t></a:t>
            </a:r>
            <a:r>
              <a:rPr lang="en-US" dirty="0"/>
              <a:t> </a:t>
            </a:r>
            <a:r>
              <a:rPr lang="en-US" dirty="0">
                <a:hlinkClick r:id="rId3" tooltip="Persistent link using digital object identifier"/>
              </a:rPr>
              <a:t>https://doi.org/10.1016/j.smrv.2016.10.004</a:t>
            </a:r>
            <a:endParaRPr lang="en-US" dirty="0"/>
          </a:p>
          <a:p>
            <a:r>
              <a:rPr lang="en-US" dirty="0"/>
              <a:t> Although data are lacking, </a:t>
            </a:r>
            <a:r>
              <a:rPr lang="en-US" dirty="0" err="1"/>
              <a:t>Resta</a:t>
            </a:r>
            <a:r>
              <a:rPr lang="en-US" dirty="0"/>
              <a:t> and colleagues (</a:t>
            </a:r>
            <a:r>
              <a:rPr lang="en-US" dirty="0">
                <a:hlinkClick r:id="rId4"/>
              </a:rPr>
              <a:t>71</a:t>
            </a:r>
            <a:r>
              <a:rPr lang="en-US" dirty="0"/>
              <a:t> - </a:t>
            </a:r>
            <a:r>
              <a:rPr lang="en-US" dirty="0" err="1"/>
              <a:t>Resta</a:t>
            </a:r>
            <a:r>
              <a:rPr lang="en-US" dirty="0"/>
              <a:t> O, </a:t>
            </a:r>
            <a:r>
              <a:rPr lang="en-US" dirty="0" err="1"/>
              <a:t>Foschino</a:t>
            </a:r>
            <a:r>
              <a:rPr lang="en-US" dirty="0"/>
              <a:t> </a:t>
            </a:r>
            <a:r>
              <a:rPr lang="en-US" dirty="0" err="1"/>
              <a:t>Barbaro</a:t>
            </a:r>
            <a:r>
              <a:rPr lang="en-US" dirty="0"/>
              <a:t> MP, </a:t>
            </a:r>
            <a:r>
              <a:rPr lang="en-US" dirty="0" err="1"/>
              <a:t>Brindicci</a:t>
            </a:r>
            <a:r>
              <a:rPr lang="en-US" dirty="0"/>
              <a:t> C, </a:t>
            </a:r>
            <a:r>
              <a:rPr lang="en-US" dirty="0" err="1"/>
              <a:t>Nocerino</a:t>
            </a:r>
            <a:r>
              <a:rPr lang="en-US" dirty="0"/>
              <a:t> MC, </a:t>
            </a:r>
            <a:r>
              <a:rPr lang="en-US" dirty="0" err="1"/>
              <a:t>Caratozzolo</a:t>
            </a:r>
            <a:r>
              <a:rPr lang="en-US" dirty="0"/>
              <a:t> G, Carbonara M. Hypercapnia in overlap syndrome: possible determinant factors. </a:t>
            </a:r>
            <a:r>
              <a:rPr lang="en-US" i="1" dirty="0"/>
              <a:t>Sleep Breath</a:t>
            </a:r>
            <a:r>
              <a:rPr lang="en-US" dirty="0"/>
              <a:t> 2002;6:11–18.) have demonstrated hypercapnia with relatively preserved lung function in patients with OSA–COPD compared with patients with COPD alone, a finding that may help clinicians recognize those patients. (From ATS guideline https://</a:t>
            </a:r>
            <a:r>
              <a:rPr lang="en-US" dirty="0" err="1"/>
              <a:t>www.atsjournals.org</a:t>
            </a:r>
            <a:r>
              <a:rPr lang="en-US" dirty="0"/>
              <a:t>/</a:t>
            </a:r>
            <a:r>
              <a:rPr lang="en-US" dirty="0" err="1"/>
              <a:t>doi</a:t>
            </a:r>
            <a:r>
              <a:rPr lang="en-US" dirty="0"/>
              <a:t>/10.1164/rccm.202006-2382ST)</a:t>
            </a:r>
          </a:p>
          <a:p>
            <a:endParaRPr lang="en-US" dirty="0"/>
          </a:p>
          <a:p>
            <a:endParaRPr lang="en-US" dirty="0"/>
          </a:p>
          <a:p>
            <a:endParaRPr lang="en-US" dirty="0"/>
          </a:p>
        </p:txBody>
      </p:sp>
    </p:spTree>
    <p:extLst>
      <p:ext uri="{BB962C8B-B14F-4D97-AF65-F5344CB8AC3E}">
        <p14:creationId xmlns:p14="http://schemas.microsoft.com/office/powerpoint/2010/main" val="1532850735"/>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17B451-2F2B-604E-B9DB-6155204AF129}"/>
              </a:ext>
            </a:extLst>
          </p:cNvPr>
          <p:cNvSpPr>
            <a:spLocks noGrp="1"/>
          </p:cNvSpPr>
          <p:nvPr>
            <p:ph type="title"/>
          </p:nvPr>
        </p:nvSpPr>
        <p:spPr/>
        <p:txBody>
          <a:bodyPr/>
          <a:lstStyle/>
          <a:p>
            <a:r>
              <a:rPr lang="en-US" dirty="0"/>
              <a:t>Overlap syndrome diagnosis</a:t>
            </a:r>
          </a:p>
        </p:txBody>
      </p:sp>
      <p:sp>
        <p:nvSpPr>
          <p:cNvPr id="3" name="Content Placeholder 2">
            <a:extLst>
              <a:ext uri="{FF2B5EF4-FFF2-40B4-BE49-F238E27FC236}">
                <a16:creationId xmlns:a16="http://schemas.microsoft.com/office/drawing/2014/main" id="{5C04BB96-6A8E-D04E-A7AD-4D769090644F}"/>
              </a:ext>
            </a:extLst>
          </p:cNvPr>
          <p:cNvSpPr>
            <a:spLocks noGrp="1"/>
          </p:cNvSpPr>
          <p:nvPr>
            <p:ph idx="1"/>
          </p:nvPr>
        </p:nvSpPr>
        <p:spPr/>
        <p:txBody>
          <a:bodyPr>
            <a:normAutofit/>
          </a:bodyPr>
          <a:lstStyle/>
          <a:p>
            <a:endParaRPr lang="en-US" dirty="0"/>
          </a:p>
          <a:p>
            <a:endParaRPr lang="en-US" dirty="0"/>
          </a:p>
        </p:txBody>
      </p:sp>
      <p:sp>
        <p:nvSpPr>
          <p:cNvPr id="4" name="Rectangle 3">
            <a:extLst>
              <a:ext uri="{FF2B5EF4-FFF2-40B4-BE49-F238E27FC236}">
                <a16:creationId xmlns:a16="http://schemas.microsoft.com/office/drawing/2014/main" id="{2A3075CB-C02B-2F43-B7D6-DDC974DD62D1}"/>
              </a:ext>
            </a:extLst>
          </p:cNvPr>
          <p:cNvSpPr/>
          <p:nvPr/>
        </p:nvSpPr>
        <p:spPr>
          <a:xfrm>
            <a:off x="199505" y="1825625"/>
            <a:ext cx="11154295" cy="2031325"/>
          </a:xfrm>
          <a:prstGeom prst="rect">
            <a:avLst/>
          </a:prstGeom>
        </p:spPr>
        <p:txBody>
          <a:bodyPr wrap="square">
            <a:spAutoFit/>
          </a:bodyPr>
          <a:lstStyle/>
          <a:p>
            <a:r>
              <a:rPr lang="en-US" dirty="0"/>
              <a:t>https://</a:t>
            </a:r>
            <a:r>
              <a:rPr lang="en-US" dirty="0" err="1"/>
              <a:t>www.ncbi.nlm.nih.gov</a:t>
            </a:r>
            <a:r>
              <a:rPr lang="en-US" dirty="0"/>
              <a:t>/</a:t>
            </a:r>
            <a:r>
              <a:rPr lang="en-US" dirty="0" err="1"/>
              <a:t>pmc</a:t>
            </a:r>
            <a:r>
              <a:rPr lang="en-US" dirty="0"/>
              <a:t>/articles/PMC7347183/pdf/pone.0235331.pdf</a:t>
            </a:r>
          </a:p>
          <a:p>
            <a:endParaRPr lang="en-US" dirty="0"/>
          </a:p>
          <a:p>
            <a:r>
              <a:rPr lang="en-US" dirty="0"/>
              <a:t>OVS: less snoring, morning headaches, and EDS including sleepiness while driving.</a:t>
            </a:r>
          </a:p>
          <a:p>
            <a:r>
              <a:rPr lang="en-US" dirty="0"/>
              <a:t>More common nocturia. </a:t>
            </a:r>
          </a:p>
          <a:p>
            <a:endParaRPr lang="en-US" dirty="0"/>
          </a:p>
          <a:p>
            <a:r>
              <a:rPr lang="en-US" dirty="0"/>
              <a:t>OVS has more comorbidities (HLD, HTN, Stroke, CAD/MI, PVD, CHF) – largely mediated by increased smoking.</a:t>
            </a:r>
          </a:p>
          <a:p>
            <a:r>
              <a:rPr lang="en-US" dirty="0"/>
              <a:t>Leads to more profound hypoxemia, higher Risk of </a:t>
            </a:r>
            <a:r>
              <a:rPr lang="en-US" dirty="0" err="1"/>
              <a:t>pHTN</a:t>
            </a:r>
            <a:r>
              <a:rPr lang="en-US" dirty="0"/>
              <a:t> and right heart failure.</a:t>
            </a:r>
          </a:p>
        </p:txBody>
      </p:sp>
    </p:spTree>
    <p:extLst>
      <p:ext uri="{BB962C8B-B14F-4D97-AF65-F5344CB8AC3E}">
        <p14:creationId xmlns:p14="http://schemas.microsoft.com/office/powerpoint/2010/main" val="1260084431"/>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CF7EAC-F080-BC4A-BF01-5DCBFFA8EC36}"/>
              </a:ext>
            </a:extLst>
          </p:cNvPr>
          <p:cNvSpPr>
            <a:spLocks noGrp="1"/>
          </p:cNvSpPr>
          <p:nvPr>
            <p:ph type="title"/>
          </p:nvPr>
        </p:nvSpPr>
        <p:spPr/>
        <p:txBody>
          <a:bodyPr/>
          <a:lstStyle/>
          <a:p>
            <a:r>
              <a:rPr lang="en-US" dirty="0"/>
              <a:t>Overlap syndrome(?) missed diagnosis</a:t>
            </a:r>
          </a:p>
        </p:txBody>
      </p:sp>
      <p:sp>
        <p:nvSpPr>
          <p:cNvPr id="3" name="Content Placeholder 2">
            <a:extLst>
              <a:ext uri="{FF2B5EF4-FFF2-40B4-BE49-F238E27FC236}">
                <a16:creationId xmlns:a16="http://schemas.microsoft.com/office/drawing/2014/main" id="{B634649F-104F-2B4B-B324-966C3DC35822}"/>
              </a:ext>
            </a:extLst>
          </p:cNvPr>
          <p:cNvSpPr>
            <a:spLocks noGrp="1"/>
          </p:cNvSpPr>
          <p:nvPr>
            <p:ph idx="1"/>
          </p:nvPr>
        </p:nvSpPr>
        <p:spPr/>
        <p:txBody>
          <a:bodyPr>
            <a:normAutofit lnSpcReduction="10000"/>
          </a:bodyPr>
          <a:lstStyle/>
          <a:p>
            <a:r>
              <a:rPr lang="en-US" dirty="0"/>
              <a:t>https://</a:t>
            </a:r>
            <a:r>
              <a:rPr lang="en-US" dirty="0" err="1"/>
              <a:t>www.atsjournals.org</a:t>
            </a:r>
            <a:r>
              <a:rPr lang="en-US" dirty="0"/>
              <a:t>/</a:t>
            </a:r>
            <a:r>
              <a:rPr lang="en-US" dirty="0" err="1"/>
              <a:t>doi</a:t>
            </a:r>
            <a:r>
              <a:rPr lang="en-US" dirty="0"/>
              <a:t>/full/10.1513/AnnalsATS.202005-425RL</a:t>
            </a:r>
          </a:p>
          <a:p>
            <a:r>
              <a:rPr lang="en-US" dirty="0"/>
              <a:t>In patients admitted to ICU with </a:t>
            </a:r>
            <a:r>
              <a:rPr lang="en-US" dirty="0" err="1"/>
              <a:t>hypercapneic</a:t>
            </a:r>
            <a:r>
              <a:rPr lang="en-US" dirty="0"/>
              <a:t> respiratory failure - severe sleep apnea was ultimately diagnosed in a majority - may be an opportunity to decrease re-admissions </a:t>
            </a:r>
          </a:p>
          <a:p>
            <a:endParaRPr lang="en-US" dirty="0"/>
          </a:p>
          <a:p>
            <a:r>
              <a:rPr lang="en-US" dirty="0"/>
              <a:t>“Consistent differences in key OSA traits were not observed between OVS and OSA alone.” - </a:t>
            </a:r>
            <a:r>
              <a:rPr lang="en-US" u="sng" dirty="0">
                <a:hlinkClick r:id="rId2"/>
              </a:rPr>
              <a:t>https://physoc.onlinelibrary.wiley.com/doi/full/10.14814/phy2.14371</a:t>
            </a:r>
            <a:endParaRPr lang="en-US" dirty="0"/>
          </a:p>
          <a:p>
            <a:r>
              <a:rPr lang="en-US" dirty="0"/>
              <a:t> </a:t>
            </a:r>
          </a:p>
          <a:p>
            <a:endParaRPr lang="en-US" dirty="0"/>
          </a:p>
        </p:txBody>
      </p:sp>
    </p:spTree>
    <p:extLst>
      <p:ext uri="{BB962C8B-B14F-4D97-AF65-F5344CB8AC3E}">
        <p14:creationId xmlns:p14="http://schemas.microsoft.com/office/powerpoint/2010/main" val="1981172698"/>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27B28A-9348-9D4E-B905-BAE14C213F31}"/>
              </a:ext>
            </a:extLst>
          </p:cNvPr>
          <p:cNvSpPr>
            <a:spLocks noGrp="1"/>
          </p:cNvSpPr>
          <p:nvPr>
            <p:ph type="title"/>
          </p:nvPr>
        </p:nvSpPr>
        <p:spPr/>
        <p:txBody>
          <a:bodyPr/>
          <a:lstStyle/>
          <a:p>
            <a:r>
              <a:rPr lang="en-US" dirty="0"/>
              <a:t>Overlap syndrome - outcomes</a:t>
            </a:r>
          </a:p>
        </p:txBody>
      </p:sp>
      <p:sp>
        <p:nvSpPr>
          <p:cNvPr id="3" name="Content Placeholder 2">
            <a:extLst>
              <a:ext uri="{FF2B5EF4-FFF2-40B4-BE49-F238E27FC236}">
                <a16:creationId xmlns:a16="http://schemas.microsoft.com/office/drawing/2014/main" id="{E4F64F0A-4DF9-FD43-9BCB-5F0FB868E833}"/>
              </a:ext>
            </a:extLst>
          </p:cNvPr>
          <p:cNvSpPr>
            <a:spLocks noGrp="1"/>
          </p:cNvSpPr>
          <p:nvPr>
            <p:ph idx="1"/>
          </p:nvPr>
        </p:nvSpPr>
        <p:spPr/>
        <p:txBody>
          <a:bodyPr>
            <a:normAutofit fontScale="92500" lnSpcReduction="20000"/>
          </a:bodyPr>
          <a:lstStyle/>
          <a:p>
            <a:r>
              <a:rPr lang="en-US" dirty="0"/>
              <a:t>Key source: CHEST 2017; 152(6):1318-1326</a:t>
            </a:r>
          </a:p>
          <a:p>
            <a:r>
              <a:rPr lang="en-US" dirty="0"/>
              <a:t>When OSA present, associated with deeper desaturations than non COPD matched controls – associated with increased risk of </a:t>
            </a:r>
            <a:r>
              <a:rPr lang="en-US" dirty="0" err="1"/>
              <a:t>cor</a:t>
            </a:r>
            <a:r>
              <a:rPr lang="en-US" dirty="0"/>
              <a:t> pulmonale.  The oxygen desaturation index provides </a:t>
            </a:r>
            <a:r>
              <a:rPr lang="en-US" dirty="0" err="1"/>
              <a:t>ameasure</a:t>
            </a:r>
            <a:r>
              <a:rPr lang="en-US" dirty="0"/>
              <a:t> of intermittent hypoxemia, which is </a:t>
            </a:r>
            <a:r>
              <a:rPr lang="en-US" dirty="0" err="1"/>
              <a:t>particularlyimportant</a:t>
            </a:r>
            <a:r>
              <a:rPr lang="en-US" dirty="0"/>
              <a:t> in the generation of systemic inflammation,52and appears to be superior to the AHI in </a:t>
            </a:r>
            <a:r>
              <a:rPr lang="en-US" dirty="0" err="1"/>
              <a:t>predictingcardiovascular</a:t>
            </a:r>
            <a:r>
              <a:rPr lang="en-US" dirty="0"/>
              <a:t> comorbidity</a:t>
            </a:r>
          </a:p>
          <a:p>
            <a:r>
              <a:rPr lang="en-US" dirty="0"/>
              <a:t>  Patients with both COPD and OSA are more likely to develop hypercapnia, pulmonary hypertension and right-sided heart failure than patients with COPD alone. Bradley TD, Rutherford R, Grossman RF, Lue F, </a:t>
            </a:r>
            <a:r>
              <a:rPr lang="en-US" dirty="0" err="1"/>
              <a:t>Zamel</a:t>
            </a:r>
            <a:r>
              <a:rPr lang="en-US" dirty="0"/>
              <a:t> N, </a:t>
            </a:r>
            <a:r>
              <a:rPr lang="en-US" dirty="0" err="1"/>
              <a:t>Moldofsky</a:t>
            </a:r>
            <a:r>
              <a:rPr lang="en-US" dirty="0"/>
              <a:t> H, Phillipson EA. Role of daytime hypoxemia in the pathogenesis of right heart failure in the obstructive sleep apnea syndrome. </a:t>
            </a:r>
            <a:r>
              <a:rPr lang="en-US" i="1" dirty="0"/>
              <a:t>Am. Rev. Respir. Dis.</a:t>
            </a:r>
            <a:r>
              <a:rPr lang="en-US" dirty="0"/>
              <a:t> 1985; </a:t>
            </a:r>
            <a:r>
              <a:rPr lang="en-US" b="1" dirty="0"/>
              <a:t>131</a:t>
            </a:r>
            <a:r>
              <a:rPr lang="en-US" dirty="0"/>
              <a:t>: 835–839.</a:t>
            </a:r>
          </a:p>
          <a:p>
            <a:endParaRPr lang="en-US" dirty="0"/>
          </a:p>
          <a:p>
            <a:endParaRPr lang="en-US" dirty="0"/>
          </a:p>
        </p:txBody>
      </p:sp>
    </p:spTree>
    <p:extLst>
      <p:ext uri="{BB962C8B-B14F-4D97-AF65-F5344CB8AC3E}">
        <p14:creationId xmlns:p14="http://schemas.microsoft.com/office/powerpoint/2010/main" val="1110266251"/>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31C98B-40E8-8D41-9689-739FB75B0BE0}"/>
              </a:ext>
            </a:extLst>
          </p:cNvPr>
          <p:cNvSpPr>
            <a:spLocks noGrp="1"/>
          </p:cNvSpPr>
          <p:nvPr>
            <p:ph type="title"/>
          </p:nvPr>
        </p:nvSpPr>
        <p:spPr/>
        <p:txBody>
          <a:bodyPr/>
          <a:lstStyle/>
          <a:p>
            <a:r>
              <a:rPr lang="en-US" dirty="0"/>
              <a:t>Differentiating OVS and OHS</a:t>
            </a:r>
          </a:p>
        </p:txBody>
      </p:sp>
      <p:sp>
        <p:nvSpPr>
          <p:cNvPr id="3" name="Content Placeholder 2">
            <a:extLst>
              <a:ext uri="{FF2B5EF4-FFF2-40B4-BE49-F238E27FC236}">
                <a16:creationId xmlns:a16="http://schemas.microsoft.com/office/drawing/2014/main" id="{F23A2CC4-613A-EA4C-B84C-A517E06E7552}"/>
              </a:ext>
            </a:extLst>
          </p:cNvPr>
          <p:cNvSpPr>
            <a:spLocks noGrp="1"/>
          </p:cNvSpPr>
          <p:nvPr>
            <p:ph idx="1"/>
          </p:nvPr>
        </p:nvSpPr>
        <p:spPr>
          <a:xfrm>
            <a:off x="838200" y="1908753"/>
            <a:ext cx="10515600" cy="4351338"/>
          </a:xfrm>
        </p:spPr>
        <p:txBody>
          <a:bodyPr>
            <a:normAutofit/>
          </a:bodyPr>
          <a:lstStyle/>
          <a:p>
            <a:r>
              <a:rPr lang="en-US" dirty="0"/>
              <a:t>doi:10.1186/1465-9921-14-132 Cite this article as: </a:t>
            </a:r>
            <a:r>
              <a:rPr lang="en-US" dirty="0" err="1"/>
              <a:t>Verbraecken</a:t>
            </a:r>
            <a:r>
              <a:rPr lang="en-US" dirty="0"/>
              <a:t> and McNicholas: Respiratory mechanics and ventilatory control in overlap syndrome and obesity hypoventilation. Respiratory Research 2013 14:132.</a:t>
            </a:r>
          </a:p>
          <a:p>
            <a:r>
              <a:rPr lang="en-US" b="1" dirty="0"/>
              <a:t>https://</a:t>
            </a:r>
            <a:r>
              <a:rPr lang="en-US" b="1" dirty="0" err="1"/>
              <a:t>link.springer.com</a:t>
            </a:r>
            <a:r>
              <a:rPr lang="en-US" b="1" dirty="0"/>
              <a:t>/content/pdf/10.1186/1465-9921-14-132.pdf</a:t>
            </a:r>
            <a:endParaRPr lang="en-US" dirty="0"/>
          </a:p>
          <a:p>
            <a:endParaRPr lang="en-US" dirty="0"/>
          </a:p>
        </p:txBody>
      </p:sp>
      <p:pic>
        <p:nvPicPr>
          <p:cNvPr id="4" name="Picture 3" descr="Table&#10;&#10;Description automatically generated">
            <a:extLst>
              <a:ext uri="{FF2B5EF4-FFF2-40B4-BE49-F238E27FC236}">
                <a16:creationId xmlns:a16="http://schemas.microsoft.com/office/drawing/2014/main" id="{7BA16EF9-2DA8-3541-8869-DC91C23F1F8A}"/>
              </a:ext>
            </a:extLst>
          </p:cNvPr>
          <p:cNvPicPr/>
          <p:nvPr/>
        </p:nvPicPr>
        <p:blipFill>
          <a:blip r:embed="rId3" cstate="screen">
            <a:extLst>
              <a:ext uri="{28A0092B-C50C-407E-A947-70E740481C1C}">
                <a14:useLocalDpi xmlns:a14="http://schemas.microsoft.com/office/drawing/2010/main"/>
              </a:ext>
            </a:extLst>
          </a:blip>
          <a:stretch>
            <a:fillRect/>
          </a:stretch>
        </p:blipFill>
        <p:spPr>
          <a:xfrm>
            <a:off x="5636029" y="4052367"/>
            <a:ext cx="4445923" cy="2440508"/>
          </a:xfrm>
          <a:prstGeom prst="rect">
            <a:avLst/>
          </a:prstGeom>
        </p:spPr>
      </p:pic>
    </p:spTree>
    <p:extLst>
      <p:ext uri="{BB962C8B-B14F-4D97-AF65-F5344CB8AC3E}">
        <p14:creationId xmlns:p14="http://schemas.microsoft.com/office/powerpoint/2010/main" val="3735043206"/>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9401C3-C7C9-6A45-97BC-B702F06A8FA9}"/>
              </a:ext>
            </a:extLst>
          </p:cNvPr>
          <p:cNvSpPr>
            <a:spLocks noGrp="1"/>
          </p:cNvSpPr>
          <p:nvPr>
            <p:ph type="title"/>
          </p:nvPr>
        </p:nvSpPr>
        <p:spPr/>
        <p:txBody>
          <a:bodyPr/>
          <a:lstStyle/>
          <a:p>
            <a:r>
              <a:rPr lang="en-US" dirty="0"/>
              <a:t>OVS outcomes</a:t>
            </a:r>
          </a:p>
        </p:txBody>
      </p:sp>
      <p:sp>
        <p:nvSpPr>
          <p:cNvPr id="3" name="Content Placeholder 2">
            <a:extLst>
              <a:ext uri="{FF2B5EF4-FFF2-40B4-BE49-F238E27FC236}">
                <a16:creationId xmlns:a16="http://schemas.microsoft.com/office/drawing/2014/main" id="{E635AE99-5661-964A-A6AD-FE09206130AF}"/>
              </a:ext>
            </a:extLst>
          </p:cNvPr>
          <p:cNvSpPr>
            <a:spLocks noGrp="1"/>
          </p:cNvSpPr>
          <p:nvPr>
            <p:ph idx="1"/>
          </p:nvPr>
        </p:nvSpPr>
        <p:spPr/>
        <p:txBody>
          <a:bodyPr>
            <a:normAutofit fontScale="77500" lnSpcReduction="20000"/>
          </a:bodyPr>
          <a:lstStyle/>
          <a:p>
            <a:r>
              <a:rPr lang="en-US" dirty="0"/>
              <a:t>[ ] —Review: </a:t>
            </a:r>
            <a:r>
              <a:rPr lang="en-US" dirty="0">
                <a:hlinkClick r:id="rId2"/>
              </a:rPr>
              <a:t>https://www.sciencedirect.com/science/article/pii/S0012369217307420</a:t>
            </a:r>
            <a:endParaRPr lang="en-US" dirty="0"/>
          </a:p>
          <a:p>
            <a:r>
              <a:rPr lang="en-US" dirty="0"/>
              <a:t> </a:t>
            </a:r>
          </a:p>
          <a:p>
            <a:r>
              <a:rPr lang="en-US" dirty="0"/>
              <a:t>-Importantly, PAP is reported to improve daytime blood gases and reduce mortality, morbidity and exacerbation rates in patients with overlap syndrome [57, 58].’</a:t>
            </a:r>
          </a:p>
          <a:p>
            <a:pPr lvl="1"/>
            <a:r>
              <a:rPr lang="en-US" dirty="0"/>
              <a:t>Reduced all cause mortality (at 9.4 </a:t>
            </a:r>
            <a:r>
              <a:rPr lang="en-US" dirty="0" err="1"/>
              <a:t>yrs</a:t>
            </a:r>
            <a:r>
              <a:rPr lang="en-US" dirty="0"/>
              <a:t>) and time to COPD exacerbation. **Methodology of Marin study?</a:t>
            </a:r>
          </a:p>
          <a:p>
            <a:pPr lvl="2"/>
            <a:r>
              <a:rPr lang="en-US" dirty="0"/>
              <a:t>57 Marin JM, Soriano JB, Carrizo SJ, et al. Outcomes in patients with chronic obstructive pulmonary disease and obstructive sleep apnea: the overlap syndrome. Am J Respir Crit Care Med 2010; 182: 325–331.</a:t>
            </a:r>
          </a:p>
          <a:p>
            <a:pPr lvl="2"/>
            <a:r>
              <a:rPr lang="en-US" dirty="0"/>
              <a:t>58 Schreiber A, </a:t>
            </a:r>
            <a:r>
              <a:rPr lang="en-US" dirty="0" err="1"/>
              <a:t>Surbone</a:t>
            </a:r>
            <a:r>
              <a:rPr lang="en-US" dirty="0"/>
              <a:t> S, </a:t>
            </a:r>
            <a:r>
              <a:rPr lang="en-US" dirty="0" err="1"/>
              <a:t>Malovini</a:t>
            </a:r>
            <a:r>
              <a:rPr lang="en-US" dirty="0"/>
              <a:t> A, et al. The effect of continuous positive airway pressure on pulmonary function may depend on the basal level of forced expiratory volume in 1 second. J </a:t>
            </a:r>
            <a:r>
              <a:rPr lang="en-US" dirty="0" err="1"/>
              <a:t>Thorac</a:t>
            </a:r>
            <a:r>
              <a:rPr lang="en-US" dirty="0"/>
              <a:t> Dis 2018; 10: 6819–6827</a:t>
            </a:r>
          </a:p>
          <a:p>
            <a:r>
              <a:rPr lang="en-US" dirty="0"/>
              <a:t>-Clinical cohort studies indicate that exacerbation rate and mortality is reduced in subjects compliant with PAP treatment [57].</a:t>
            </a:r>
          </a:p>
          <a:p>
            <a:r>
              <a:rPr lang="en-US" dirty="0"/>
              <a:t>No robust studies of the effect of oxygen in this population.</a:t>
            </a:r>
          </a:p>
          <a:p>
            <a:r>
              <a:rPr lang="en-US" dirty="0"/>
              <a:t>Machado et al </a:t>
            </a:r>
            <a:r>
              <a:rPr lang="en-US" b="1" dirty="0"/>
              <a:t>DOI:</a:t>
            </a:r>
            <a:r>
              <a:rPr lang="en-US" dirty="0"/>
              <a:t> 10.1183/09031936.00192008 , CPAP treated with 71% survival vs 26% in untreated in LTOT COPD clinic in Brazil </a:t>
            </a:r>
          </a:p>
        </p:txBody>
      </p:sp>
    </p:spTree>
    <p:extLst>
      <p:ext uri="{BB962C8B-B14F-4D97-AF65-F5344CB8AC3E}">
        <p14:creationId xmlns:p14="http://schemas.microsoft.com/office/powerpoint/2010/main" val="759758534"/>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16FDCC-3151-D648-9738-897BFFA04010}"/>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E3AD7C17-CA01-0C49-898F-3581EECE0D7F}"/>
              </a:ext>
            </a:extLst>
          </p:cNvPr>
          <p:cNvSpPr>
            <a:spLocks noGrp="1"/>
          </p:cNvSpPr>
          <p:nvPr>
            <p:ph idx="1"/>
          </p:nvPr>
        </p:nvSpPr>
        <p:spPr/>
        <p:txBody>
          <a:bodyPr>
            <a:normAutofit fontScale="92500"/>
          </a:bodyPr>
          <a:lstStyle/>
          <a:p>
            <a:r>
              <a:rPr lang="en-US" b="1" dirty="0"/>
              <a:t>How do you differentiate whether COPD is severe enough to explain hypoventilation (and thus diagnose with OVS) vs not? With respect to diagnosis of OHS</a:t>
            </a:r>
            <a:endParaRPr lang="en-US" dirty="0"/>
          </a:p>
          <a:p>
            <a:endParaRPr lang="en-US" dirty="0"/>
          </a:p>
          <a:p>
            <a:r>
              <a:rPr lang="en-US" dirty="0"/>
              <a:t>What proportion of patients with overlap syndrome have hypercapnia?</a:t>
            </a:r>
          </a:p>
          <a:p>
            <a:endParaRPr lang="en-US" dirty="0"/>
          </a:p>
          <a:p>
            <a:r>
              <a:rPr lang="en-US" dirty="0"/>
              <a:t>“most trials evaluating NIV in COPD excluded patients with OSA and/or high body mass index (BMI), thus precluding subgroup analysis”</a:t>
            </a:r>
          </a:p>
          <a:p>
            <a:pPr lvl="1"/>
            <a:r>
              <a:rPr lang="en-US" dirty="0"/>
              <a:t>Study idea: how does the exclusion trials for known indications for use of NIV compare to the population presenting with </a:t>
            </a:r>
            <a:r>
              <a:rPr lang="en-US" dirty="0" err="1"/>
              <a:t>hypercapneic</a:t>
            </a:r>
            <a:r>
              <a:rPr lang="en-US" dirty="0"/>
              <a:t> respiratory failure?</a:t>
            </a:r>
          </a:p>
        </p:txBody>
      </p:sp>
    </p:spTree>
    <p:extLst>
      <p:ext uri="{BB962C8B-B14F-4D97-AF65-F5344CB8AC3E}">
        <p14:creationId xmlns:p14="http://schemas.microsoft.com/office/powerpoint/2010/main" val="2319347678"/>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283B78-F594-BB45-8793-0508FA4E49B2}"/>
              </a:ext>
            </a:extLst>
          </p:cNvPr>
          <p:cNvSpPr>
            <a:spLocks noGrp="1"/>
          </p:cNvSpPr>
          <p:nvPr>
            <p:ph type="title"/>
          </p:nvPr>
        </p:nvSpPr>
        <p:spPr/>
        <p:txBody>
          <a:bodyPr/>
          <a:lstStyle/>
          <a:p>
            <a:r>
              <a:rPr lang="en-US" dirty="0"/>
              <a:t>Overlap syndrome diagnostic performance</a:t>
            </a:r>
          </a:p>
        </p:txBody>
      </p:sp>
      <p:sp>
        <p:nvSpPr>
          <p:cNvPr id="3" name="Content Placeholder 2">
            <a:extLst>
              <a:ext uri="{FF2B5EF4-FFF2-40B4-BE49-F238E27FC236}">
                <a16:creationId xmlns:a16="http://schemas.microsoft.com/office/drawing/2014/main" id="{FFA4A515-5159-1D40-8A03-574EEE38249E}"/>
              </a:ext>
            </a:extLst>
          </p:cNvPr>
          <p:cNvSpPr>
            <a:spLocks noGrp="1"/>
          </p:cNvSpPr>
          <p:nvPr>
            <p:ph idx="1"/>
          </p:nvPr>
        </p:nvSpPr>
        <p:spPr/>
        <p:txBody>
          <a:bodyPr>
            <a:normAutofit fontScale="92500" lnSpcReduction="20000"/>
          </a:bodyPr>
          <a:lstStyle/>
          <a:p>
            <a:r>
              <a:rPr lang="en-US" dirty="0"/>
              <a:t>Similar to other studies, a large proportion of patients were misdiagnosed as having COPD or left heart failure and likely received inappropriate therapy (including systemic steroids and inhalers)</a:t>
            </a:r>
          </a:p>
          <a:p>
            <a:r>
              <a:rPr lang="en-US" dirty="0"/>
              <a:t>(36). -  Collins BF, </a:t>
            </a:r>
            <a:r>
              <a:rPr lang="en-US" dirty="0" err="1"/>
              <a:t>Ramenofsky</a:t>
            </a:r>
            <a:r>
              <a:rPr lang="en-US" dirty="0"/>
              <a:t> D, Au DH, Ma J, </a:t>
            </a:r>
            <a:r>
              <a:rPr lang="en-US" dirty="0" err="1"/>
              <a:t>Uman</a:t>
            </a:r>
            <a:r>
              <a:rPr lang="en-US" dirty="0"/>
              <a:t> JE, Feemster LC. The association of weight with the detection of airflow obstruction and inhaled treatment among patients with a clinical diagnosis of COPD. </a:t>
            </a:r>
            <a:r>
              <a:rPr lang="en-US" i="1" dirty="0"/>
              <a:t>Chest</a:t>
            </a:r>
            <a:r>
              <a:rPr lang="en-US" dirty="0"/>
              <a:t> 2014;146:1513‐1520.</a:t>
            </a:r>
          </a:p>
          <a:p>
            <a:r>
              <a:rPr lang="en-US" dirty="0"/>
              <a:t>“dyspneic obese patients are frequently misdiagnosed with asthma or COPD</a:t>
            </a:r>
          </a:p>
          <a:p>
            <a:r>
              <a:rPr lang="en-US" dirty="0"/>
              <a:t>and treated with inappropriate pharmacologic agents (37).”</a:t>
            </a:r>
          </a:p>
          <a:p>
            <a:r>
              <a:rPr lang="en-US" dirty="0"/>
              <a:t>Sin DD, Jones RL, Man SF. Obesity is a risk factor for dyspnea but not for airflow obstruction. </a:t>
            </a:r>
            <a:r>
              <a:rPr lang="en-US" i="1" dirty="0"/>
              <a:t>Arch Intern Med</a:t>
            </a:r>
            <a:r>
              <a:rPr lang="en-US" dirty="0"/>
              <a:t> 2002;162:1477‐1481.</a:t>
            </a:r>
          </a:p>
          <a:p>
            <a:endParaRPr lang="en-US" dirty="0"/>
          </a:p>
        </p:txBody>
      </p:sp>
    </p:spTree>
    <p:extLst>
      <p:ext uri="{BB962C8B-B14F-4D97-AF65-F5344CB8AC3E}">
        <p14:creationId xmlns:p14="http://schemas.microsoft.com/office/powerpoint/2010/main" val="211741975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606731-FF78-2F47-B3CA-9FF4EAB2A694}"/>
              </a:ext>
            </a:extLst>
          </p:cNvPr>
          <p:cNvSpPr>
            <a:spLocks noGrp="1"/>
          </p:cNvSpPr>
          <p:nvPr>
            <p:ph type="title"/>
          </p:nvPr>
        </p:nvSpPr>
        <p:spPr/>
        <p:txBody>
          <a:bodyPr/>
          <a:lstStyle/>
          <a:p>
            <a:r>
              <a:rPr lang="en-US" dirty="0"/>
              <a:t>Modifiers of response</a:t>
            </a:r>
          </a:p>
        </p:txBody>
      </p:sp>
      <p:sp>
        <p:nvSpPr>
          <p:cNvPr id="3" name="Content Placeholder 2">
            <a:extLst>
              <a:ext uri="{FF2B5EF4-FFF2-40B4-BE49-F238E27FC236}">
                <a16:creationId xmlns:a16="http://schemas.microsoft.com/office/drawing/2014/main" id="{EAD8395B-D11A-C540-A9AD-19EB3C1A49DD}"/>
              </a:ext>
            </a:extLst>
          </p:cNvPr>
          <p:cNvSpPr>
            <a:spLocks noGrp="1"/>
          </p:cNvSpPr>
          <p:nvPr>
            <p:ph idx="1"/>
          </p:nvPr>
        </p:nvSpPr>
        <p:spPr>
          <a:xfrm>
            <a:off x="838200" y="1825625"/>
            <a:ext cx="5257800" cy="4351338"/>
          </a:xfrm>
        </p:spPr>
        <p:txBody>
          <a:bodyPr/>
          <a:lstStyle/>
          <a:p>
            <a:r>
              <a:rPr lang="en-US" dirty="0"/>
              <a:t>Higher oxygen = flatter</a:t>
            </a:r>
          </a:p>
          <a:p>
            <a:r>
              <a:rPr lang="en-US" dirty="0"/>
              <a:t>Metabolic acidosis = steeper and left shifted</a:t>
            </a:r>
          </a:p>
        </p:txBody>
      </p:sp>
      <p:pic>
        <p:nvPicPr>
          <p:cNvPr id="4" name="Picture 3">
            <a:extLst>
              <a:ext uri="{FF2B5EF4-FFF2-40B4-BE49-F238E27FC236}">
                <a16:creationId xmlns:a16="http://schemas.microsoft.com/office/drawing/2014/main" id="{F438C0D2-83A7-4F4A-BD3B-A5F63BEF45C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203712" y="365125"/>
            <a:ext cx="5515843" cy="6045711"/>
          </a:xfrm>
          <a:prstGeom prst="rect">
            <a:avLst/>
          </a:prstGeom>
        </p:spPr>
      </p:pic>
    </p:spTree>
    <p:extLst>
      <p:ext uri="{BB962C8B-B14F-4D97-AF65-F5344CB8AC3E}">
        <p14:creationId xmlns:p14="http://schemas.microsoft.com/office/powerpoint/2010/main" val="2726709745"/>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DA985E-A09A-D546-B769-D67A4C2A490E}"/>
              </a:ext>
            </a:extLst>
          </p:cNvPr>
          <p:cNvSpPr>
            <a:spLocks noGrp="1"/>
          </p:cNvSpPr>
          <p:nvPr>
            <p:ph type="title"/>
          </p:nvPr>
        </p:nvSpPr>
        <p:spPr/>
        <p:txBody>
          <a:bodyPr/>
          <a:lstStyle/>
          <a:p>
            <a:r>
              <a:rPr lang="en-US" dirty="0"/>
              <a:t>Pure stable hypercapnic chronic obstructive pulmonary disease (COPD)</a:t>
            </a:r>
          </a:p>
        </p:txBody>
      </p:sp>
      <p:sp>
        <p:nvSpPr>
          <p:cNvPr id="3" name="Content Placeholder 2">
            <a:extLst>
              <a:ext uri="{FF2B5EF4-FFF2-40B4-BE49-F238E27FC236}">
                <a16:creationId xmlns:a16="http://schemas.microsoft.com/office/drawing/2014/main" id="{CA698566-2210-FA47-AEEA-9746C2B5BCA7}"/>
              </a:ext>
            </a:extLst>
          </p:cNvPr>
          <p:cNvSpPr>
            <a:spLocks noGrp="1"/>
          </p:cNvSpPr>
          <p:nvPr>
            <p:ph idx="1"/>
          </p:nvPr>
        </p:nvSpPr>
        <p:spPr/>
        <p:txBody>
          <a:bodyPr/>
          <a:lstStyle/>
          <a:p>
            <a:r>
              <a:rPr lang="en-US" dirty="0" err="1"/>
              <a:t>Hypercapnea</a:t>
            </a:r>
            <a:r>
              <a:rPr lang="en-US" dirty="0"/>
              <a:t> associated with dyspnea, decreased QOL, more frequent hospitalizations, and increased mortality:</a:t>
            </a:r>
          </a:p>
          <a:p>
            <a:pPr lvl="1"/>
            <a:r>
              <a:rPr lang="en-US" dirty="0"/>
              <a:t>Costello R, Deegan P, Fitzpatrick M, McNicholas WT. Reversible hypercapnia in chronic obstructive pulmonary disease: a distinct pattern of respiratory failure with a favorable prognosis. </a:t>
            </a:r>
            <a:r>
              <a:rPr lang="en-US" i="1" dirty="0"/>
              <a:t>Am J Med</a:t>
            </a:r>
            <a:r>
              <a:rPr lang="en-US" dirty="0"/>
              <a:t> 1997;102:239–244</a:t>
            </a:r>
          </a:p>
          <a:p>
            <a:pPr lvl="1"/>
            <a:r>
              <a:rPr lang="en-US" dirty="0"/>
              <a:t>Yang H, Xiang P, Zhang E, Guo W, Shi Y, Zhang S, </a:t>
            </a:r>
            <a:r>
              <a:rPr lang="en-US" i="1" dirty="0"/>
              <a:t>et al</a:t>
            </a:r>
            <a:r>
              <a:rPr lang="en-US" dirty="0"/>
              <a:t>. Is hypercapnia associated with poor prognosis in chronic obstructive pulmonary disease? A long-term follow-up cohort study. </a:t>
            </a:r>
            <a:r>
              <a:rPr lang="en-US" i="1" dirty="0"/>
              <a:t>BMJ Open</a:t>
            </a:r>
            <a:r>
              <a:rPr lang="en-US" dirty="0"/>
              <a:t> 2015;5:e008909.</a:t>
            </a:r>
          </a:p>
        </p:txBody>
      </p:sp>
    </p:spTree>
    <p:extLst>
      <p:ext uri="{BB962C8B-B14F-4D97-AF65-F5344CB8AC3E}">
        <p14:creationId xmlns:p14="http://schemas.microsoft.com/office/powerpoint/2010/main" val="1507636342"/>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CDF5E2-1242-2346-B654-00CCCF2F7E78}"/>
              </a:ext>
            </a:extLst>
          </p:cNvPr>
          <p:cNvSpPr>
            <a:spLocks noGrp="1"/>
          </p:cNvSpPr>
          <p:nvPr>
            <p:ph type="title"/>
          </p:nvPr>
        </p:nvSpPr>
        <p:spPr/>
        <p:txBody>
          <a:bodyPr/>
          <a:lstStyle/>
          <a:p>
            <a:r>
              <a:rPr lang="en-US" dirty="0"/>
              <a:t>COPD demographics / changes</a:t>
            </a:r>
          </a:p>
        </p:txBody>
      </p:sp>
      <p:sp>
        <p:nvSpPr>
          <p:cNvPr id="3" name="Content Placeholder 2">
            <a:extLst>
              <a:ext uri="{FF2B5EF4-FFF2-40B4-BE49-F238E27FC236}">
                <a16:creationId xmlns:a16="http://schemas.microsoft.com/office/drawing/2014/main" id="{B9A1FDB8-59B0-DA49-8EB6-47281678E382}"/>
              </a:ext>
            </a:extLst>
          </p:cNvPr>
          <p:cNvSpPr>
            <a:spLocks noGrp="1"/>
          </p:cNvSpPr>
          <p:nvPr>
            <p:ph idx="1"/>
          </p:nvPr>
        </p:nvSpPr>
        <p:spPr/>
        <p:txBody>
          <a:bodyPr/>
          <a:lstStyle/>
          <a:p>
            <a:r>
              <a:rPr lang="en-US" dirty="0"/>
              <a:t>The number of patients worldwide affected by moderate-to-severe chronic obstructive pulmonary disease (COPD) was estimated to be 174.5 million individuals in 2015, and increased by 44.2% from 1990 to 2015.1 Between 2016 and 2040, COPD is forecasted to rise from the ninth to the fourth leading cause of life-years lost.2 </a:t>
            </a:r>
          </a:p>
          <a:p>
            <a:r>
              <a:rPr lang="en-US" dirty="0"/>
              <a:t>COPD patients who have persistent hypercapnia after an episode of acute hypercapnic respiratory failure have a poor prognosis: almost half do not survive the first year after the index hospitalization, 80% require readmission to hospital and nearly two-thirds will have another life-threatening event.11</a:t>
            </a:r>
          </a:p>
          <a:p>
            <a:endParaRPr lang="en-US" dirty="0"/>
          </a:p>
        </p:txBody>
      </p:sp>
    </p:spTree>
    <p:extLst>
      <p:ext uri="{BB962C8B-B14F-4D97-AF65-F5344CB8AC3E}">
        <p14:creationId xmlns:p14="http://schemas.microsoft.com/office/powerpoint/2010/main" val="2964569732"/>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36B62F-93C7-0D4B-9C6B-2337B502C499}"/>
              </a:ext>
            </a:extLst>
          </p:cNvPr>
          <p:cNvSpPr>
            <a:spLocks noGrp="1"/>
          </p:cNvSpPr>
          <p:nvPr>
            <p:ph type="title"/>
          </p:nvPr>
        </p:nvSpPr>
        <p:spPr/>
        <p:txBody>
          <a:bodyPr/>
          <a:lstStyle/>
          <a:p>
            <a:r>
              <a:rPr lang="en-US" dirty="0"/>
              <a:t>HOMEVENT Registry in Germany 2016-17</a:t>
            </a:r>
          </a:p>
        </p:txBody>
      </p:sp>
      <p:sp>
        <p:nvSpPr>
          <p:cNvPr id="3" name="Content Placeholder 2">
            <a:extLst>
              <a:ext uri="{FF2B5EF4-FFF2-40B4-BE49-F238E27FC236}">
                <a16:creationId xmlns:a16="http://schemas.microsoft.com/office/drawing/2014/main" id="{391B31F6-F3E3-F844-901B-D46030CEAF17}"/>
              </a:ext>
            </a:extLst>
          </p:cNvPr>
          <p:cNvSpPr>
            <a:spLocks noGrp="1"/>
          </p:cNvSpPr>
          <p:nvPr>
            <p:ph idx="1"/>
          </p:nvPr>
        </p:nvSpPr>
        <p:spPr>
          <a:xfrm>
            <a:off x="838200" y="1825625"/>
            <a:ext cx="4880956" cy="4351338"/>
          </a:xfrm>
        </p:spPr>
        <p:txBody>
          <a:bodyPr>
            <a:normAutofit fontScale="92500" lnSpcReduction="10000"/>
          </a:bodyPr>
          <a:lstStyle/>
          <a:p>
            <a:pPr marL="0" indent="0">
              <a:buNone/>
            </a:pPr>
            <a:r>
              <a:rPr lang="en-US" dirty="0"/>
              <a:t>Among GOLD ¾ Patients who did not have acute acidosis (AECOPD) or already on NIV: 58/231 patients (25%) had PaCO2 ≥45 mmHg, and 20 (9%) had PaCO2 ≥50 </a:t>
            </a:r>
            <a:r>
              <a:rPr lang="en-US" dirty="0" err="1"/>
              <a:t>mmH</a:t>
            </a:r>
            <a:r>
              <a:rPr lang="en-US" dirty="0"/>
              <a:t>.</a:t>
            </a:r>
          </a:p>
          <a:p>
            <a:pPr marL="0" indent="0">
              <a:buNone/>
            </a:pPr>
            <a:r>
              <a:rPr lang="en-US" dirty="0"/>
              <a:t>BMI (OR 2 for 5 BMI increase), forced vital capacity (FVC) and bicarbonate (HCO3 − ) levels were identified as being significantly associated with the presence of hypercapnia (defined as PaCO2 ≥45 mmHg).</a:t>
            </a:r>
          </a:p>
          <a:p>
            <a:endParaRPr lang="en-US" dirty="0"/>
          </a:p>
          <a:p>
            <a:endParaRPr lang="en-US" dirty="0"/>
          </a:p>
        </p:txBody>
      </p:sp>
      <p:pic>
        <p:nvPicPr>
          <p:cNvPr id="5" name="Picture 4" descr="Chart, pie chart&#10;&#10;Description automatically generated">
            <a:extLst>
              <a:ext uri="{FF2B5EF4-FFF2-40B4-BE49-F238E27FC236}">
                <a16:creationId xmlns:a16="http://schemas.microsoft.com/office/drawing/2014/main" id="{E60E9A5A-FAF2-8744-B93F-F4DE0A62BE0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618697" y="1690688"/>
            <a:ext cx="4735103" cy="4713316"/>
          </a:xfrm>
          <a:prstGeom prst="rect">
            <a:avLst/>
          </a:prstGeom>
        </p:spPr>
      </p:pic>
    </p:spTree>
    <p:extLst>
      <p:ext uri="{BB962C8B-B14F-4D97-AF65-F5344CB8AC3E}">
        <p14:creationId xmlns:p14="http://schemas.microsoft.com/office/powerpoint/2010/main" val="1819173348"/>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F57B31-906C-DE4A-A531-E242F2C90343}"/>
              </a:ext>
            </a:extLst>
          </p:cNvPr>
          <p:cNvSpPr>
            <a:spLocks noGrp="1"/>
          </p:cNvSpPr>
          <p:nvPr>
            <p:ph type="title"/>
          </p:nvPr>
        </p:nvSpPr>
        <p:spPr/>
        <p:txBody>
          <a:bodyPr/>
          <a:lstStyle/>
          <a:p>
            <a:r>
              <a:rPr lang="en-US" dirty="0"/>
              <a:t>Sleep Related </a:t>
            </a:r>
            <a:r>
              <a:rPr lang="en-US" dirty="0" err="1"/>
              <a:t>Hypovent</a:t>
            </a:r>
            <a:r>
              <a:rPr lang="en-US" dirty="0"/>
              <a:t> in Stable CODP</a:t>
            </a:r>
          </a:p>
        </p:txBody>
      </p:sp>
      <p:sp>
        <p:nvSpPr>
          <p:cNvPr id="3" name="Content Placeholder 2">
            <a:extLst>
              <a:ext uri="{FF2B5EF4-FFF2-40B4-BE49-F238E27FC236}">
                <a16:creationId xmlns:a16="http://schemas.microsoft.com/office/drawing/2014/main" id="{A4E27FDC-C4DC-8440-A562-B29DB1D4E161}"/>
              </a:ext>
            </a:extLst>
          </p:cNvPr>
          <p:cNvSpPr>
            <a:spLocks noGrp="1"/>
          </p:cNvSpPr>
          <p:nvPr>
            <p:ph idx="1"/>
          </p:nvPr>
        </p:nvSpPr>
        <p:spPr/>
        <p:txBody>
          <a:bodyPr/>
          <a:lstStyle/>
          <a:p>
            <a:r>
              <a:rPr lang="en-US" dirty="0">
                <a:hlinkClick r:id="rId3"/>
              </a:rPr>
              <a:t>https://www.dovepress.com/getfile.php?fileID=19163</a:t>
            </a:r>
            <a:endParaRPr lang="en-US" dirty="0"/>
          </a:p>
          <a:p>
            <a:r>
              <a:rPr lang="en-US" dirty="0" err="1"/>
              <a:t>Pulm</a:t>
            </a:r>
            <a:r>
              <a:rPr lang="en-US" dirty="0"/>
              <a:t> rehab hospital, pts with COPD enrolled =&gt; PSG w PetCO2 </a:t>
            </a:r>
          </a:p>
          <a:p>
            <a:r>
              <a:rPr lang="en-US" dirty="0"/>
              <a:t>Daytime </a:t>
            </a:r>
            <a:r>
              <a:rPr lang="en-US" dirty="0" err="1"/>
              <a:t>hypercap</a:t>
            </a:r>
            <a:r>
              <a:rPr lang="en-US" dirty="0"/>
              <a:t> n=24 vs not n=76-&gt; greater increase at night. Likely on O2, worse spiro. </a:t>
            </a:r>
          </a:p>
          <a:p>
            <a:r>
              <a:rPr lang="en-US" dirty="0"/>
              <a:t>Sleep </a:t>
            </a:r>
            <a:r>
              <a:rPr lang="en-US" dirty="0" err="1"/>
              <a:t>hypovent</a:t>
            </a:r>
            <a:r>
              <a:rPr lang="en-US" dirty="0"/>
              <a:t> n=15 vs not n=85 -&gt; greater O2, higher median PaCO2 and BE, same spiro. </a:t>
            </a:r>
          </a:p>
          <a:p>
            <a:endParaRPr lang="en-US" dirty="0"/>
          </a:p>
        </p:txBody>
      </p:sp>
    </p:spTree>
    <p:extLst>
      <p:ext uri="{BB962C8B-B14F-4D97-AF65-F5344CB8AC3E}">
        <p14:creationId xmlns:p14="http://schemas.microsoft.com/office/powerpoint/2010/main" val="1908505953"/>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DF729C-F6D6-1D4B-910B-D8D5C845C591}"/>
              </a:ext>
            </a:extLst>
          </p:cNvPr>
          <p:cNvSpPr>
            <a:spLocks noGrp="1"/>
          </p:cNvSpPr>
          <p:nvPr>
            <p:ph type="title"/>
          </p:nvPr>
        </p:nvSpPr>
        <p:spPr/>
        <p:txBody>
          <a:bodyPr/>
          <a:lstStyle/>
          <a:p>
            <a:r>
              <a:rPr lang="en-US" dirty="0"/>
              <a:t>ATS 2020 Home NIV guideline – Stable COPD</a:t>
            </a:r>
          </a:p>
        </p:txBody>
      </p:sp>
      <p:sp>
        <p:nvSpPr>
          <p:cNvPr id="3" name="Content Placeholder 2">
            <a:extLst>
              <a:ext uri="{FF2B5EF4-FFF2-40B4-BE49-F238E27FC236}">
                <a16:creationId xmlns:a16="http://schemas.microsoft.com/office/drawing/2014/main" id="{0ED209AA-3A85-A64F-A70E-4248ACB433A0}"/>
              </a:ext>
            </a:extLst>
          </p:cNvPr>
          <p:cNvSpPr>
            <a:spLocks noGrp="1"/>
          </p:cNvSpPr>
          <p:nvPr>
            <p:ph idx="1"/>
          </p:nvPr>
        </p:nvSpPr>
        <p:spPr/>
        <p:txBody>
          <a:bodyPr/>
          <a:lstStyle/>
          <a:p>
            <a:r>
              <a:rPr lang="en-US" dirty="0"/>
              <a:t>Fev1/FVC &lt; 0.7 &amp; PaCO2 45+ not during exacerbation</a:t>
            </a:r>
          </a:p>
          <a:p>
            <a:r>
              <a:rPr lang="en-US" dirty="0"/>
              <a:t>Screen for OSA first</a:t>
            </a:r>
          </a:p>
          <a:p>
            <a:r>
              <a:rPr lang="en-US" b="1" dirty="0"/>
              <a:t>Do NOT start at hospitalization; wait 2-4 weeks to see if acute on chronic becomes chronic.</a:t>
            </a:r>
          </a:p>
          <a:p>
            <a:r>
              <a:rPr lang="en-US" dirty="0"/>
              <a:t>Rec not using titration in lab PSG</a:t>
            </a:r>
          </a:p>
          <a:p>
            <a:r>
              <a:rPr lang="en-US" dirty="0"/>
              <a:t>Attempt to normalized CO2</a:t>
            </a:r>
          </a:p>
        </p:txBody>
      </p:sp>
    </p:spTree>
    <p:extLst>
      <p:ext uri="{BB962C8B-B14F-4D97-AF65-F5344CB8AC3E}">
        <p14:creationId xmlns:p14="http://schemas.microsoft.com/office/powerpoint/2010/main" val="274159567"/>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F45E34-45DA-6846-A6F9-4B4053F7BBF6}"/>
              </a:ext>
            </a:extLst>
          </p:cNvPr>
          <p:cNvSpPr>
            <a:spLocks noGrp="1"/>
          </p:cNvSpPr>
          <p:nvPr>
            <p:ph type="title"/>
          </p:nvPr>
        </p:nvSpPr>
        <p:spPr/>
        <p:txBody>
          <a:bodyPr/>
          <a:lstStyle/>
          <a:p>
            <a:r>
              <a:rPr lang="en-US" dirty="0"/>
              <a:t>Meta-analysis from ATS guideline on NIV in COPD</a:t>
            </a:r>
          </a:p>
        </p:txBody>
      </p:sp>
      <p:sp>
        <p:nvSpPr>
          <p:cNvPr id="3" name="Content Placeholder 2">
            <a:extLst>
              <a:ext uri="{FF2B5EF4-FFF2-40B4-BE49-F238E27FC236}">
                <a16:creationId xmlns:a16="http://schemas.microsoft.com/office/drawing/2014/main" id="{16018F08-3522-E548-BA10-03256A7F9AC0}"/>
              </a:ext>
            </a:extLst>
          </p:cNvPr>
          <p:cNvSpPr>
            <a:spLocks noGrp="1"/>
          </p:cNvSpPr>
          <p:nvPr>
            <p:ph idx="1"/>
          </p:nvPr>
        </p:nvSpPr>
        <p:spPr/>
        <p:txBody>
          <a:bodyPr>
            <a:normAutofit fontScale="92500" lnSpcReduction="10000"/>
          </a:bodyPr>
          <a:lstStyle/>
          <a:p>
            <a:r>
              <a:rPr lang="en-US" dirty="0"/>
              <a:t>13 RCTs; NIV vs std care</a:t>
            </a:r>
          </a:p>
          <a:p>
            <a:r>
              <a:rPr lang="en-US" dirty="0"/>
              <a:t>Mortality risk was reduced by 14% in the NIV group compared with those receiving usual care (RR, 0.86; 95% CI, 0.58 to 1.27; low certainty)</a:t>
            </a:r>
          </a:p>
          <a:p>
            <a:r>
              <a:rPr lang="en-US" dirty="0"/>
              <a:t>decrease in hospitalizations (MD, 1.26 fewer; 95% CI, 2.59 fewer to 0.08 more hospitalizations; low certainty)</a:t>
            </a:r>
          </a:p>
          <a:p>
            <a:r>
              <a:rPr lang="en-US" dirty="0"/>
              <a:t>improved QOL (standard MD [SMD], 0.48; 95% CI, 0.09 to 0.88; low certainty; improvement in dyspnea (SMD, −0.51; 95% CI, −0.95 to −0.06; moderate certainty)</a:t>
            </a:r>
          </a:p>
          <a:p>
            <a:r>
              <a:rPr lang="en-US" dirty="0"/>
              <a:t>NIV reduced awake Pa</a:t>
            </a:r>
            <a:r>
              <a:rPr lang="en-US" baseline="-25000" dirty="0"/>
              <a:t>CO2</a:t>
            </a:r>
            <a:r>
              <a:rPr lang="en-US" dirty="0"/>
              <a:t> (MD, 3.49 mm Hg lower; 95% CI, 1.3–5.67 mm Hg lower; moderate certainty),  increased awake Pa</a:t>
            </a:r>
            <a:r>
              <a:rPr lang="en-US" baseline="-25000" dirty="0"/>
              <a:t>O2</a:t>
            </a:r>
            <a:r>
              <a:rPr lang="en-US" dirty="0"/>
              <a:t> (MD, 3.1 mm Hg; 95% CI, 1.45–4.74; moderate certainty</a:t>
            </a:r>
          </a:p>
        </p:txBody>
      </p:sp>
    </p:spTree>
    <p:extLst>
      <p:ext uri="{BB962C8B-B14F-4D97-AF65-F5344CB8AC3E}">
        <p14:creationId xmlns:p14="http://schemas.microsoft.com/office/powerpoint/2010/main" val="1286786772"/>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BD6108-68CF-C047-B2F9-4430D898CBE7}"/>
              </a:ext>
            </a:extLst>
          </p:cNvPr>
          <p:cNvSpPr>
            <a:spLocks noGrp="1"/>
          </p:cNvSpPr>
          <p:nvPr>
            <p:ph type="title"/>
          </p:nvPr>
        </p:nvSpPr>
        <p:spPr/>
        <p:txBody>
          <a:bodyPr/>
          <a:lstStyle/>
          <a:p>
            <a:r>
              <a:rPr lang="en-US" dirty="0"/>
              <a:t>Timing of NIV</a:t>
            </a:r>
          </a:p>
        </p:txBody>
      </p:sp>
      <p:sp>
        <p:nvSpPr>
          <p:cNvPr id="3" name="Content Placeholder 2">
            <a:extLst>
              <a:ext uri="{FF2B5EF4-FFF2-40B4-BE49-F238E27FC236}">
                <a16:creationId xmlns:a16="http://schemas.microsoft.com/office/drawing/2014/main" id="{961EEE11-738E-304E-9D58-F81705A21707}"/>
              </a:ext>
            </a:extLst>
          </p:cNvPr>
          <p:cNvSpPr>
            <a:spLocks noGrp="1"/>
          </p:cNvSpPr>
          <p:nvPr>
            <p:ph idx="1"/>
          </p:nvPr>
        </p:nvSpPr>
        <p:spPr/>
        <p:txBody>
          <a:bodyPr>
            <a:normAutofit fontScale="85000" lnSpcReduction="10000"/>
          </a:bodyPr>
          <a:lstStyle/>
          <a:p>
            <a:r>
              <a:rPr lang="en-US" dirty="0"/>
              <a:t> four RCTs (</a:t>
            </a:r>
            <a:r>
              <a:rPr lang="en-US" dirty="0" err="1"/>
              <a:t>maintaly</a:t>
            </a:r>
            <a:r>
              <a:rPr lang="en-US" dirty="0"/>
              <a:t> RESCUE and HOT-HMV trials) evaluating the use of long-term NIV after an episode of acute hypercapnic respiratory failure. …no major differences in </a:t>
            </a:r>
          </a:p>
          <a:p>
            <a:pPr lvl="1"/>
            <a:r>
              <a:rPr lang="en-US" dirty="0"/>
              <a:t>mortality (RR, 0.92; 95% CI, 0.67 to 1.25; low certainty</a:t>
            </a:r>
          </a:p>
          <a:p>
            <a:pPr lvl="1"/>
            <a:r>
              <a:rPr lang="en-US" dirty="0"/>
              <a:t>exacerbations (MD, 0.3 fewer; 95% CI, 1.17 fewer to 0.57 more; low certainty)</a:t>
            </a:r>
          </a:p>
          <a:p>
            <a:pPr lvl="1"/>
            <a:r>
              <a:rPr lang="en-US" dirty="0"/>
              <a:t>the need for hospitalization (RR, 0.61; 95% CI, 0.30 to 1.24; very low certainty)</a:t>
            </a:r>
          </a:p>
          <a:p>
            <a:pPr lvl="1"/>
            <a:r>
              <a:rPr lang="en-US" dirty="0"/>
              <a:t>There was a significant reduction in Pa</a:t>
            </a:r>
            <a:r>
              <a:rPr lang="en-US" baseline="-25000" dirty="0"/>
              <a:t>CO2</a:t>
            </a:r>
            <a:r>
              <a:rPr lang="en-US" dirty="0"/>
              <a:t> (MD, 3.41 mm Hg lower; 95% CI, 4.09 to 2.73 mm Hg lower; moderate certainty), but there was no improvement in Pa</a:t>
            </a:r>
            <a:r>
              <a:rPr lang="en-US" baseline="-25000" dirty="0"/>
              <a:t>O2</a:t>
            </a:r>
            <a:r>
              <a:rPr lang="en-US" dirty="0"/>
              <a:t> (MD, 1.53 mm Hg lower; 95% CI, 4.24 mm Hg lower to 1.17 mm Hg higher; very low certainty)</a:t>
            </a:r>
          </a:p>
          <a:p>
            <a:r>
              <a:rPr lang="en-US" dirty="0"/>
              <a:t>“Indeed, these trials are complementary in that many (nearly 21%, and the largest reason for exclusion) potential HOT-HMV patients who were hypercapnic at hospital discharge were no longer hypercapnic 2–4 weeks later.”</a:t>
            </a:r>
          </a:p>
          <a:p>
            <a:pPr lvl="1"/>
            <a:r>
              <a:rPr lang="en-US" dirty="0"/>
              <a:t>Study idea: predicting who will normalize CO2? And over what time course?</a:t>
            </a:r>
          </a:p>
        </p:txBody>
      </p:sp>
    </p:spTree>
    <p:extLst>
      <p:ext uri="{BB962C8B-B14F-4D97-AF65-F5344CB8AC3E}">
        <p14:creationId xmlns:p14="http://schemas.microsoft.com/office/powerpoint/2010/main" val="1954766883"/>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BA084C-BC6D-ED49-8A97-5B39E8D4488A}"/>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30AF2506-C382-C149-8820-8ACA0D28B2A6}"/>
              </a:ext>
            </a:extLst>
          </p:cNvPr>
          <p:cNvSpPr>
            <a:spLocks noGrp="1"/>
          </p:cNvSpPr>
          <p:nvPr>
            <p:ph idx="1"/>
          </p:nvPr>
        </p:nvSpPr>
        <p:spPr/>
        <p:txBody>
          <a:bodyPr/>
          <a:lstStyle/>
          <a:p>
            <a:r>
              <a:rPr lang="en-US" dirty="0"/>
              <a:t>Est 25% presenting with AECOPD have hypercapnia (?Not entirely clear what the source of this statistic is)</a:t>
            </a:r>
          </a:p>
          <a:p>
            <a:r>
              <a:rPr lang="en-US" dirty="0"/>
              <a:t>Moreover, 75-80% of patients hospitalized with hypercapnic respiratory failure due to AECOPD have persistent hypercapnia 6 weeks after discharge(4, 5) and hypercapnia is a strong predictor of re-hospitalization.(6)</a:t>
            </a:r>
          </a:p>
          <a:p>
            <a:r>
              <a:rPr lang="en-US" dirty="0"/>
              <a:t>Prognostic difference between AECOPD w/ </a:t>
            </a:r>
            <a:r>
              <a:rPr lang="en-US" dirty="0" err="1"/>
              <a:t>hypercap</a:t>
            </a:r>
            <a:r>
              <a:rPr lang="en-US" dirty="0"/>
              <a:t> -&gt; resolution vs continued hypercapnia? - https://</a:t>
            </a:r>
            <a:r>
              <a:rPr lang="en-US" dirty="0" err="1"/>
              <a:t>onlinelibrary.wiley.com</a:t>
            </a:r>
            <a:r>
              <a:rPr lang="en-US" dirty="0"/>
              <a:t>/</a:t>
            </a:r>
            <a:r>
              <a:rPr lang="en-US" dirty="0" err="1"/>
              <a:t>doi</a:t>
            </a:r>
            <a:r>
              <a:rPr lang="en-US" dirty="0"/>
              <a:t>/10.1111/resp.12652</a:t>
            </a:r>
          </a:p>
        </p:txBody>
      </p:sp>
    </p:spTree>
    <p:extLst>
      <p:ext uri="{BB962C8B-B14F-4D97-AF65-F5344CB8AC3E}">
        <p14:creationId xmlns:p14="http://schemas.microsoft.com/office/powerpoint/2010/main" val="3997888800"/>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590576-1702-FE46-B388-A5E471C70D41}"/>
              </a:ext>
            </a:extLst>
          </p:cNvPr>
          <p:cNvSpPr>
            <a:spLocks noGrp="1"/>
          </p:cNvSpPr>
          <p:nvPr>
            <p:ph type="title"/>
          </p:nvPr>
        </p:nvSpPr>
        <p:spPr/>
        <p:txBody>
          <a:bodyPr/>
          <a:lstStyle/>
          <a:p>
            <a:r>
              <a:rPr lang="en-US" dirty="0"/>
              <a:t>CHF as a cause of hypercapnia</a:t>
            </a:r>
          </a:p>
        </p:txBody>
      </p:sp>
      <p:sp>
        <p:nvSpPr>
          <p:cNvPr id="3" name="Content Placeholder 2">
            <a:extLst>
              <a:ext uri="{FF2B5EF4-FFF2-40B4-BE49-F238E27FC236}">
                <a16:creationId xmlns:a16="http://schemas.microsoft.com/office/drawing/2014/main" id="{30584F2C-06BE-AE4F-B19D-4330FFCB3BFF}"/>
              </a:ext>
            </a:extLst>
          </p:cNvPr>
          <p:cNvSpPr>
            <a:spLocks noGrp="1"/>
          </p:cNvSpPr>
          <p:nvPr>
            <p:ph idx="1"/>
          </p:nvPr>
        </p:nvSpPr>
        <p:spPr/>
        <p:txBody>
          <a:bodyPr>
            <a:normAutofit fontScale="62500" lnSpcReduction="20000"/>
          </a:bodyPr>
          <a:lstStyle/>
          <a:p>
            <a:r>
              <a:rPr lang="en-US" u="sng" dirty="0">
                <a:hlinkClick r:id="rId3"/>
              </a:rPr>
              <a:t>https://www.ncbi.nlm.nih.gov/pmc/articles/PMC5746960/</a:t>
            </a:r>
            <a:endParaRPr lang="en-US" dirty="0"/>
          </a:p>
          <a:p>
            <a:r>
              <a:rPr lang="en-US" dirty="0"/>
              <a:t>arterial blood gas analysis in 193 consecutive AHF patients (73 ± 12 years, 61% men) - </a:t>
            </a:r>
            <a:r>
              <a:rPr lang="en-US" b="1" dirty="0"/>
              <a:t>Hypercapnia (PaCO</a:t>
            </a:r>
            <a:r>
              <a:rPr lang="en-US" b="1" baseline="-25000" dirty="0"/>
              <a:t>2</a:t>
            </a:r>
            <a:r>
              <a:rPr lang="en-US" b="1" dirty="0"/>
              <a:t> at admission &gt;45 mmHg) and hypocapnia (PaCO</a:t>
            </a:r>
            <a:r>
              <a:rPr lang="en-US" b="1" baseline="-25000" dirty="0"/>
              <a:t>2</a:t>
            </a:r>
            <a:r>
              <a:rPr lang="en-US" b="1" dirty="0"/>
              <a:t> &lt; 35 mmHg) were observed in 33.7% and 32.6%, respectively</a:t>
            </a:r>
            <a:r>
              <a:rPr lang="en-US" dirty="0"/>
              <a:t>. Patients with hypercapnia are more likely to be in the New York Heart Association Class IV (96.9% vs. 78.9%, </a:t>
            </a:r>
            <a:r>
              <a:rPr lang="en-US" i="1" dirty="0"/>
              <a:t>P</a:t>
            </a:r>
            <a:r>
              <a:rPr lang="en-US" dirty="0"/>
              <a:t> &lt; 0.001), to have acute onset within 6 h (50.8% vs. 25.0%, </a:t>
            </a:r>
            <a:r>
              <a:rPr lang="en-US" i="1" dirty="0"/>
              <a:t>P</a:t>
            </a:r>
            <a:r>
              <a:rPr lang="en-US" dirty="0"/>
              <a:t> &lt; 0.001), and to have radiographic pulmonary oedema (84.6% vs. 57.8%, </a:t>
            </a:r>
            <a:r>
              <a:rPr lang="en-US" i="1" dirty="0"/>
              <a:t>P</a:t>
            </a:r>
            <a:r>
              <a:rPr lang="en-US" dirty="0"/>
              <a:t> &lt; 0.001) than those with hypo‐normocapnia. Acute pulmonary edema &gt; acute decompensated heart failure. No difference in pack years of smoking between hypo and hypercapnic groups. More likely to be treated with oxygen (unclear if this is cause or confounder). in: </a:t>
            </a:r>
            <a:r>
              <a:rPr lang="en-US" dirty="0" err="1"/>
              <a:t>Konishi</a:t>
            </a:r>
            <a:r>
              <a:rPr lang="en-US" dirty="0"/>
              <a:t> M, Akiyama E, Suzuki H, </a:t>
            </a:r>
            <a:r>
              <a:rPr lang="en-US" dirty="0" err="1"/>
              <a:t>Iwahashi</a:t>
            </a:r>
            <a:r>
              <a:rPr lang="en-US" dirty="0"/>
              <a:t> N, </a:t>
            </a:r>
            <a:r>
              <a:rPr lang="en-US" dirty="0" err="1"/>
              <a:t>Maejima</a:t>
            </a:r>
            <a:r>
              <a:rPr lang="en-US" dirty="0"/>
              <a:t> N, Tsukahara K, et al. Hypercapnia in patients with acute heart failure. ESC Hear Fail. 2015;2(1):12–9. </a:t>
            </a:r>
            <a:r>
              <a:rPr lang="en-US" u="sng" dirty="0">
                <a:hlinkClick r:id="rId4"/>
              </a:rPr>
              <a:t>https://doi.org/10.1002/ehf2.12023</a:t>
            </a:r>
            <a:r>
              <a:rPr lang="en-US" dirty="0"/>
              <a:t>.</a:t>
            </a:r>
          </a:p>
          <a:p>
            <a:r>
              <a:rPr lang="en-US" dirty="0"/>
              <a:t>Of 106 patients included with pre-hospital Acute Heart Failure or Acute Pulmonary Edema – 58% had hypercapnia. https://</a:t>
            </a:r>
            <a:r>
              <a:rPr lang="en-US" dirty="0" err="1"/>
              <a:t>bmcemergmed.biomedcentral.com</a:t>
            </a:r>
            <a:r>
              <a:rPr lang="en-US" dirty="0"/>
              <a:t>/articles/10.1186/s12873-021-00411-9</a:t>
            </a:r>
          </a:p>
          <a:p>
            <a:endParaRPr lang="en-US" dirty="0"/>
          </a:p>
          <a:p>
            <a:r>
              <a:rPr lang="en-US" b="1" dirty="0">
                <a:sym typeface="Wingdings" pitchFamily="2" charset="2"/>
              </a:rPr>
              <a:t>RESEARCH QUESTION: Reverse probability is not known: how often does cardiogenic hydrostatic edema contribute to hypercapnia?</a:t>
            </a:r>
            <a:endParaRPr lang="en-US" b="1" dirty="0"/>
          </a:p>
          <a:p>
            <a:endParaRPr lang="en-US" dirty="0"/>
          </a:p>
        </p:txBody>
      </p:sp>
    </p:spTree>
    <p:extLst>
      <p:ext uri="{BB962C8B-B14F-4D97-AF65-F5344CB8AC3E}">
        <p14:creationId xmlns:p14="http://schemas.microsoft.com/office/powerpoint/2010/main" val="3536498772"/>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A44DC2-31AB-C84A-8AFA-158E9D69E646}"/>
              </a:ext>
            </a:extLst>
          </p:cNvPr>
          <p:cNvSpPr>
            <a:spLocks noGrp="1"/>
          </p:cNvSpPr>
          <p:nvPr>
            <p:ph type="title"/>
          </p:nvPr>
        </p:nvSpPr>
        <p:spPr/>
        <p:txBody>
          <a:bodyPr/>
          <a:lstStyle/>
          <a:p>
            <a:r>
              <a:rPr lang="en-US" dirty="0"/>
              <a:t>CHF as a cause of hypercapnia</a:t>
            </a:r>
          </a:p>
        </p:txBody>
      </p:sp>
      <p:sp>
        <p:nvSpPr>
          <p:cNvPr id="3" name="Content Placeholder 2">
            <a:extLst>
              <a:ext uri="{FF2B5EF4-FFF2-40B4-BE49-F238E27FC236}">
                <a16:creationId xmlns:a16="http://schemas.microsoft.com/office/drawing/2014/main" id="{688437EC-9C04-C54A-86A6-4AA336847A9A}"/>
              </a:ext>
            </a:extLst>
          </p:cNvPr>
          <p:cNvSpPr>
            <a:spLocks noGrp="1"/>
          </p:cNvSpPr>
          <p:nvPr>
            <p:ph idx="1"/>
          </p:nvPr>
        </p:nvSpPr>
        <p:spPr/>
        <p:txBody>
          <a:bodyPr/>
          <a:lstStyle/>
          <a:p>
            <a:r>
              <a:rPr lang="en-US" dirty="0" err="1"/>
              <a:t>Miñana</a:t>
            </a:r>
            <a:r>
              <a:rPr lang="en-US" dirty="0"/>
              <a:t> </a:t>
            </a:r>
            <a:r>
              <a:rPr lang="en-US" i="1" dirty="0"/>
              <a:t>et al.</a:t>
            </a:r>
            <a:r>
              <a:rPr lang="en-US" dirty="0"/>
              <a:t> retrospectively investigated arterial blood gas in 588 patients with ADHF, but they excluded 258 APE patients.  In these authors' cohort, 9.2% of patients had hypercapnia (defined as PaCO</a:t>
            </a:r>
            <a:r>
              <a:rPr lang="en-US" baseline="-25000" dirty="0"/>
              <a:t>2</a:t>
            </a:r>
            <a:r>
              <a:rPr lang="en-US" dirty="0"/>
              <a:t> at admission &gt;50 mmHg)</a:t>
            </a:r>
          </a:p>
          <a:p>
            <a:r>
              <a:rPr lang="en-US" dirty="0" err="1"/>
              <a:t>Minana</a:t>
            </a:r>
            <a:r>
              <a:rPr lang="en-US" dirty="0"/>
              <a:t> G, Nunez J, </a:t>
            </a:r>
            <a:r>
              <a:rPr lang="en-US" dirty="0" err="1"/>
              <a:t>Banuls</a:t>
            </a:r>
            <a:r>
              <a:rPr lang="en-US" dirty="0"/>
              <a:t> P, </a:t>
            </a:r>
            <a:r>
              <a:rPr lang="en-US" dirty="0" err="1"/>
              <a:t>Sanchis</a:t>
            </a:r>
            <a:r>
              <a:rPr lang="en-US" dirty="0"/>
              <a:t> J, Nunez E, Robles R, </a:t>
            </a:r>
            <a:r>
              <a:rPr lang="en-US" dirty="0" err="1"/>
              <a:t>Mascarell</a:t>
            </a:r>
            <a:r>
              <a:rPr lang="en-US" dirty="0"/>
              <a:t> B, Palau P, </a:t>
            </a:r>
            <a:r>
              <a:rPr lang="en-US" dirty="0" err="1"/>
              <a:t>Chorro</a:t>
            </a:r>
            <a:r>
              <a:rPr lang="en-US" dirty="0"/>
              <a:t> FJ, </a:t>
            </a:r>
            <a:r>
              <a:rPr lang="en-US" dirty="0" err="1"/>
              <a:t>Llacer</a:t>
            </a:r>
            <a:r>
              <a:rPr lang="en-US" dirty="0"/>
              <a:t> A. Prognostic implications of arterial blood gases in acute decompensated heart failure. </a:t>
            </a:r>
            <a:r>
              <a:rPr lang="en-US" i="1" dirty="0"/>
              <a:t>Eur J Intern Med</a:t>
            </a:r>
            <a:r>
              <a:rPr lang="en-US" dirty="0"/>
              <a:t> 2011;22:489–494.</a:t>
            </a:r>
          </a:p>
          <a:p>
            <a:r>
              <a:rPr lang="en-US" dirty="0"/>
              <a:t> </a:t>
            </a:r>
          </a:p>
          <a:p>
            <a:endParaRPr lang="en-US" dirty="0"/>
          </a:p>
        </p:txBody>
      </p:sp>
    </p:spTree>
    <p:extLst>
      <p:ext uri="{BB962C8B-B14F-4D97-AF65-F5344CB8AC3E}">
        <p14:creationId xmlns:p14="http://schemas.microsoft.com/office/powerpoint/2010/main" val="316649072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A47293-4BCA-164E-BF5A-0495CDC6F99F}"/>
              </a:ext>
            </a:extLst>
          </p:cNvPr>
          <p:cNvSpPr>
            <a:spLocks noGrp="1"/>
          </p:cNvSpPr>
          <p:nvPr>
            <p:ph type="title"/>
          </p:nvPr>
        </p:nvSpPr>
        <p:spPr/>
        <p:txBody>
          <a:bodyPr/>
          <a:lstStyle/>
          <a:p>
            <a:r>
              <a:rPr lang="en-US" dirty="0"/>
              <a:t>“Can’t breathe” – dissociation between drive and resulting ventilation”: corollary discharge</a:t>
            </a:r>
          </a:p>
        </p:txBody>
      </p:sp>
      <p:sp>
        <p:nvSpPr>
          <p:cNvPr id="3" name="Content Placeholder 2">
            <a:extLst>
              <a:ext uri="{FF2B5EF4-FFF2-40B4-BE49-F238E27FC236}">
                <a16:creationId xmlns:a16="http://schemas.microsoft.com/office/drawing/2014/main" id="{D9CB202A-FAC9-4D4B-ADBE-7764AD90503A}"/>
              </a:ext>
            </a:extLst>
          </p:cNvPr>
          <p:cNvSpPr>
            <a:spLocks noGrp="1"/>
          </p:cNvSpPr>
          <p:nvPr>
            <p:ph idx="1"/>
          </p:nvPr>
        </p:nvSpPr>
        <p:spPr/>
        <p:txBody>
          <a:bodyPr/>
          <a:lstStyle/>
          <a:p>
            <a:r>
              <a:rPr lang="en-US" dirty="0"/>
              <a:t>Brain Curve (</a:t>
            </a:r>
            <a:r>
              <a:rPr lang="en-US" dirty="0" err="1"/>
              <a:t>Ve</a:t>
            </a:r>
            <a:r>
              <a:rPr lang="en-US" dirty="0"/>
              <a:t> that would occur if the system were intact) and Ventilation curve (actual </a:t>
            </a:r>
            <a:r>
              <a:rPr lang="en-US" dirty="0" err="1"/>
              <a:t>Ve</a:t>
            </a:r>
            <a:r>
              <a:rPr lang="en-US" dirty="0"/>
              <a:t>)</a:t>
            </a:r>
          </a:p>
          <a:p>
            <a:r>
              <a:rPr lang="en-US" dirty="0"/>
              <a:t>Dissociation of brain curve and ventilation is a major contributor to dyspnea</a:t>
            </a:r>
          </a:p>
        </p:txBody>
      </p:sp>
      <p:pic>
        <p:nvPicPr>
          <p:cNvPr id="2052" name="Picture 4" descr="Figure">
            <a:extLst>
              <a:ext uri="{FF2B5EF4-FFF2-40B4-BE49-F238E27FC236}">
                <a16:creationId xmlns:a16="http://schemas.microsoft.com/office/drawing/2014/main" id="{243C63C4-F9C6-1843-A1FB-431BC3661F00}"/>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946400" y="3781853"/>
            <a:ext cx="6299200" cy="28305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0143965"/>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AE9675-D988-424A-B003-DFFEB7BAF254}"/>
              </a:ext>
            </a:extLst>
          </p:cNvPr>
          <p:cNvSpPr>
            <a:spLocks noGrp="1"/>
          </p:cNvSpPr>
          <p:nvPr>
            <p:ph type="title"/>
          </p:nvPr>
        </p:nvSpPr>
        <p:spPr/>
        <p:txBody>
          <a:bodyPr/>
          <a:lstStyle/>
          <a:p>
            <a:r>
              <a:rPr lang="en-US" dirty="0"/>
              <a:t>CHF CO2</a:t>
            </a:r>
          </a:p>
        </p:txBody>
      </p:sp>
      <p:sp>
        <p:nvSpPr>
          <p:cNvPr id="3" name="Content Placeholder 2">
            <a:extLst>
              <a:ext uri="{FF2B5EF4-FFF2-40B4-BE49-F238E27FC236}">
                <a16:creationId xmlns:a16="http://schemas.microsoft.com/office/drawing/2014/main" id="{D7B4C888-6C03-AC45-ACA8-82C2CE850CD6}"/>
              </a:ext>
            </a:extLst>
          </p:cNvPr>
          <p:cNvSpPr>
            <a:spLocks noGrp="1"/>
          </p:cNvSpPr>
          <p:nvPr>
            <p:ph idx="1"/>
          </p:nvPr>
        </p:nvSpPr>
        <p:spPr>
          <a:xfrm>
            <a:off x="838200" y="1825625"/>
            <a:ext cx="6835602" cy="3907834"/>
          </a:xfrm>
        </p:spPr>
        <p:txBody>
          <a:bodyPr>
            <a:normAutofit fontScale="77500" lnSpcReduction="20000"/>
          </a:bodyPr>
          <a:lstStyle/>
          <a:p>
            <a:r>
              <a:rPr lang="en-US" dirty="0"/>
              <a:t> As demonstrated by a recent prospective study [33▪], patients with hypercapnia were more likely to be in severe functional class [New York Heart Association (NYHA) class IV], to have abrupt onset and to present with an usual ‘radiologic’ appearance of APE compared with </a:t>
            </a:r>
            <a:r>
              <a:rPr lang="en-US" dirty="0" err="1"/>
              <a:t>hyponormocapnic</a:t>
            </a:r>
            <a:r>
              <a:rPr lang="en-US" dirty="0"/>
              <a:t> patients</a:t>
            </a:r>
          </a:p>
          <a:p>
            <a:pPr lvl="1"/>
            <a:r>
              <a:rPr lang="en-US" dirty="0"/>
              <a:t> </a:t>
            </a:r>
            <a:r>
              <a:rPr lang="en-US" dirty="0" err="1"/>
              <a:t>Konishi</a:t>
            </a:r>
            <a:r>
              <a:rPr lang="en-US" dirty="0"/>
              <a:t> M, Akiyama E, Suzuki H, et al. Hypercapnia in patients with acute heart failure. ESC Heart Failure 2015; 2:12–19</a:t>
            </a:r>
          </a:p>
          <a:p>
            <a:r>
              <a:rPr lang="en-US" dirty="0"/>
              <a:t> https://</a:t>
            </a:r>
            <a:r>
              <a:rPr lang="en-US" dirty="0" err="1"/>
              <a:t>academic.oup.com</a:t>
            </a:r>
            <a:r>
              <a:rPr lang="en-US" dirty="0"/>
              <a:t>/</a:t>
            </a:r>
            <a:r>
              <a:rPr lang="en-US" dirty="0" err="1"/>
              <a:t>ehjacc</a:t>
            </a:r>
            <a:r>
              <a:rPr lang="en-US" dirty="0"/>
              <a:t>/article-abstract/9/5/399/6125564 – base excess (</a:t>
            </a:r>
            <a:r>
              <a:rPr lang="en-US" dirty="0" err="1"/>
              <a:t>esp</a:t>
            </a:r>
            <a:r>
              <a:rPr lang="en-US" dirty="0"/>
              <a:t> w CO2 over 40) correlated with mortality. Of 472, 95 (20%) were </a:t>
            </a:r>
            <a:r>
              <a:rPr lang="en-US" dirty="0" err="1"/>
              <a:t>acidemic</a:t>
            </a:r>
            <a:r>
              <a:rPr lang="en-US" dirty="0"/>
              <a:t> (either resp or met), 24.4% had high base excess. – perhaps related to compensation or excess diuresis?</a:t>
            </a:r>
          </a:p>
          <a:p>
            <a:endParaRPr lang="en-US" dirty="0"/>
          </a:p>
        </p:txBody>
      </p:sp>
      <p:pic>
        <p:nvPicPr>
          <p:cNvPr id="5" name="Picture 4" descr="Chart&#10;&#10;Description automatically generated">
            <a:extLst>
              <a:ext uri="{FF2B5EF4-FFF2-40B4-BE49-F238E27FC236}">
                <a16:creationId xmlns:a16="http://schemas.microsoft.com/office/drawing/2014/main" id="{DD370664-427C-BD46-A621-20ED92553E88}"/>
              </a:ext>
            </a:extLst>
          </p:cNvPr>
          <p:cNvPicPr>
            <a:picLocks noChangeAspect="1"/>
          </p:cNvPicPr>
          <p:nvPr/>
        </p:nvPicPr>
        <p:blipFill>
          <a:blip r:embed="rId3"/>
          <a:stretch>
            <a:fillRect/>
          </a:stretch>
        </p:blipFill>
        <p:spPr>
          <a:xfrm>
            <a:off x="7673802" y="1825625"/>
            <a:ext cx="4292600" cy="4229100"/>
          </a:xfrm>
          <a:prstGeom prst="rect">
            <a:avLst/>
          </a:prstGeom>
        </p:spPr>
      </p:pic>
    </p:spTree>
    <p:extLst>
      <p:ext uri="{BB962C8B-B14F-4D97-AF65-F5344CB8AC3E}">
        <p14:creationId xmlns:p14="http://schemas.microsoft.com/office/powerpoint/2010/main" val="486532691"/>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F797E1-C7E4-3C4C-9ACF-C08F81E1DC00}"/>
              </a:ext>
            </a:extLst>
          </p:cNvPr>
          <p:cNvSpPr>
            <a:spLocks noGrp="1"/>
          </p:cNvSpPr>
          <p:nvPr>
            <p:ph type="title"/>
          </p:nvPr>
        </p:nvSpPr>
        <p:spPr/>
        <p:txBody>
          <a:bodyPr/>
          <a:lstStyle/>
          <a:p>
            <a:r>
              <a:rPr lang="en-US" dirty="0"/>
              <a:t>CHF CO2 significance</a:t>
            </a:r>
          </a:p>
        </p:txBody>
      </p:sp>
      <p:sp>
        <p:nvSpPr>
          <p:cNvPr id="3" name="Content Placeholder 2">
            <a:extLst>
              <a:ext uri="{FF2B5EF4-FFF2-40B4-BE49-F238E27FC236}">
                <a16:creationId xmlns:a16="http://schemas.microsoft.com/office/drawing/2014/main" id="{BD778688-2685-4A49-B933-B22D731E44F2}"/>
              </a:ext>
            </a:extLst>
          </p:cNvPr>
          <p:cNvSpPr>
            <a:spLocks noGrp="1"/>
          </p:cNvSpPr>
          <p:nvPr>
            <p:ph idx="1"/>
          </p:nvPr>
        </p:nvSpPr>
        <p:spPr/>
        <p:txBody>
          <a:bodyPr>
            <a:normAutofit fontScale="92500" lnSpcReduction="10000"/>
          </a:bodyPr>
          <a:lstStyle/>
          <a:p>
            <a:r>
              <a:rPr lang="en-US" dirty="0" err="1"/>
              <a:t>Miñana</a:t>
            </a:r>
            <a:r>
              <a:rPr lang="en-US" dirty="0"/>
              <a:t> </a:t>
            </a:r>
            <a:r>
              <a:rPr lang="en-US" i="1" dirty="0"/>
              <a:t>et al.</a:t>
            </a:r>
            <a:r>
              <a:rPr lang="en-US" baseline="30000" dirty="0"/>
              <a:t>10</a:t>
            </a:r>
            <a:r>
              <a:rPr lang="en-US" dirty="0"/>
              <a:t> demonstrated that hypercapnia (PaCO</a:t>
            </a:r>
            <a:r>
              <a:rPr lang="en-US" baseline="-25000" dirty="0"/>
              <a:t>2</a:t>
            </a:r>
            <a:r>
              <a:rPr lang="en-US" dirty="0"/>
              <a:t> &gt;50 mmHg) was not associated with increased mortality in AHF patients.  - </a:t>
            </a:r>
            <a:r>
              <a:rPr lang="en-US" dirty="0" err="1"/>
              <a:t>Miñana</a:t>
            </a:r>
            <a:r>
              <a:rPr lang="en-US" dirty="0"/>
              <a:t>, </a:t>
            </a:r>
            <a:r>
              <a:rPr lang="en-US" dirty="0" err="1"/>
              <a:t>Gema</a:t>
            </a:r>
            <a:r>
              <a:rPr lang="en-US" dirty="0"/>
              <a:t>, et al. "Prognostic implications of arterial blood gases in acute decompensated heart failure." </a:t>
            </a:r>
            <a:r>
              <a:rPr lang="en-US" i="1" dirty="0"/>
              <a:t>European journal of internal medicine</a:t>
            </a:r>
            <a:r>
              <a:rPr lang="en-US" dirty="0"/>
              <a:t> 22.5 (2011): 489-494.</a:t>
            </a:r>
          </a:p>
          <a:p>
            <a:pPr lvl="1"/>
            <a:r>
              <a:rPr lang="en-US" dirty="0"/>
              <a:t>N=588; 9.2 with pCO2 over 50 – Female, DM, COPD, and peripheral edema associated.</a:t>
            </a:r>
          </a:p>
          <a:p>
            <a:r>
              <a:rPr lang="en-US" dirty="0"/>
              <a:t>elevated PCWP and/or pulmonary congestion induces hyperventilation and consequently, reduces PaCO</a:t>
            </a:r>
            <a:r>
              <a:rPr lang="en-US" baseline="-25000" dirty="0"/>
              <a:t>2</a:t>
            </a:r>
            <a:r>
              <a:rPr lang="en-US" baseline="30000" dirty="0"/>
              <a:t>17</a:t>
            </a:r>
            <a:r>
              <a:rPr lang="en-US" dirty="0"/>
              <a:t> by stimulating pulmonary vagal afferents. Kasai, </a:t>
            </a:r>
            <a:r>
              <a:rPr lang="en-US" dirty="0" err="1"/>
              <a:t>Takatoshi</a:t>
            </a:r>
            <a:r>
              <a:rPr lang="en-US" dirty="0"/>
              <a:t>, et al. "Contrasting effects of lower body positive pressure on upper airways resistance and partial pressure of carbon dioxide in men with heart failure and obstructive or central sleep apnea." </a:t>
            </a:r>
            <a:r>
              <a:rPr lang="en-US" i="1" dirty="0"/>
              <a:t>Journal of the American College of Cardiology</a:t>
            </a:r>
            <a:r>
              <a:rPr lang="en-US" dirty="0"/>
              <a:t> 61.11 (2013): 1157-1166.</a:t>
            </a:r>
          </a:p>
        </p:txBody>
      </p:sp>
    </p:spTree>
    <p:extLst>
      <p:ext uri="{BB962C8B-B14F-4D97-AF65-F5344CB8AC3E}">
        <p14:creationId xmlns:p14="http://schemas.microsoft.com/office/powerpoint/2010/main" val="314740782"/>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23B70E-C6EF-FC44-8CE3-33C6DDE13FDB}"/>
              </a:ext>
            </a:extLst>
          </p:cNvPr>
          <p:cNvSpPr>
            <a:spLocks noGrp="1"/>
          </p:cNvSpPr>
          <p:nvPr>
            <p:ph type="title"/>
          </p:nvPr>
        </p:nvSpPr>
        <p:spPr/>
        <p:txBody>
          <a:bodyPr/>
          <a:lstStyle/>
          <a:p>
            <a:r>
              <a:rPr lang="en-US" dirty="0"/>
              <a:t>OIRD mechanism</a:t>
            </a:r>
          </a:p>
        </p:txBody>
      </p:sp>
      <p:sp>
        <p:nvSpPr>
          <p:cNvPr id="3" name="Content Placeholder 2">
            <a:extLst>
              <a:ext uri="{FF2B5EF4-FFF2-40B4-BE49-F238E27FC236}">
                <a16:creationId xmlns:a16="http://schemas.microsoft.com/office/drawing/2014/main" id="{D6CBF9DC-D162-EC43-B9A7-E0CDEC940A33}"/>
              </a:ext>
            </a:extLst>
          </p:cNvPr>
          <p:cNvSpPr>
            <a:spLocks noGrp="1"/>
          </p:cNvSpPr>
          <p:nvPr>
            <p:ph idx="1"/>
          </p:nvPr>
        </p:nvSpPr>
        <p:spPr/>
        <p:txBody>
          <a:bodyPr>
            <a:normAutofit fontScale="77500" lnSpcReduction="20000"/>
          </a:bodyPr>
          <a:lstStyle/>
          <a:p>
            <a:r>
              <a:rPr lang="en-US" dirty="0"/>
              <a:t> ---Opioid action at both mu and delta receptors has been linked to respiratory depression. Opioids produce this effect through two different mechanisms; decreased sensitivity of chemoreceptors and decreased activity in the central respiratory centers [34].</a:t>
            </a:r>
          </a:p>
          <a:p>
            <a:pPr lvl="1"/>
            <a:r>
              <a:rPr lang="en-US" dirty="0"/>
              <a:t>34. White JM, Irvine RJ (1999) Mechanisms of fatal opioid overdose. Addiction 94:961–972</a:t>
            </a:r>
          </a:p>
          <a:p>
            <a:r>
              <a:rPr lang="en-US" dirty="0"/>
              <a:t>Chronic use daytime hypoventilation is mild; effects on sleep disordered breathing predominate (10% OSA, 8% CSA; hypoxemia common) – Chest Opiates and SDB</a:t>
            </a:r>
          </a:p>
          <a:p>
            <a:pPr lvl="1"/>
            <a:r>
              <a:rPr lang="en-US" dirty="0"/>
              <a:t>Decreased RR; decreased chemoreflex responses; reduced brain </a:t>
            </a:r>
            <a:r>
              <a:rPr lang="en-US" dirty="0" err="1"/>
              <a:t>arousability</a:t>
            </a:r>
            <a:endParaRPr lang="en-US" dirty="0"/>
          </a:p>
          <a:p>
            <a:r>
              <a:rPr lang="en-US" dirty="0"/>
              <a:t>The most opioid sensitive aspect of respiration is rhythm generation, and changes in the respiratory pattern are observed at lower opioid doses than change in tidal volume.</a:t>
            </a:r>
            <a:r>
              <a:rPr lang="en-US" u="sng" dirty="0"/>
              <a:t>64</a:t>
            </a:r>
          </a:p>
          <a:p>
            <a:pPr lvl="1"/>
            <a:r>
              <a:rPr lang="en-US" dirty="0"/>
              <a:t>2 patterns: cluster breathing (=cycles of deep breaths) and </a:t>
            </a:r>
            <a:r>
              <a:rPr lang="en-US" dirty="0" err="1"/>
              <a:t>Biot’s</a:t>
            </a:r>
            <a:r>
              <a:rPr lang="en-US" dirty="0"/>
              <a:t> breathing (vs. ataxic breathing “Ataxic breathing and </a:t>
            </a:r>
            <a:r>
              <a:rPr lang="en-US" dirty="0" err="1"/>
              <a:t>Biot</a:t>
            </a:r>
            <a:r>
              <a:rPr lang="en-US" dirty="0"/>
              <a:t> respiration are sometimes referred to interchangeably, although generally ataxic breathing is characterized by irregular frequency and tidal volume interspersed with unpredictable pauses in breathing or periods of apnea,</a:t>
            </a:r>
            <a:r>
              <a:rPr lang="en-US" baseline="30000" dirty="0">
                <a:hlinkClick r:id="rId3"/>
              </a:rPr>
              <a:t>19</a:t>
            </a:r>
            <a:r>
              <a:rPr lang="en-US" dirty="0"/>
              <a:t>whereas </a:t>
            </a:r>
            <a:r>
              <a:rPr lang="en-US" dirty="0" err="1"/>
              <a:t>Biot</a:t>
            </a:r>
            <a:r>
              <a:rPr lang="en-US" dirty="0"/>
              <a:t> respiration refers to a high frequency and regular tidal volume breathing interspersed with periods of apnea.”)</a:t>
            </a:r>
          </a:p>
        </p:txBody>
      </p:sp>
    </p:spTree>
    <p:extLst>
      <p:ext uri="{BB962C8B-B14F-4D97-AF65-F5344CB8AC3E}">
        <p14:creationId xmlns:p14="http://schemas.microsoft.com/office/powerpoint/2010/main" val="3410649366"/>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79E488-15A7-524E-A6F7-A13F901CE8DE}"/>
              </a:ext>
            </a:extLst>
          </p:cNvPr>
          <p:cNvSpPr>
            <a:spLocks noGrp="1"/>
          </p:cNvSpPr>
          <p:nvPr>
            <p:ph type="title"/>
          </p:nvPr>
        </p:nvSpPr>
        <p:spPr/>
        <p:txBody>
          <a:bodyPr/>
          <a:lstStyle/>
          <a:p>
            <a:r>
              <a:rPr lang="en-US" dirty="0"/>
              <a:t>OIRD</a:t>
            </a:r>
          </a:p>
        </p:txBody>
      </p:sp>
      <p:sp>
        <p:nvSpPr>
          <p:cNvPr id="3" name="Content Placeholder 2">
            <a:extLst>
              <a:ext uri="{FF2B5EF4-FFF2-40B4-BE49-F238E27FC236}">
                <a16:creationId xmlns:a16="http://schemas.microsoft.com/office/drawing/2014/main" id="{9909E123-8BF1-B742-8F9F-B8C438E21013}"/>
              </a:ext>
            </a:extLst>
          </p:cNvPr>
          <p:cNvSpPr>
            <a:spLocks noGrp="1"/>
          </p:cNvSpPr>
          <p:nvPr>
            <p:ph idx="1"/>
          </p:nvPr>
        </p:nvSpPr>
        <p:spPr>
          <a:xfrm>
            <a:off x="838200" y="1825625"/>
            <a:ext cx="4548447" cy="4351338"/>
          </a:xfrm>
        </p:spPr>
        <p:txBody>
          <a:bodyPr/>
          <a:lstStyle/>
          <a:p>
            <a:r>
              <a:rPr lang="en-US" dirty="0"/>
              <a:t>the substantial variability in the observed respiratory effects of opioids in patients with OSA (</a:t>
            </a:r>
            <a:r>
              <a:rPr lang="en-US" dirty="0">
                <a:hlinkClick r:id="rId3"/>
              </a:rPr>
              <a:t>61</a:t>
            </a:r>
            <a:r>
              <a:rPr lang="en-US" dirty="0"/>
              <a:t>–</a:t>
            </a:r>
            <a:r>
              <a:rPr lang="en-US" dirty="0">
                <a:hlinkClick r:id="rId3"/>
              </a:rPr>
              <a:t>64</a:t>
            </a:r>
            <a:r>
              <a:rPr lang="en-US" dirty="0"/>
              <a:t>), where both harmful (</a:t>
            </a:r>
            <a:r>
              <a:rPr lang="en-US" dirty="0">
                <a:hlinkClick r:id="rId3"/>
              </a:rPr>
              <a:t>62</a:t>
            </a:r>
            <a:r>
              <a:rPr lang="en-US" dirty="0"/>
              <a:t>) and beneficial (</a:t>
            </a:r>
            <a:r>
              <a:rPr lang="en-US" dirty="0">
                <a:hlinkClick r:id="rId3"/>
              </a:rPr>
              <a:t>63</a:t>
            </a:r>
            <a:r>
              <a:rPr lang="en-US" dirty="0"/>
              <a:t>) effects on apnea severity during sleep have been demonstrated </a:t>
            </a:r>
          </a:p>
        </p:txBody>
      </p:sp>
      <p:pic>
        <p:nvPicPr>
          <p:cNvPr id="4" name="Main graphic">
            <a:extLst>
              <a:ext uri="{FF2B5EF4-FFF2-40B4-BE49-F238E27FC236}">
                <a16:creationId xmlns:a16="http://schemas.microsoft.com/office/drawing/2014/main" id="{9B1D7C1E-111C-BE41-950D-71F1C476DEB6}"/>
              </a:ext>
            </a:extLst>
          </p:cNvPr>
          <p:cNvPicPr/>
          <p:nvPr/>
        </p:nvPicPr>
        <p:blipFill>
          <a:blip r:embed="rId4" cstate="screen">
            <a:extLst>
              <a:ext uri="{28A0092B-C50C-407E-A947-70E740481C1C}">
                <a14:useLocalDpi xmlns:a14="http://schemas.microsoft.com/office/drawing/2010/main"/>
              </a:ext>
            </a:extLst>
          </a:blip>
          <a:stretch/>
        </p:blipFill>
        <p:spPr>
          <a:xfrm>
            <a:off x="6805355" y="612491"/>
            <a:ext cx="3783600" cy="4984200"/>
          </a:xfrm>
          <a:prstGeom prst="rect">
            <a:avLst/>
          </a:prstGeom>
          <a:ln>
            <a:noFill/>
          </a:ln>
        </p:spPr>
      </p:pic>
    </p:spTree>
    <p:extLst>
      <p:ext uri="{BB962C8B-B14F-4D97-AF65-F5344CB8AC3E}">
        <p14:creationId xmlns:p14="http://schemas.microsoft.com/office/powerpoint/2010/main" val="1041272992"/>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FBB8D5-6268-9D45-9DEB-0055908A9106}"/>
              </a:ext>
            </a:extLst>
          </p:cNvPr>
          <p:cNvSpPr>
            <a:spLocks noGrp="1"/>
          </p:cNvSpPr>
          <p:nvPr>
            <p:ph type="title"/>
          </p:nvPr>
        </p:nvSpPr>
        <p:spPr/>
        <p:txBody>
          <a:bodyPr/>
          <a:lstStyle/>
          <a:p>
            <a:r>
              <a:rPr lang="en-US" dirty="0"/>
              <a:t>OIRD prevalence</a:t>
            </a:r>
          </a:p>
        </p:txBody>
      </p:sp>
      <p:sp>
        <p:nvSpPr>
          <p:cNvPr id="3" name="Content Placeholder 2">
            <a:extLst>
              <a:ext uri="{FF2B5EF4-FFF2-40B4-BE49-F238E27FC236}">
                <a16:creationId xmlns:a16="http://schemas.microsoft.com/office/drawing/2014/main" id="{BE7CEDA8-E181-EC49-BC55-E5ACEA225147}"/>
              </a:ext>
            </a:extLst>
          </p:cNvPr>
          <p:cNvSpPr>
            <a:spLocks noGrp="1"/>
          </p:cNvSpPr>
          <p:nvPr>
            <p:ph idx="1"/>
          </p:nvPr>
        </p:nvSpPr>
        <p:spPr/>
        <p:txBody>
          <a:bodyPr>
            <a:normAutofit fontScale="92500" lnSpcReduction="20000"/>
          </a:bodyPr>
          <a:lstStyle/>
          <a:p>
            <a:r>
              <a:rPr lang="en-US" dirty="0"/>
              <a:t>“There is evidence that with chronic opioid use, the balance between hypoxic and hypercapnic ventilatory drive changes, such that while the hypoxic ventilatory drive may recover or be augmented, depression of hypercapnic ventilation remains” (Ventilatory responses to hypoxia and hypercapnia in stable methadone maintenance treatment </a:t>
            </a:r>
            <a:r>
              <a:rPr lang="en-US" dirty="0" err="1"/>
              <a:t>patients.</a:t>
            </a:r>
            <a:r>
              <a:rPr lang="en-US" i="1" dirty="0" err="1"/>
              <a:t>Chest</a:t>
            </a:r>
            <a:r>
              <a:rPr lang="en-US" i="1" dirty="0"/>
              <a:t>.</a:t>
            </a:r>
            <a:r>
              <a:rPr lang="en-US" dirty="0"/>
              <a:t> 2005; </a:t>
            </a:r>
            <a:r>
              <a:rPr lang="en-US" b="1" dirty="0"/>
              <a:t>128</a:t>
            </a:r>
            <a:r>
              <a:rPr lang="en-US" dirty="0"/>
              <a:t>: 1339-1347)</a:t>
            </a:r>
          </a:p>
          <a:p>
            <a:r>
              <a:rPr lang="en-US" dirty="0"/>
              <a:t>in this prospective study, mean (awake) P</a:t>
            </a:r>
            <a:r>
              <a:rPr lang="en-US" cap="small" dirty="0"/>
              <a:t>co</a:t>
            </a:r>
            <a:r>
              <a:rPr lang="en-US" baseline="-25000" dirty="0"/>
              <a:t>2</a:t>
            </a:r>
            <a:r>
              <a:rPr lang="en-US" dirty="0"/>
              <a:t> was 44.8 ± 4.1 mg, with a median P</a:t>
            </a:r>
            <a:r>
              <a:rPr lang="en-US" cap="small" dirty="0"/>
              <a:t>co</a:t>
            </a:r>
            <a:r>
              <a:rPr lang="en-US" baseline="-25000" dirty="0"/>
              <a:t>2</a:t>
            </a:r>
            <a:r>
              <a:rPr lang="en-US" dirty="0"/>
              <a:t> of 44.9 mg in the 24 included patients.</a:t>
            </a:r>
            <a:r>
              <a:rPr lang="en-US" baseline="30000" dirty="0">
                <a:hlinkClick r:id="rId3"/>
              </a:rPr>
              <a:t>26</a:t>
            </a:r>
            <a:endParaRPr lang="en-US" dirty="0"/>
          </a:p>
          <a:p>
            <a:r>
              <a:rPr lang="en-US" dirty="0"/>
              <a:t> Although the mean P</a:t>
            </a:r>
            <a:r>
              <a:rPr lang="en-US" cap="small" dirty="0"/>
              <a:t>co</a:t>
            </a:r>
            <a:r>
              <a:rPr lang="en-US" baseline="-25000" dirty="0"/>
              <a:t>2</a:t>
            </a:r>
            <a:r>
              <a:rPr lang="en-US" dirty="0"/>
              <a:t> was at the high end of the normal range, nine of the participants were reported to have hypercapnia (defined as P</a:t>
            </a:r>
            <a:r>
              <a:rPr lang="en-US" cap="small" dirty="0"/>
              <a:t>co</a:t>
            </a:r>
            <a:r>
              <a:rPr lang="en-US" baseline="-25000" dirty="0"/>
              <a:t>2</a:t>
            </a:r>
            <a:r>
              <a:rPr lang="en-US" dirty="0"/>
              <a:t> ≥ 45 mg) on daytime arterial blood gas (ABG) measurement, whereas two had even more pronounced hypercapnia.</a:t>
            </a:r>
            <a:r>
              <a:rPr lang="en-US" baseline="30000" dirty="0">
                <a:hlinkClick r:id="rId4"/>
              </a:rPr>
              <a:t>26</a:t>
            </a:r>
            <a:r>
              <a:rPr lang="en-US" baseline="30000" dirty="0"/>
              <a:t>, </a:t>
            </a:r>
            <a:r>
              <a:rPr lang="en-US" dirty="0"/>
              <a:t> </a:t>
            </a:r>
            <a:r>
              <a:rPr lang="en-US" baseline="30000" dirty="0">
                <a:hlinkClick r:id="rId4"/>
              </a:rPr>
              <a:t>27</a:t>
            </a:r>
            <a:endParaRPr lang="en-US" dirty="0"/>
          </a:p>
          <a:p>
            <a:r>
              <a:rPr lang="en-US" dirty="0"/>
              <a:t> </a:t>
            </a:r>
          </a:p>
        </p:txBody>
      </p:sp>
    </p:spTree>
    <p:extLst>
      <p:ext uri="{BB962C8B-B14F-4D97-AF65-F5344CB8AC3E}">
        <p14:creationId xmlns:p14="http://schemas.microsoft.com/office/powerpoint/2010/main" val="1757456749"/>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3AE36C-EC96-2641-A590-2F50C889B4AD}"/>
              </a:ext>
            </a:extLst>
          </p:cNvPr>
          <p:cNvSpPr>
            <a:spLocks noGrp="1"/>
          </p:cNvSpPr>
          <p:nvPr>
            <p:ph type="title"/>
          </p:nvPr>
        </p:nvSpPr>
        <p:spPr/>
        <p:txBody>
          <a:bodyPr/>
          <a:lstStyle/>
          <a:p>
            <a:r>
              <a:rPr lang="en-US" dirty="0"/>
              <a:t>General Hypercapnia Epidemiology</a:t>
            </a:r>
          </a:p>
        </p:txBody>
      </p:sp>
      <p:sp>
        <p:nvSpPr>
          <p:cNvPr id="3" name="Content Placeholder 2">
            <a:extLst>
              <a:ext uri="{FF2B5EF4-FFF2-40B4-BE49-F238E27FC236}">
                <a16:creationId xmlns:a16="http://schemas.microsoft.com/office/drawing/2014/main" id="{44885C15-B48A-C849-8D6F-B044E44BA56A}"/>
              </a:ext>
            </a:extLst>
          </p:cNvPr>
          <p:cNvSpPr>
            <a:spLocks noGrp="1"/>
          </p:cNvSpPr>
          <p:nvPr>
            <p:ph idx="1"/>
          </p:nvPr>
        </p:nvSpPr>
        <p:spPr/>
        <p:txBody>
          <a:bodyPr>
            <a:normAutofit lnSpcReduction="10000"/>
          </a:bodyPr>
          <a:lstStyle/>
          <a:p>
            <a:r>
              <a:rPr lang="en-US" dirty="0"/>
              <a:t>Question: how often is each type of pathophysiology playing a roll? </a:t>
            </a:r>
          </a:p>
          <a:p>
            <a:pPr lvl="1"/>
            <a:r>
              <a:rPr lang="en-US" dirty="0"/>
              <a:t>How often is hypoventilation ‘pure’, </a:t>
            </a:r>
            <a:r>
              <a:rPr lang="en-US" dirty="0" err="1"/>
              <a:t>ie</a:t>
            </a:r>
            <a:r>
              <a:rPr lang="en-US" dirty="0"/>
              <a:t>  normal-</a:t>
            </a:r>
            <a:r>
              <a:rPr lang="en-US" dirty="0" err="1"/>
              <a:t>ish</a:t>
            </a:r>
            <a:r>
              <a:rPr lang="en-US" dirty="0"/>
              <a:t> A-a gradient? </a:t>
            </a:r>
          </a:p>
          <a:p>
            <a:r>
              <a:rPr lang="en-US" dirty="0"/>
              <a:t>How often is the cause of </a:t>
            </a:r>
            <a:r>
              <a:rPr lang="en-US" dirty="0" err="1"/>
              <a:t>hypercapneic</a:t>
            </a:r>
            <a:r>
              <a:rPr lang="en-US" dirty="0"/>
              <a:t> respiratory failure identified? </a:t>
            </a:r>
          </a:p>
          <a:p>
            <a:pPr lvl="1"/>
            <a:r>
              <a:rPr lang="en-US" dirty="0"/>
              <a:t>How often is action taken based on this? </a:t>
            </a:r>
          </a:p>
          <a:p>
            <a:pPr lvl="1"/>
            <a:r>
              <a:rPr lang="en-US" dirty="0"/>
              <a:t>How often is it misdiagnosed (e.g., specifically OHS)</a:t>
            </a:r>
          </a:p>
          <a:p>
            <a:r>
              <a:rPr lang="en-US" dirty="0"/>
              <a:t>Should we be screening everyone with acute (on chronic) presentations of hypercapnia for sleep disordered breathing? </a:t>
            </a:r>
          </a:p>
          <a:p>
            <a:pPr lvl="1"/>
            <a:r>
              <a:rPr lang="en-US" dirty="0"/>
              <a:t>If so, how severe does SDB need to be for treatment to help? How do you treat?</a:t>
            </a:r>
          </a:p>
          <a:p>
            <a:pPr lvl="1"/>
            <a:r>
              <a:rPr lang="en-US" dirty="0"/>
              <a:t>Dx of asleep apnea after hypercapnic respiratory failure - https://</a:t>
            </a:r>
            <a:r>
              <a:rPr lang="en-US" dirty="0" err="1"/>
              <a:t>www.atsjournals.org</a:t>
            </a:r>
            <a:r>
              <a:rPr lang="en-US" dirty="0"/>
              <a:t>/</a:t>
            </a:r>
            <a:r>
              <a:rPr lang="en-US" dirty="0" err="1"/>
              <a:t>doi</a:t>
            </a:r>
            <a:r>
              <a:rPr lang="en-US" dirty="0"/>
              <a:t>/full/10.1513/AnnalsATS.202005-425RL</a:t>
            </a:r>
          </a:p>
        </p:txBody>
      </p:sp>
    </p:spTree>
    <p:extLst>
      <p:ext uri="{BB962C8B-B14F-4D97-AF65-F5344CB8AC3E}">
        <p14:creationId xmlns:p14="http://schemas.microsoft.com/office/powerpoint/2010/main" val="3099321410"/>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65E1D0-3B89-E34D-98AE-B54F9C69A7C2}"/>
              </a:ext>
            </a:extLst>
          </p:cNvPr>
          <p:cNvSpPr>
            <a:spLocks noGrp="1"/>
          </p:cNvSpPr>
          <p:nvPr>
            <p:ph type="title"/>
          </p:nvPr>
        </p:nvSpPr>
        <p:spPr/>
        <p:txBody>
          <a:bodyPr/>
          <a:lstStyle/>
          <a:p>
            <a:r>
              <a:rPr lang="en-US" dirty="0"/>
              <a:t>How well do we do at identifying causes of hypercapnia?</a:t>
            </a:r>
          </a:p>
        </p:txBody>
      </p:sp>
      <p:sp>
        <p:nvSpPr>
          <p:cNvPr id="3" name="Content Placeholder 2">
            <a:extLst>
              <a:ext uri="{FF2B5EF4-FFF2-40B4-BE49-F238E27FC236}">
                <a16:creationId xmlns:a16="http://schemas.microsoft.com/office/drawing/2014/main" id="{7EBBD44F-3618-5E4F-A318-69E36211634C}"/>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2688893807"/>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07AA70-CADC-8A4A-8DBA-1052F138E7BC}"/>
              </a:ext>
            </a:extLst>
          </p:cNvPr>
          <p:cNvSpPr>
            <a:spLocks noGrp="1"/>
          </p:cNvSpPr>
          <p:nvPr>
            <p:ph type="title"/>
          </p:nvPr>
        </p:nvSpPr>
        <p:spPr/>
        <p:txBody>
          <a:bodyPr/>
          <a:lstStyle/>
          <a:p>
            <a:r>
              <a:rPr lang="en-US" dirty="0"/>
              <a:t>Part 5: Outcomes and management for patients with hypercapnia</a:t>
            </a:r>
          </a:p>
        </p:txBody>
      </p:sp>
      <p:sp>
        <p:nvSpPr>
          <p:cNvPr id="3" name="Content Placeholder 2">
            <a:extLst>
              <a:ext uri="{FF2B5EF4-FFF2-40B4-BE49-F238E27FC236}">
                <a16:creationId xmlns:a16="http://schemas.microsoft.com/office/drawing/2014/main" id="{2CA231AB-9527-9845-AA23-20BF493398DF}"/>
              </a:ext>
            </a:extLst>
          </p:cNvPr>
          <p:cNvSpPr>
            <a:spLocks noGrp="1"/>
          </p:cNvSpPr>
          <p:nvPr>
            <p:ph idx="1"/>
          </p:nvPr>
        </p:nvSpPr>
        <p:spPr/>
        <p:txBody>
          <a:bodyPr>
            <a:normAutofit/>
          </a:bodyPr>
          <a:lstStyle/>
          <a:p>
            <a:r>
              <a:rPr lang="en-US" dirty="0"/>
              <a:t>Quantify the impact of the problem: Establish an estimate of the re-admission rate and healthcare expenditures for patients with acute on chronic hypercapnic respiratory failure. </a:t>
            </a:r>
          </a:p>
          <a:p>
            <a:endParaRPr lang="en-US" dirty="0"/>
          </a:p>
          <a:p>
            <a:endParaRPr lang="en-US" dirty="0"/>
          </a:p>
          <a:p>
            <a:r>
              <a:rPr lang="en-US" dirty="0" err="1"/>
              <a:t>UMich</a:t>
            </a:r>
            <a:r>
              <a:rPr lang="en-US" dirty="0"/>
              <a:t> paper – Mortality and healthcare utilization of patients with compensated hypercapnia - https://</a:t>
            </a:r>
            <a:r>
              <a:rPr lang="en-US" dirty="0" err="1"/>
              <a:t>www.atsjournals.org</a:t>
            </a:r>
            <a:r>
              <a:rPr lang="en-US" dirty="0"/>
              <a:t>/</a:t>
            </a:r>
            <a:r>
              <a:rPr lang="en-US" dirty="0" err="1"/>
              <a:t>doi</a:t>
            </a:r>
            <a:r>
              <a:rPr lang="en-US" dirty="0"/>
              <a:t>/abs/10.1513/AnnalsATS.202009-1197OC</a:t>
            </a:r>
          </a:p>
        </p:txBody>
      </p:sp>
    </p:spTree>
    <p:extLst>
      <p:ext uri="{BB962C8B-B14F-4D97-AF65-F5344CB8AC3E}">
        <p14:creationId xmlns:p14="http://schemas.microsoft.com/office/powerpoint/2010/main" val="4285556844"/>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667D45-8CA9-9143-AEAE-D5D56E7B9516}"/>
              </a:ext>
            </a:extLst>
          </p:cNvPr>
          <p:cNvSpPr>
            <a:spLocks noGrp="1"/>
          </p:cNvSpPr>
          <p:nvPr>
            <p:ph type="title"/>
          </p:nvPr>
        </p:nvSpPr>
        <p:spPr/>
        <p:txBody>
          <a:bodyPr/>
          <a:lstStyle/>
          <a:p>
            <a:r>
              <a:rPr lang="en-US" dirty="0"/>
              <a:t>DAG showing the differences between causal hypotheses</a:t>
            </a:r>
          </a:p>
        </p:txBody>
      </p:sp>
      <p:pic>
        <p:nvPicPr>
          <p:cNvPr id="5" name="Content Placeholder 4" descr="Diagram&#10;&#10;Description automatically generated">
            <a:extLst>
              <a:ext uri="{FF2B5EF4-FFF2-40B4-BE49-F238E27FC236}">
                <a16:creationId xmlns:a16="http://schemas.microsoft.com/office/drawing/2014/main" id="{3008D48E-6170-1843-97CA-61A9E9E46F60}"/>
              </a:ext>
            </a:extLst>
          </p:cNvPr>
          <p:cNvPicPr>
            <a:picLocks noGrp="1" noChangeAspect="1"/>
          </p:cNvPicPr>
          <p:nvPr>
            <p:ph idx="1"/>
          </p:nvPr>
        </p:nvPicPr>
        <p:blipFill>
          <a:blip r:embed="rId3"/>
          <a:stretch>
            <a:fillRect/>
          </a:stretch>
        </p:blipFill>
        <p:spPr>
          <a:xfrm>
            <a:off x="1570787" y="1825625"/>
            <a:ext cx="9050426" cy="4351338"/>
          </a:xfrm>
        </p:spPr>
      </p:pic>
    </p:spTree>
    <p:extLst>
      <p:ext uri="{BB962C8B-B14F-4D97-AF65-F5344CB8AC3E}">
        <p14:creationId xmlns:p14="http://schemas.microsoft.com/office/powerpoint/2010/main" val="1959061647"/>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C10863-905D-5A41-89D7-F38F8690E007}"/>
              </a:ext>
            </a:extLst>
          </p:cNvPr>
          <p:cNvSpPr>
            <a:spLocks noGrp="1"/>
          </p:cNvSpPr>
          <p:nvPr>
            <p:ph type="title"/>
          </p:nvPr>
        </p:nvSpPr>
        <p:spPr/>
        <p:txBody>
          <a:bodyPr/>
          <a:lstStyle/>
          <a:p>
            <a:r>
              <a:rPr lang="en-US" dirty="0"/>
              <a:t>e.g. Hypercapnia in COPD</a:t>
            </a:r>
          </a:p>
        </p:txBody>
      </p:sp>
      <p:sp>
        <p:nvSpPr>
          <p:cNvPr id="3" name="Content Placeholder 2">
            <a:extLst>
              <a:ext uri="{FF2B5EF4-FFF2-40B4-BE49-F238E27FC236}">
                <a16:creationId xmlns:a16="http://schemas.microsoft.com/office/drawing/2014/main" id="{EC8046D9-7CB4-F648-928E-0C927FA2FC9D}"/>
              </a:ext>
            </a:extLst>
          </p:cNvPr>
          <p:cNvSpPr>
            <a:spLocks noGrp="1"/>
          </p:cNvSpPr>
          <p:nvPr>
            <p:ph idx="1"/>
          </p:nvPr>
        </p:nvSpPr>
        <p:spPr>
          <a:xfrm>
            <a:off x="838200" y="1825625"/>
            <a:ext cx="6975764" cy="4127500"/>
          </a:xfrm>
        </p:spPr>
        <p:txBody>
          <a:bodyPr>
            <a:normAutofit fontScale="77500" lnSpcReduction="20000"/>
          </a:bodyPr>
          <a:lstStyle/>
          <a:p>
            <a:r>
              <a:rPr lang="en-US" dirty="0"/>
              <a:t>N=117 patients with stable </a:t>
            </a:r>
            <a:r>
              <a:rPr lang="en-US" dirty="0" err="1"/>
              <a:t>copd</a:t>
            </a:r>
            <a:r>
              <a:rPr lang="en-US" dirty="0"/>
              <a:t> and n=123 with </a:t>
            </a:r>
            <a:r>
              <a:rPr lang="en-US" dirty="0" err="1"/>
              <a:t>init</a:t>
            </a:r>
            <a:r>
              <a:rPr lang="en-US" dirty="0"/>
              <a:t> after acute resp failure. </a:t>
            </a:r>
            <a:r>
              <a:rPr lang="en-US" dirty="0" err="1"/>
              <a:t>IpAP</a:t>
            </a:r>
            <a:r>
              <a:rPr lang="en-US" dirty="0"/>
              <a:t> 20-24, EPAP 4-6. 6h average compliance</a:t>
            </a:r>
          </a:p>
          <a:p>
            <a:r>
              <a:rPr lang="en-US" dirty="0"/>
              <a:t>“In the multivariate regression model, a higher baseline bicarbonate level and inspiratory pressure, initiation after an exacerbation instead of initiation in stable disease, and the presence of anxiety symptoms were related to a larger decrease in PaCO2 after 12 months </a:t>
            </a:r>
          </a:p>
          <a:p>
            <a:r>
              <a:rPr lang="en-US" dirty="0"/>
              <a:t>univariate regression, age, BMI, FEV1 , PaCO2 , bicarbonate levels, OSA, and timing of NIV initiation were significant determinants of survival (Table S2). Of not</a:t>
            </a:r>
            <a:r>
              <a:rPr lang="en-US" b="1" dirty="0"/>
              <a:t>e, the absolute and percentage of change in PaCO2 after 12 months were not associated with survival”</a:t>
            </a:r>
          </a:p>
          <a:p>
            <a:pPr lvl="1"/>
            <a:r>
              <a:rPr lang="en-US" b="1" dirty="0"/>
              <a:t>Timing of NIV initiation (or cousin, method of presentation/identification of hypercapnia) seems to be a pattern in all hypercapnic resp failure – 2 different groups. </a:t>
            </a:r>
            <a:endParaRPr lang="en-US" dirty="0"/>
          </a:p>
        </p:txBody>
      </p:sp>
      <p:pic>
        <p:nvPicPr>
          <p:cNvPr id="5" name="Picture 4" descr="Chart&#10;&#10;Description automatically generated">
            <a:extLst>
              <a:ext uri="{FF2B5EF4-FFF2-40B4-BE49-F238E27FC236}">
                <a16:creationId xmlns:a16="http://schemas.microsoft.com/office/drawing/2014/main" id="{AB2D5E48-47FC-0F41-BAF4-3CA9FB429F67}"/>
              </a:ext>
            </a:extLst>
          </p:cNvPr>
          <p:cNvPicPr>
            <a:picLocks noChangeAspect="1"/>
          </p:cNvPicPr>
          <p:nvPr/>
        </p:nvPicPr>
        <p:blipFill>
          <a:blip r:embed="rId3"/>
          <a:stretch>
            <a:fillRect/>
          </a:stretch>
        </p:blipFill>
        <p:spPr>
          <a:xfrm>
            <a:off x="7937730" y="1690688"/>
            <a:ext cx="4064000" cy="4127500"/>
          </a:xfrm>
          <a:prstGeom prst="rect">
            <a:avLst/>
          </a:prstGeom>
        </p:spPr>
      </p:pic>
    </p:spTree>
    <p:extLst>
      <p:ext uri="{BB962C8B-B14F-4D97-AF65-F5344CB8AC3E}">
        <p14:creationId xmlns:p14="http://schemas.microsoft.com/office/powerpoint/2010/main" val="194558330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B33618-4D43-4F44-9E37-E84B2E5C76A7}"/>
              </a:ext>
            </a:extLst>
          </p:cNvPr>
          <p:cNvSpPr>
            <a:spLocks noGrp="1"/>
          </p:cNvSpPr>
          <p:nvPr>
            <p:ph type="title"/>
          </p:nvPr>
        </p:nvSpPr>
        <p:spPr/>
        <p:txBody>
          <a:bodyPr/>
          <a:lstStyle/>
          <a:p>
            <a:r>
              <a:rPr lang="en-US" dirty="0"/>
              <a:t>Breath Holds</a:t>
            </a:r>
          </a:p>
        </p:txBody>
      </p:sp>
      <p:sp>
        <p:nvSpPr>
          <p:cNvPr id="3" name="Content Placeholder 2">
            <a:extLst>
              <a:ext uri="{FF2B5EF4-FFF2-40B4-BE49-F238E27FC236}">
                <a16:creationId xmlns:a16="http://schemas.microsoft.com/office/drawing/2014/main" id="{74690688-EEFA-4244-837A-6EE6AAAF09D0}"/>
              </a:ext>
            </a:extLst>
          </p:cNvPr>
          <p:cNvSpPr>
            <a:spLocks noGrp="1"/>
          </p:cNvSpPr>
          <p:nvPr>
            <p:ph idx="1"/>
          </p:nvPr>
        </p:nvSpPr>
        <p:spPr/>
        <p:txBody>
          <a:bodyPr/>
          <a:lstStyle/>
          <a:p>
            <a:r>
              <a:rPr lang="en-US" dirty="0"/>
              <a:t>PaCO2 causes an irresistibly strong urge to breathe in individuals with normal respiratory systems </a:t>
            </a:r>
          </a:p>
          <a:p>
            <a:pPr lvl="1"/>
            <a:r>
              <a:rPr lang="en-US" dirty="0"/>
              <a:t>on room air, typically near 50 mmHg (diaphragmatic contractions occur at PaCO2 ~46-49)</a:t>
            </a:r>
          </a:p>
          <a:p>
            <a:pPr lvl="1"/>
            <a:r>
              <a:rPr lang="en-US" dirty="0"/>
              <a:t>on supplemental oxygen, can tolerate much longer (highly trained </a:t>
            </a:r>
            <a:r>
              <a:rPr lang="en-US" dirty="0" err="1"/>
              <a:t>apneass</a:t>
            </a:r>
            <a:r>
              <a:rPr lang="en-US" dirty="0"/>
              <a:t> can increase their conventional breakpoint to critical hypoxia, which is 20-30 mmHg O2)</a:t>
            </a:r>
          </a:p>
          <a:p>
            <a:pPr lvl="1"/>
            <a:r>
              <a:rPr lang="en-US" dirty="0"/>
              <a:t>can be extended by rebreathing gas (the sensation of air hunger is partially mediated by lack of movement in / out)</a:t>
            </a:r>
          </a:p>
          <a:p>
            <a:pPr lvl="1"/>
            <a:endParaRPr lang="en-US" dirty="0"/>
          </a:p>
        </p:txBody>
      </p:sp>
    </p:spTree>
    <p:extLst>
      <p:ext uri="{BB962C8B-B14F-4D97-AF65-F5344CB8AC3E}">
        <p14:creationId xmlns:p14="http://schemas.microsoft.com/office/powerpoint/2010/main" val="3416334548"/>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028870-2853-7F4A-AFEC-BFE8E6AE3DBE}"/>
              </a:ext>
            </a:extLst>
          </p:cNvPr>
          <p:cNvSpPr>
            <a:spLocks noGrp="1"/>
          </p:cNvSpPr>
          <p:nvPr>
            <p:ph type="title"/>
          </p:nvPr>
        </p:nvSpPr>
        <p:spPr/>
        <p:txBody>
          <a:bodyPr/>
          <a:lstStyle/>
          <a:p>
            <a:r>
              <a:rPr lang="en-US" dirty="0"/>
              <a:t>Known management considerations</a:t>
            </a:r>
          </a:p>
        </p:txBody>
      </p:sp>
      <p:sp>
        <p:nvSpPr>
          <p:cNvPr id="3" name="Content Placeholder 2">
            <a:extLst>
              <a:ext uri="{FF2B5EF4-FFF2-40B4-BE49-F238E27FC236}">
                <a16:creationId xmlns:a16="http://schemas.microsoft.com/office/drawing/2014/main" id="{AF3926A0-E362-0E4D-8E76-90DBE242708D}"/>
              </a:ext>
            </a:extLst>
          </p:cNvPr>
          <p:cNvSpPr>
            <a:spLocks noGrp="1"/>
          </p:cNvSpPr>
          <p:nvPr>
            <p:ph idx="1"/>
          </p:nvPr>
        </p:nvSpPr>
        <p:spPr/>
        <p:txBody>
          <a:bodyPr/>
          <a:lstStyle/>
          <a:p>
            <a:r>
              <a:rPr lang="en-US" dirty="0"/>
              <a:t>Explore possible interventions: Obesity is highly co-morbid with hypercapnic respiratory failure (whether caused by obesity hypoventilation or not). Using a cohort of patients who underwent bariatric surgery or were seen in a comprehensive weight loss clinic, I would identify if markers of fragility toward exacerbation (HCO3 - compensation for chronic hypercapnia - and resting SpO2 (all other things equal, lower when PaCO2 is higher) improve when obesity is treated optimally.</a:t>
            </a:r>
          </a:p>
          <a:p>
            <a:endParaRPr lang="en-US" dirty="0"/>
          </a:p>
        </p:txBody>
      </p:sp>
    </p:spTree>
    <p:extLst>
      <p:ext uri="{BB962C8B-B14F-4D97-AF65-F5344CB8AC3E}">
        <p14:creationId xmlns:p14="http://schemas.microsoft.com/office/powerpoint/2010/main" val="2968553789"/>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BDF938-C19C-A24F-BC35-98087D75AA2E}"/>
              </a:ext>
            </a:extLst>
          </p:cNvPr>
          <p:cNvSpPr>
            <a:spLocks noGrp="1"/>
          </p:cNvSpPr>
          <p:nvPr>
            <p:ph type="title"/>
          </p:nvPr>
        </p:nvSpPr>
        <p:spPr/>
        <p:txBody>
          <a:bodyPr/>
          <a:lstStyle/>
          <a:p>
            <a:r>
              <a:rPr lang="en-US" dirty="0"/>
              <a:t>Management approach to </a:t>
            </a:r>
            <a:r>
              <a:rPr lang="en-US" dirty="0" err="1"/>
              <a:t>hypercap</a:t>
            </a:r>
            <a:r>
              <a:rPr lang="en-US" dirty="0"/>
              <a:t>:</a:t>
            </a:r>
          </a:p>
        </p:txBody>
      </p:sp>
      <p:sp>
        <p:nvSpPr>
          <p:cNvPr id="3" name="Content Placeholder 2">
            <a:extLst>
              <a:ext uri="{FF2B5EF4-FFF2-40B4-BE49-F238E27FC236}">
                <a16:creationId xmlns:a16="http://schemas.microsoft.com/office/drawing/2014/main" id="{A04A163C-B37A-0C44-AFA1-BB2E844FEDD2}"/>
              </a:ext>
            </a:extLst>
          </p:cNvPr>
          <p:cNvSpPr>
            <a:spLocks noGrp="1"/>
          </p:cNvSpPr>
          <p:nvPr>
            <p:ph idx="1"/>
          </p:nvPr>
        </p:nvSpPr>
        <p:spPr>
          <a:xfrm>
            <a:off x="838200" y="1825625"/>
            <a:ext cx="5230092" cy="4351338"/>
          </a:xfrm>
        </p:spPr>
        <p:txBody>
          <a:bodyPr/>
          <a:lstStyle/>
          <a:p>
            <a:r>
              <a:rPr lang="en-US" dirty="0"/>
              <a:t>1. Temporizing measures to relieve hypoxemia (though these will often make hypoventilation worse</a:t>
            </a:r>
          </a:p>
          <a:p>
            <a:pPr lvl="1"/>
            <a:r>
              <a:rPr lang="en-US" dirty="0"/>
              <a:t>Does not take very much oxygen (see Right)</a:t>
            </a:r>
          </a:p>
          <a:p>
            <a:pPr lvl="1"/>
            <a:r>
              <a:rPr lang="en-US" dirty="0"/>
              <a:t>Important, as hypoxia kills quick, CO2 does slowly</a:t>
            </a:r>
          </a:p>
          <a:p>
            <a:r>
              <a:rPr lang="en-US" dirty="0"/>
              <a:t>2. Efforts to improve the alveolar ventilation</a:t>
            </a:r>
          </a:p>
        </p:txBody>
      </p:sp>
      <p:pic>
        <p:nvPicPr>
          <p:cNvPr id="4" name="Picture 3">
            <a:extLst>
              <a:ext uri="{FF2B5EF4-FFF2-40B4-BE49-F238E27FC236}">
                <a16:creationId xmlns:a16="http://schemas.microsoft.com/office/drawing/2014/main" id="{3DEF8EED-BD84-A14E-87B5-9DCB1617FF6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123709" y="2310967"/>
            <a:ext cx="5781564" cy="4181908"/>
          </a:xfrm>
          <a:prstGeom prst="rect">
            <a:avLst/>
          </a:prstGeom>
        </p:spPr>
      </p:pic>
    </p:spTree>
    <p:extLst>
      <p:ext uri="{BB962C8B-B14F-4D97-AF65-F5344CB8AC3E}">
        <p14:creationId xmlns:p14="http://schemas.microsoft.com/office/powerpoint/2010/main" val="440259877"/>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C1329C-B61E-434C-B89F-C99E491296C3}"/>
              </a:ext>
            </a:extLst>
          </p:cNvPr>
          <p:cNvSpPr>
            <a:spLocks noGrp="1"/>
          </p:cNvSpPr>
          <p:nvPr>
            <p:ph type="title"/>
          </p:nvPr>
        </p:nvSpPr>
        <p:spPr/>
        <p:txBody>
          <a:bodyPr/>
          <a:lstStyle/>
          <a:p>
            <a:r>
              <a:rPr lang="en-US" dirty="0"/>
              <a:t>OHS outcomes</a:t>
            </a:r>
          </a:p>
        </p:txBody>
      </p:sp>
      <p:sp>
        <p:nvSpPr>
          <p:cNvPr id="3" name="Content Placeholder 2">
            <a:extLst>
              <a:ext uri="{FF2B5EF4-FFF2-40B4-BE49-F238E27FC236}">
                <a16:creationId xmlns:a16="http://schemas.microsoft.com/office/drawing/2014/main" id="{BB43A24F-7887-F044-B3B7-84294FB7072C}"/>
              </a:ext>
            </a:extLst>
          </p:cNvPr>
          <p:cNvSpPr>
            <a:spLocks noGrp="1"/>
          </p:cNvSpPr>
          <p:nvPr>
            <p:ph idx="1"/>
          </p:nvPr>
        </p:nvSpPr>
        <p:spPr/>
        <p:txBody>
          <a:bodyPr>
            <a:normAutofit fontScale="92500" lnSpcReduction="10000"/>
          </a:bodyPr>
          <a:lstStyle/>
          <a:p>
            <a:r>
              <a:rPr lang="en-US" dirty="0"/>
              <a:t>Carrillo A, Ferrer M, Gonzalez-Diaz G, Lopez-Martinez A, Llamas N, Alcazar M, </a:t>
            </a:r>
            <a:r>
              <a:rPr lang="en-US" dirty="0" err="1"/>
              <a:t>Capilla</a:t>
            </a:r>
            <a:r>
              <a:rPr lang="en-US" dirty="0"/>
              <a:t> L, Torres A. Noninvasive ventilation in acute hypercapnic respiratory failure caused by obesity hypoventilation syndrome and chronic obstructive pulmonary disease. Am J Respir Crit Care Med 2012;186:1279–1285</a:t>
            </a:r>
          </a:p>
          <a:p>
            <a:r>
              <a:rPr lang="en-US" dirty="0"/>
              <a:t>(and its editorial - </a:t>
            </a:r>
          </a:p>
          <a:p>
            <a:r>
              <a:rPr lang="en-US" dirty="0"/>
              <a:t>Obesity hypoventilation syndrome: an underdiagnosed and undertreated condition.</a:t>
            </a:r>
          </a:p>
          <a:p>
            <a:r>
              <a:rPr lang="en-US" dirty="0" err="1"/>
              <a:t>Pépin</a:t>
            </a:r>
            <a:r>
              <a:rPr lang="en-US" dirty="0"/>
              <a:t> JL, </a:t>
            </a:r>
            <a:r>
              <a:rPr lang="en-US" dirty="0" err="1"/>
              <a:t>Borel</a:t>
            </a:r>
            <a:r>
              <a:rPr lang="en-US" dirty="0"/>
              <a:t> JC, Janssens JP</a:t>
            </a:r>
          </a:p>
          <a:p>
            <a:r>
              <a:rPr lang="en-US" dirty="0"/>
              <a:t>Am J Respir Crit Care Med. 2012 Dec 15; 186(12):1205-7. </a:t>
            </a:r>
            <a:r>
              <a:rPr lang="en-US" dirty="0">
                <a:hlinkClick r:id="rId3"/>
              </a:rPr>
              <a:t>https://www.atsjournals.org/doi/10.1164/rccm.201210-1922ED</a:t>
            </a:r>
            <a:r>
              <a:rPr lang="en-US" dirty="0"/>
              <a:t>)</a:t>
            </a:r>
          </a:p>
          <a:p>
            <a:pPr marL="0" indent="0">
              <a:buNone/>
            </a:pPr>
            <a:endParaRPr lang="en-US" dirty="0"/>
          </a:p>
          <a:p>
            <a:endParaRPr lang="en-US" dirty="0"/>
          </a:p>
        </p:txBody>
      </p:sp>
    </p:spTree>
    <p:extLst>
      <p:ext uri="{BB962C8B-B14F-4D97-AF65-F5344CB8AC3E}">
        <p14:creationId xmlns:p14="http://schemas.microsoft.com/office/powerpoint/2010/main" val="911497251"/>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CEF57A-00FB-FE47-991E-AFC3D69B1085}"/>
              </a:ext>
            </a:extLst>
          </p:cNvPr>
          <p:cNvSpPr>
            <a:spLocks noGrp="1"/>
          </p:cNvSpPr>
          <p:nvPr>
            <p:ph type="title"/>
          </p:nvPr>
        </p:nvSpPr>
        <p:spPr/>
        <p:txBody>
          <a:bodyPr/>
          <a:lstStyle/>
          <a:p>
            <a:r>
              <a:rPr lang="en-US" dirty="0"/>
              <a:t>O2 Hypercapnia</a:t>
            </a:r>
          </a:p>
        </p:txBody>
      </p:sp>
      <p:sp>
        <p:nvSpPr>
          <p:cNvPr id="3" name="Content Placeholder 2">
            <a:extLst>
              <a:ext uri="{FF2B5EF4-FFF2-40B4-BE49-F238E27FC236}">
                <a16:creationId xmlns:a16="http://schemas.microsoft.com/office/drawing/2014/main" id="{B26EB5FB-FB19-284E-A7BD-605841A659EE}"/>
              </a:ext>
            </a:extLst>
          </p:cNvPr>
          <p:cNvSpPr>
            <a:spLocks noGrp="1"/>
          </p:cNvSpPr>
          <p:nvPr>
            <p:ph idx="1"/>
          </p:nvPr>
        </p:nvSpPr>
        <p:spPr/>
        <p:txBody>
          <a:bodyPr/>
          <a:lstStyle/>
          <a:p>
            <a:r>
              <a:rPr lang="en-US" dirty="0"/>
              <a:t> Excessive oxygen supplementation appears to worsen hypercapnia primarily by increasing ventilation-perfusion inequality and thereby decreasing efficiency of gas exchange, rather than by depressing ventilation.</a:t>
            </a:r>
            <a:r>
              <a:rPr lang="en-US" b="1" dirty="0">
                <a:hlinkClick r:id="rId2"/>
              </a:rPr>
              <a:t>44</a:t>
            </a:r>
            <a:r>
              <a:rPr lang="en-US" dirty="0"/>
              <a:t> - Barbera JA, Roca J, Ferrer A, </a:t>
            </a:r>
            <a:r>
              <a:rPr lang="en-US" dirty="0" err="1"/>
              <a:t>Felez</a:t>
            </a:r>
            <a:r>
              <a:rPr lang="en-US" dirty="0"/>
              <a:t> MA, Diaz O, Roger N, Rodriguez-Roisin R. Mechanisms of worsening gas exchange during acute exacerbations of chronic obstructive pulmonary disease. </a:t>
            </a:r>
            <a:r>
              <a:rPr lang="en-US" i="1" dirty="0"/>
              <a:t>Eur. Respir. J.</a:t>
            </a:r>
            <a:r>
              <a:rPr lang="en-US" dirty="0"/>
              <a:t> 1997; </a:t>
            </a:r>
            <a:r>
              <a:rPr lang="en-US" b="1" dirty="0"/>
              <a:t>10</a:t>
            </a:r>
            <a:r>
              <a:rPr lang="en-US" dirty="0"/>
              <a:t>: 1285–1291.</a:t>
            </a:r>
          </a:p>
          <a:p>
            <a:endParaRPr lang="en-US" dirty="0"/>
          </a:p>
        </p:txBody>
      </p:sp>
    </p:spTree>
    <p:extLst>
      <p:ext uri="{BB962C8B-B14F-4D97-AF65-F5344CB8AC3E}">
        <p14:creationId xmlns:p14="http://schemas.microsoft.com/office/powerpoint/2010/main" val="1917875707"/>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483A95-898B-3449-A2AF-A4C2AECD1839}"/>
              </a:ext>
            </a:extLst>
          </p:cNvPr>
          <p:cNvSpPr>
            <a:spLocks noGrp="1"/>
          </p:cNvSpPr>
          <p:nvPr>
            <p:ph type="title"/>
          </p:nvPr>
        </p:nvSpPr>
        <p:spPr/>
        <p:txBody>
          <a:bodyPr/>
          <a:lstStyle/>
          <a:p>
            <a:r>
              <a:rPr lang="en-US" dirty="0"/>
              <a:t>OHS outcomes</a:t>
            </a:r>
          </a:p>
        </p:txBody>
      </p:sp>
      <p:sp>
        <p:nvSpPr>
          <p:cNvPr id="3" name="Content Placeholder 2">
            <a:extLst>
              <a:ext uri="{FF2B5EF4-FFF2-40B4-BE49-F238E27FC236}">
                <a16:creationId xmlns:a16="http://schemas.microsoft.com/office/drawing/2014/main" id="{7905464A-D6BC-974C-A857-A087C0F39AB1}"/>
              </a:ext>
            </a:extLst>
          </p:cNvPr>
          <p:cNvSpPr>
            <a:spLocks noGrp="1"/>
          </p:cNvSpPr>
          <p:nvPr>
            <p:ph idx="1"/>
          </p:nvPr>
        </p:nvSpPr>
        <p:spPr/>
        <p:txBody>
          <a:bodyPr/>
          <a:lstStyle/>
          <a:p>
            <a:r>
              <a:rPr lang="en-US" dirty="0"/>
              <a:t>Compared to obese controls, OHS patients are more likely to be hospitalized, require more intensive care unit management, have longer lengths of stay and are more likely to be discharged to a long term facility (</a:t>
            </a:r>
            <a:r>
              <a:rPr lang="en-US" u="sng" dirty="0">
                <a:hlinkClick r:id="rId3"/>
              </a:rPr>
              <a:t>Berg et al., 2001</a:t>
            </a:r>
            <a:r>
              <a:rPr lang="en-US" dirty="0"/>
              <a:t>; </a:t>
            </a:r>
            <a:r>
              <a:rPr lang="en-US" u="sng" dirty="0">
                <a:hlinkClick r:id="rId4"/>
              </a:rPr>
              <a:t>Nowbar et al., 2004</a:t>
            </a:r>
            <a:r>
              <a:rPr lang="en-US" dirty="0"/>
              <a:t>). </a:t>
            </a:r>
          </a:p>
          <a:p>
            <a:r>
              <a:rPr lang="en-US" dirty="0"/>
              <a:t> </a:t>
            </a:r>
            <a:r>
              <a:rPr lang="en-US" dirty="0" err="1"/>
              <a:t>Cphys</a:t>
            </a:r>
            <a:r>
              <a:rPr lang="en-US" dirty="0"/>
              <a:t>: ” Similarly, in hospitalized patients with OHS discharged without respiratory management, mortality was fourfold higher than </a:t>
            </a:r>
            <a:r>
              <a:rPr lang="en-US" dirty="0" err="1"/>
              <a:t>eucapnic</a:t>
            </a:r>
            <a:r>
              <a:rPr lang="en-US" dirty="0"/>
              <a:t> obesity, with the majority of deaths occurring with 3 months of discharge (283)”</a:t>
            </a:r>
          </a:p>
          <a:p>
            <a:endParaRPr lang="en-US" dirty="0"/>
          </a:p>
        </p:txBody>
      </p:sp>
    </p:spTree>
    <p:extLst>
      <p:ext uri="{BB962C8B-B14F-4D97-AF65-F5344CB8AC3E}">
        <p14:creationId xmlns:p14="http://schemas.microsoft.com/office/powerpoint/2010/main" val="4048374422"/>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090834-CEC4-3D4E-B16E-DBAD04BE3BE9}"/>
              </a:ext>
            </a:extLst>
          </p:cNvPr>
          <p:cNvSpPr>
            <a:spLocks noGrp="1"/>
          </p:cNvSpPr>
          <p:nvPr>
            <p:ph type="title"/>
          </p:nvPr>
        </p:nvSpPr>
        <p:spPr/>
        <p:txBody>
          <a:bodyPr/>
          <a:lstStyle/>
          <a:p>
            <a:r>
              <a:rPr lang="en-US" dirty="0"/>
              <a:t>OHS CPAP vs NIV</a:t>
            </a:r>
          </a:p>
        </p:txBody>
      </p:sp>
      <p:sp>
        <p:nvSpPr>
          <p:cNvPr id="3" name="Content Placeholder 2">
            <a:extLst>
              <a:ext uri="{FF2B5EF4-FFF2-40B4-BE49-F238E27FC236}">
                <a16:creationId xmlns:a16="http://schemas.microsoft.com/office/drawing/2014/main" id="{6F473725-C81E-334F-A7D4-AD0A3262754B}"/>
              </a:ext>
            </a:extLst>
          </p:cNvPr>
          <p:cNvSpPr>
            <a:spLocks noGrp="1"/>
          </p:cNvSpPr>
          <p:nvPr>
            <p:ph idx="1"/>
          </p:nvPr>
        </p:nvSpPr>
        <p:spPr/>
        <p:txBody>
          <a:bodyPr/>
          <a:lstStyle/>
          <a:p>
            <a:r>
              <a:rPr lang="en-US" dirty="0">
                <a:hlinkClick r:id="rId2"/>
              </a:rPr>
              <a:t>https://pubmed.ncbi.nlm.nih.gov/31682462/</a:t>
            </a:r>
            <a:r>
              <a:rPr lang="en-US" dirty="0"/>
              <a:t> 196 – both CPAP and NIV improved </a:t>
            </a:r>
            <a:r>
              <a:rPr lang="en-US" dirty="0" err="1"/>
              <a:t>pHTN</a:t>
            </a:r>
            <a:r>
              <a:rPr lang="en-US" dirty="0"/>
              <a:t> and LV diastolic </a:t>
            </a:r>
            <a:r>
              <a:rPr lang="en-US" dirty="0" err="1"/>
              <a:t>dsfxn</a:t>
            </a:r>
            <a:r>
              <a:rPr lang="en-US" dirty="0"/>
              <a:t> similarly </a:t>
            </a:r>
          </a:p>
        </p:txBody>
      </p:sp>
    </p:spTree>
    <p:extLst>
      <p:ext uri="{BB962C8B-B14F-4D97-AF65-F5344CB8AC3E}">
        <p14:creationId xmlns:p14="http://schemas.microsoft.com/office/powerpoint/2010/main" val="2536919543"/>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EEA6C9-6741-0C46-94A3-8ACDC03A23C7}"/>
              </a:ext>
            </a:extLst>
          </p:cNvPr>
          <p:cNvSpPr>
            <a:spLocks noGrp="1"/>
          </p:cNvSpPr>
          <p:nvPr>
            <p:ph type="title"/>
          </p:nvPr>
        </p:nvSpPr>
        <p:spPr/>
        <p:txBody>
          <a:bodyPr/>
          <a:lstStyle/>
          <a:p>
            <a:r>
              <a:rPr lang="en-US" dirty="0"/>
              <a:t>OHS recs ATS 2019</a:t>
            </a:r>
          </a:p>
        </p:txBody>
      </p:sp>
      <p:sp>
        <p:nvSpPr>
          <p:cNvPr id="3" name="Content Placeholder 2">
            <a:extLst>
              <a:ext uri="{FF2B5EF4-FFF2-40B4-BE49-F238E27FC236}">
                <a16:creationId xmlns:a16="http://schemas.microsoft.com/office/drawing/2014/main" id="{4BE1453D-DAA5-D145-92A2-666C39398A88}"/>
              </a:ext>
            </a:extLst>
          </p:cNvPr>
          <p:cNvSpPr>
            <a:spLocks noGrp="1"/>
          </p:cNvSpPr>
          <p:nvPr>
            <p:ph idx="1"/>
          </p:nvPr>
        </p:nvSpPr>
        <p:spPr/>
        <p:txBody>
          <a:bodyPr/>
          <a:lstStyle/>
          <a:p>
            <a:r>
              <a:rPr lang="en-US" dirty="0">
                <a:hlinkClick r:id="rId2"/>
              </a:rPr>
              <a:t>https://pubmed.ncbi.nlm.nih.gov/31368798/</a:t>
            </a:r>
            <a:endParaRPr lang="en-US" dirty="0"/>
          </a:p>
          <a:p>
            <a:r>
              <a:rPr lang="en-US" dirty="0"/>
              <a:t>Low pre-test (&lt;20%) and &lt;27 HCO3 to exclude diagnosis; use PaCO2/ABG to confirm</a:t>
            </a:r>
          </a:p>
          <a:p>
            <a:r>
              <a:rPr lang="en-US" dirty="0"/>
              <a:t>Use PAP for stable outpatients (CPAP first if has OHS)</a:t>
            </a:r>
          </a:p>
          <a:p>
            <a:r>
              <a:rPr lang="en-US" dirty="0"/>
              <a:t>Hospitalization after exacerbation -&gt; NIV until dx PSG and titration in sleep lab</a:t>
            </a:r>
          </a:p>
          <a:p>
            <a:r>
              <a:rPr lang="en-US" dirty="0"/>
              <a:t>Should undergo surgery (generally) to achieve 25-30% weight loss. </a:t>
            </a:r>
          </a:p>
        </p:txBody>
      </p:sp>
    </p:spTree>
    <p:extLst>
      <p:ext uri="{BB962C8B-B14F-4D97-AF65-F5344CB8AC3E}">
        <p14:creationId xmlns:p14="http://schemas.microsoft.com/office/powerpoint/2010/main" val="1230222934"/>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968B36-3253-A244-B4F3-E5137F9F3192}"/>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202E29EC-D7BB-5A42-B53F-5BFD27568D24}"/>
              </a:ext>
            </a:extLst>
          </p:cNvPr>
          <p:cNvSpPr>
            <a:spLocks noGrp="1"/>
          </p:cNvSpPr>
          <p:nvPr>
            <p:ph idx="1"/>
          </p:nvPr>
        </p:nvSpPr>
        <p:spPr/>
        <p:txBody>
          <a:bodyPr/>
          <a:lstStyle/>
          <a:p>
            <a:r>
              <a:rPr lang="en-US" dirty="0"/>
              <a:t>Is there analogous data of what portion of all patients presenting with hypercapnic respiratory failure have temporarily reversible hypercapnia vs normalized subsequently (as in AECOPD literature)?</a:t>
            </a:r>
          </a:p>
          <a:p>
            <a:pPr lvl="1"/>
            <a:r>
              <a:rPr lang="en-US" dirty="0" err="1"/>
              <a:t>Esp</a:t>
            </a:r>
            <a:r>
              <a:rPr lang="en-US" dirty="0"/>
              <a:t> for buckets of OVS and OHS… and for the percentage of people who don’t fall into that bucket? (obesity + CHF for example). </a:t>
            </a:r>
          </a:p>
          <a:p>
            <a:pPr lvl="1"/>
            <a:r>
              <a:rPr lang="en-US" dirty="0"/>
              <a:t>This would be important to weigh in on the ability to start CPAP or NIV right away in OHS, vs wait for subsequent assessment (like NIV for COPD)</a:t>
            </a:r>
          </a:p>
          <a:p>
            <a:pPr lvl="1"/>
            <a:r>
              <a:rPr lang="en-US" dirty="0"/>
              <a:t>What is the (acute) reason for admission in patients subsequently diagnosed with OHS?</a:t>
            </a:r>
          </a:p>
        </p:txBody>
      </p:sp>
    </p:spTree>
    <p:extLst>
      <p:ext uri="{BB962C8B-B14F-4D97-AF65-F5344CB8AC3E}">
        <p14:creationId xmlns:p14="http://schemas.microsoft.com/office/powerpoint/2010/main" val="2251030798"/>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887740-F5AB-8F4F-97E2-7618C9FDCFEA}"/>
              </a:ext>
            </a:extLst>
          </p:cNvPr>
          <p:cNvSpPr>
            <a:spLocks noGrp="1"/>
          </p:cNvSpPr>
          <p:nvPr>
            <p:ph type="title"/>
          </p:nvPr>
        </p:nvSpPr>
        <p:spPr/>
        <p:txBody>
          <a:bodyPr/>
          <a:lstStyle/>
          <a:p>
            <a:r>
              <a:rPr lang="en-US" dirty="0"/>
              <a:t>OHS management</a:t>
            </a:r>
          </a:p>
        </p:txBody>
      </p:sp>
      <p:sp>
        <p:nvSpPr>
          <p:cNvPr id="3" name="Content Placeholder 2">
            <a:extLst>
              <a:ext uri="{FF2B5EF4-FFF2-40B4-BE49-F238E27FC236}">
                <a16:creationId xmlns:a16="http://schemas.microsoft.com/office/drawing/2014/main" id="{27EA2FC3-1E42-8A48-80AC-D130F21BFCA7}"/>
              </a:ext>
            </a:extLst>
          </p:cNvPr>
          <p:cNvSpPr>
            <a:spLocks noGrp="1"/>
          </p:cNvSpPr>
          <p:nvPr>
            <p:ph idx="1"/>
          </p:nvPr>
        </p:nvSpPr>
        <p:spPr/>
        <p:txBody>
          <a:bodyPr>
            <a:normAutofit fontScale="92500" lnSpcReduction="20000"/>
          </a:bodyPr>
          <a:lstStyle/>
          <a:p>
            <a:r>
              <a:rPr lang="en-US" dirty="0"/>
              <a:t>From Mark and Chen 2015</a:t>
            </a:r>
          </a:p>
          <a:p>
            <a:r>
              <a:rPr lang="en-US" dirty="0"/>
              <a:t>“Non-invasive positive pressure ventilation is considered an important therapeutic intervention in patients with OHS (5). The benefits of NIPPV include an improvement in gas exchange, lung volumes and central respiratory drive to carbon dioxide (13,27,28,39,40). NIPPV may reduce the short-term mortality of OHS (5,29). Oxygen therapy is potentially hazardous in patients with OHS as it may cause hyperoxia, which will promote further hypercapnia (41–43). </a:t>
            </a:r>
            <a:r>
              <a:rPr lang="en-US" dirty="0" err="1"/>
              <a:t>Priou</a:t>
            </a:r>
            <a:r>
              <a:rPr lang="en-US" dirty="0"/>
              <a:t> et al. demonstrated that supplemental oxygen therapy was an independent predictor of mortality in patients with OHS (44). As OHS is frequently misdiagnosed as COPD or ‘chronic asthma’ and the vast majorities of patients never undergo formal polysomnography (which is required for NIPPV therapy in the US), it is likely that many patients are inappropriately treated with supplemental oxygen and corticosteroids while few are treated with NIPPV (30,32,45).</a:t>
            </a:r>
          </a:p>
          <a:p>
            <a:endParaRPr lang="en-US" dirty="0"/>
          </a:p>
        </p:txBody>
      </p:sp>
    </p:spTree>
    <p:extLst>
      <p:ext uri="{BB962C8B-B14F-4D97-AF65-F5344CB8AC3E}">
        <p14:creationId xmlns:p14="http://schemas.microsoft.com/office/powerpoint/2010/main" val="2622021796"/>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26300C-6AD1-2948-930F-B792D460E133}"/>
              </a:ext>
            </a:extLst>
          </p:cNvPr>
          <p:cNvSpPr>
            <a:spLocks noGrp="1"/>
          </p:cNvSpPr>
          <p:nvPr>
            <p:ph type="title"/>
          </p:nvPr>
        </p:nvSpPr>
        <p:spPr/>
        <p:txBody>
          <a:bodyPr/>
          <a:lstStyle/>
          <a:p>
            <a:r>
              <a:rPr lang="en-US" dirty="0" err="1"/>
              <a:t>Gursel</a:t>
            </a:r>
            <a:r>
              <a:rPr lang="en-US" dirty="0"/>
              <a:t> 2011</a:t>
            </a:r>
          </a:p>
        </p:txBody>
      </p:sp>
      <p:sp>
        <p:nvSpPr>
          <p:cNvPr id="3" name="Content Placeholder 2">
            <a:extLst>
              <a:ext uri="{FF2B5EF4-FFF2-40B4-BE49-F238E27FC236}">
                <a16:creationId xmlns:a16="http://schemas.microsoft.com/office/drawing/2014/main" id="{8930DA97-3170-7E46-B17D-67F5EB07A130}"/>
              </a:ext>
            </a:extLst>
          </p:cNvPr>
          <p:cNvSpPr>
            <a:spLocks noGrp="1"/>
          </p:cNvSpPr>
          <p:nvPr>
            <p:ph idx="1"/>
          </p:nvPr>
        </p:nvSpPr>
        <p:spPr/>
        <p:txBody>
          <a:bodyPr/>
          <a:lstStyle/>
          <a:p>
            <a:r>
              <a:rPr lang="en-US" dirty="0"/>
              <a:t>NIV in obese compared to non-obese – obese patients had 62%obstructive lung </a:t>
            </a:r>
            <a:r>
              <a:rPr lang="en-US" dirty="0" err="1"/>
              <a:t>dz</a:t>
            </a:r>
            <a:r>
              <a:rPr lang="en-US" dirty="0"/>
              <a:t>, 90% OSA+OHS, 3% neuromuscular dz. Not obese had 69% obstructive lung </a:t>
            </a:r>
            <a:r>
              <a:rPr lang="en-US" dirty="0" err="1"/>
              <a:t>dz</a:t>
            </a:r>
            <a:r>
              <a:rPr lang="en-US" dirty="0"/>
              <a:t>, OSAS+OHS 21%, neuromuscular 8%. </a:t>
            </a:r>
          </a:p>
          <a:p>
            <a:r>
              <a:rPr lang="en-US" dirty="0"/>
              <a:t>Reasons for readmissions: pulmonary edema (86% vs 48%), </a:t>
            </a:r>
            <a:r>
              <a:rPr lang="en-US" dirty="0" err="1"/>
              <a:t>pulm</a:t>
            </a:r>
            <a:r>
              <a:rPr lang="en-US" dirty="0"/>
              <a:t> infection (46 vs 62%), </a:t>
            </a:r>
            <a:r>
              <a:rPr lang="en-US" dirty="0" err="1"/>
              <a:t>copd</a:t>
            </a:r>
            <a:r>
              <a:rPr lang="en-US" dirty="0"/>
              <a:t>/asthma </a:t>
            </a:r>
            <a:r>
              <a:rPr lang="en-US" dirty="0" err="1"/>
              <a:t>exa</a:t>
            </a:r>
            <a:r>
              <a:rPr lang="en-US" dirty="0"/>
              <a:t> (54% vs 60%)</a:t>
            </a:r>
          </a:p>
          <a:p>
            <a:endParaRPr lang="en-US" dirty="0"/>
          </a:p>
          <a:p>
            <a:r>
              <a:rPr lang="en-US" dirty="0">
                <a:hlinkClick r:id="rId3"/>
              </a:rPr>
              <a:t>Meta-analysis in ATS 2020 – PAP in OHS: https://pubmed.ncbi.nlm.nih.gov/31726017/</a:t>
            </a:r>
            <a:endParaRPr lang="en-US" dirty="0"/>
          </a:p>
          <a:p>
            <a:endParaRPr lang="en-US" dirty="0"/>
          </a:p>
        </p:txBody>
      </p:sp>
    </p:spTree>
    <p:extLst>
      <p:ext uri="{BB962C8B-B14F-4D97-AF65-F5344CB8AC3E}">
        <p14:creationId xmlns:p14="http://schemas.microsoft.com/office/powerpoint/2010/main" val="96668019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313398-35A0-1E48-9862-EB6275A6F039}"/>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7E4D9B43-748D-7D46-9229-AA67FD89370C}"/>
              </a:ext>
            </a:extLst>
          </p:cNvPr>
          <p:cNvSpPr>
            <a:spLocks noGrp="1"/>
          </p:cNvSpPr>
          <p:nvPr>
            <p:ph idx="1"/>
          </p:nvPr>
        </p:nvSpPr>
        <p:spPr/>
        <p:txBody>
          <a:bodyPr/>
          <a:lstStyle/>
          <a:p>
            <a:r>
              <a:rPr lang="en-US" dirty="0"/>
              <a:t>Central respiratory chemoreceptors likely trigger non-respiratory effects of CO2 because hypercapnia evokes no adverse sensation, emotional or otherwise, in patients with congenital central hypoventilation syndrome (CCHS) who lack a respiratory chemoreflex but have normal intellect and sensory perception (Shea et al., 1993; </a:t>
            </a:r>
            <a:r>
              <a:rPr lang="en-US" dirty="0" err="1"/>
              <a:t>Weese</a:t>
            </a:r>
            <a:r>
              <a:rPr lang="en-US" dirty="0"/>
              <a:t>-Mayer et al., 2010). </a:t>
            </a:r>
          </a:p>
        </p:txBody>
      </p:sp>
    </p:spTree>
    <p:extLst>
      <p:ext uri="{BB962C8B-B14F-4D97-AF65-F5344CB8AC3E}">
        <p14:creationId xmlns:p14="http://schemas.microsoft.com/office/powerpoint/2010/main" val="3818643313"/>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BBC346-2FC0-AD4B-8FEC-611C4220157F}"/>
              </a:ext>
            </a:extLst>
          </p:cNvPr>
          <p:cNvSpPr>
            <a:spLocks noGrp="1"/>
          </p:cNvSpPr>
          <p:nvPr>
            <p:ph type="title"/>
          </p:nvPr>
        </p:nvSpPr>
        <p:spPr/>
        <p:txBody>
          <a:bodyPr/>
          <a:lstStyle/>
          <a:p>
            <a:r>
              <a:rPr lang="en-US" dirty="0"/>
              <a:t>Bariatric surgery in hypercapnia/OHS/OVS</a:t>
            </a:r>
          </a:p>
        </p:txBody>
      </p:sp>
      <p:sp>
        <p:nvSpPr>
          <p:cNvPr id="3" name="Content Placeholder 2">
            <a:extLst>
              <a:ext uri="{FF2B5EF4-FFF2-40B4-BE49-F238E27FC236}">
                <a16:creationId xmlns:a16="http://schemas.microsoft.com/office/drawing/2014/main" id="{C337B5D7-50ED-424F-8487-87BB3AF39604}"/>
              </a:ext>
            </a:extLst>
          </p:cNvPr>
          <p:cNvSpPr>
            <a:spLocks noGrp="1"/>
          </p:cNvSpPr>
          <p:nvPr>
            <p:ph idx="1"/>
          </p:nvPr>
        </p:nvSpPr>
        <p:spPr/>
        <p:txBody>
          <a:bodyPr>
            <a:normAutofit/>
          </a:bodyPr>
          <a:lstStyle/>
          <a:p>
            <a:r>
              <a:rPr lang="en-US" dirty="0"/>
              <a:t>VO2, respiratory drive decrease with weight loss on </a:t>
            </a:r>
            <a:r>
              <a:rPr lang="en-US" dirty="0" err="1"/>
              <a:t>eucapneic</a:t>
            </a:r>
            <a:r>
              <a:rPr lang="en-US" dirty="0"/>
              <a:t> sleep apnea patients, but increase in patients with OHS when they lose weight </a:t>
            </a:r>
          </a:p>
          <a:p>
            <a:pPr lvl="1"/>
            <a:r>
              <a:rPr lang="en-US" dirty="0"/>
              <a:t>El-Gamal H, Khayat A, Shikora S </a:t>
            </a:r>
            <a:r>
              <a:rPr lang="en-US" i="1" dirty="0"/>
              <a:t>et al</a:t>
            </a:r>
            <a:r>
              <a:rPr lang="en-US" dirty="0"/>
              <a:t>. Relationship of dyspnea to respiratory drive and pulmonary function tests in obese patients before and after weight loss. </a:t>
            </a:r>
            <a:r>
              <a:rPr lang="en-US" i="1" dirty="0"/>
              <a:t>Chest</a:t>
            </a:r>
            <a:r>
              <a:rPr lang="en-US" dirty="0"/>
              <a:t> 2005; </a:t>
            </a:r>
            <a:r>
              <a:rPr lang="en-US" b="1" dirty="0"/>
              <a:t>128</a:t>
            </a:r>
            <a:r>
              <a:rPr lang="en-US" dirty="0"/>
              <a:t>: 3870–4.</a:t>
            </a:r>
          </a:p>
          <a:p>
            <a:pPr lvl="1"/>
            <a:r>
              <a:rPr lang="en-US" dirty="0"/>
              <a:t>A reduction in BMI from 47.3 ± 7.2 to 31.8 ± 5.1 as a result of gastric bypass led to a decrease in respiratory drive and decreased </a:t>
            </a:r>
            <a:r>
              <a:rPr lang="en-US" dirty="0" err="1"/>
              <a:t>dyspnoea</a:t>
            </a:r>
            <a:r>
              <a:rPr lang="en-US" dirty="0"/>
              <a:t> in 10 patients.</a:t>
            </a:r>
            <a:r>
              <a:rPr lang="en-US" baseline="30000" dirty="0">
                <a:hlinkClick r:id="rId2"/>
              </a:rPr>
              <a:t>54</a:t>
            </a:r>
            <a:r>
              <a:rPr lang="en-US" dirty="0"/>
              <a:t> - El-Gamal H, Khayat A, Shikora S </a:t>
            </a:r>
            <a:r>
              <a:rPr lang="en-US" i="1" dirty="0"/>
              <a:t>et al</a:t>
            </a:r>
            <a:r>
              <a:rPr lang="en-US" dirty="0"/>
              <a:t>. Relationship of dyspnea to respiratory drive and pulmonary function tests in obese patients before and after weight loss. </a:t>
            </a:r>
            <a:r>
              <a:rPr lang="en-US" i="1" dirty="0"/>
              <a:t>Chest</a:t>
            </a:r>
            <a:r>
              <a:rPr lang="en-US" dirty="0"/>
              <a:t> 2005; </a:t>
            </a:r>
            <a:r>
              <a:rPr lang="en-US" b="1" dirty="0"/>
              <a:t>128</a:t>
            </a:r>
            <a:r>
              <a:rPr lang="en-US" dirty="0"/>
              <a:t>: 3870–4.</a:t>
            </a:r>
          </a:p>
        </p:txBody>
      </p:sp>
    </p:spTree>
    <p:extLst>
      <p:ext uri="{BB962C8B-B14F-4D97-AF65-F5344CB8AC3E}">
        <p14:creationId xmlns:p14="http://schemas.microsoft.com/office/powerpoint/2010/main" val="1966213469"/>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8D75A6-DB9B-D944-894C-3E88491AB926}"/>
              </a:ext>
            </a:extLst>
          </p:cNvPr>
          <p:cNvSpPr>
            <a:spLocks noGrp="1"/>
          </p:cNvSpPr>
          <p:nvPr>
            <p:ph type="title"/>
          </p:nvPr>
        </p:nvSpPr>
        <p:spPr/>
        <p:txBody>
          <a:bodyPr/>
          <a:lstStyle/>
          <a:p>
            <a:endParaRPr lang="en-US"/>
          </a:p>
        </p:txBody>
      </p:sp>
      <p:sp>
        <p:nvSpPr>
          <p:cNvPr id="4" name="Rectangle 2">
            <a:extLst>
              <a:ext uri="{FF2B5EF4-FFF2-40B4-BE49-F238E27FC236}">
                <a16:creationId xmlns:a16="http://schemas.microsoft.com/office/drawing/2014/main" id="{F5B0A8A4-5C9F-2443-9863-AE0B28B561E2}"/>
              </a:ext>
            </a:extLst>
          </p:cNvPr>
          <p:cNvSpPr>
            <a:spLocks noChangeArrowheads="1"/>
          </p:cNvSpPr>
          <p:nvPr/>
        </p:nvSpPr>
        <p:spPr bwMode="auto">
          <a:xfrm>
            <a:off x="2294313" y="1690688"/>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1025" name="Picture 2" descr="figure">
            <a:extLst>
              <a:ext uri="{FF2B5EF4-FFF2-40B4-BE49-F238E27FC236}">
                <a16:creationId xmlns:a16="http://schemas.microsoft.com/office/drawing/2014/main" id="{98C8854E-4E08-F34A-83D9-B91E9BA2A37D}"/>
              </a:ext>
            </a:extLst>
          </p:cNvPr>
          <p:cNvPicPr>
            <a:picLocks noChangeAspect="1" noChangeArrowheads="1"/>
          </p:cNvPicPr>
          <p:nvPr/>
        </p:nvPicPr>
        <p:blipFill>
          <a:blip r:embed="rId3" r:link="rId4">
            <a:extLst>
              <a:ext uri="{28A0092B-C50C-407E-A947-70E740481C1C}">
                <a14:useLocalDpi xmlns:a14="http://schemas.microsoft.com/office/drawing/2010/main"/>
              </a:ext>
            </a:extLst>
          </a:blip>
          <a:srcRect/>
          <a:stretch>
            <a:fillRect/>
          </a:stretch>
        </p:blipFill>
        <p:spPr bwMode="auto">
          <a:xfrm>
            <a:off x="2892830" y="2621714"/>
            <a:ext cx="5943600" cy="3060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3358622"/>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08A001-6617-F644-ACB1-3D73F43D4D55}"/>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E9CBED69-A2F0-5C42-A748-58E386FED1C0}"/>
              </a:ext>
            </a:extLst>
          </p:cNvPr>
          <p:cNvSpPr>
            <a:spLocks noGrp="1"/>
          </p:cNvSpPr>
          <p:nvPr>
            <p:ph idx="1"/>
          </p:nvPr>
        </p:nvSpPr>
        <p:spPr/>
        <p:txBody>
          <a:bodyPr>
            <a:normAutofit fontScale="55000" lnSpcReduction="20000"/>
          </a:bodyPr>
          <a:lstStyle/>
          <a:p>
            <a:pPr lvl="0"/>
            <a:r>
              <a:rPr lang="en-US" dirty="0"/>
              <a:t>Excessive hypercapnia with excess supplemental oxygen (Wijesinghe M, Williams M, Perrin K, Weatherall M, Beasley R. The effect of supplemental oxygen on hypercapnia in subjects with obesity-associated hypoventilation: a randomized, crossover, clinical study. Chest 2011;139:1018–1024; Hollier CA, Harmer AR, Maxwell LJ, Menadue C, </a:t>
            </a:r>
            <a:r>
              <a:rPr lang="en-US" dirty="0" err="1"/>
              <a:t>Willson</a:t>
            </a:r>
            <a:r>
              <a:rPr lang="en-US" dirty="0"/>
              <a:t> GN, Unger G, </a:t>
            </a:r>
            <a:r>
              <a:rPr lang="en-US" dirty="0" err="1"/>
              <a:t>Flunt</a:t>
            </a:r>
            <a:r>
              <a:rPr lang="en-US" dirty="0"/>
              <a:t> D, Black DA, Piper AJ. Moderate concentrations of supplemental oxygen worsen hypercapnia in obesity hypoventilation syndrome: a </a:t>
            </a:r>
            <a:r>
              <a:rPr lang="en-US" dirty="0" err="1"/>
              <a:t>randomised</a:t>
            </a:r>
            <a:r>
              <a:rPr lang="en-US" dirty="0"/>
              <a:t> crossover study. Thorax 2014;69:346–353)</a:t>
            </a:r>
          </a:p>
          <a:p>
            <a:r>
              <a:rPr lang="en-US" dirty="0"/>
              <a:t> </a:t>
            </a:r>
          </a:p>
          <a:p>
            <a:r>
              <a:rPr lang="en-US" dirty="0"/>
              <a:t>“Hollier and colleagues compared the responses of 14 patients with OHS with matched, nonobese healthy controls to exposure to fractions of inspired oxygen (FiO2) of 0.28 and 0.5. In patients with OHS, hyperoxia (breathing at FiO2 of 0.5) led to hypoventilation, increased dead space/tidal volume ratio (VD/VT), and a reduced </a:t>
            </a:r>
            <a:r>
              <a:rPr lang="en-US" dirty="0" err="1"/>
              <a:t>pH.</a:t>
            </a:r>
            <a:r>
              <a:rPr lang="en-US" dirty="0"/>
              <a:t> Of note, the VD/VT was reduced in both groups but the normal group was compensated by an increase in minute ventilation above baseline”</a:t>
            </a:r>
          </a:p>
          <a:p>
            <a:r>
              <a:rPr lang="en-US" dirty="0"/>
              <a:t> </a:t>
            </a:r>
          </a:p>
          <a:p>
            <a:r>
              <a:rPr lang="en-US" dirty="0"/>
              <a:t>“An earlier study indicated a more marked increase in PCO2 and reduction in minute ventilation in patients with an OHS breathing FiO2 of 1,50 indicating significant hyperoxia-induced respiratory depression.”</a:t>
            </a:r>
          </a:p>
          <a:p>
            <a:r>
              <a:rPr lang="en-US" dirty="0"/>
              <a:t> </a:t>
            </a:r>
          </a:p>
          <a:p>
            <a:r>
              <a:rPr lang="en-US" dirty="0"/>
              <a:t>==</a:t>
            </a:r>
            <a:r>
              <a:rPr lang="en-US" dirty="0">
                <a:sym typeface="Wingdings" pitchFamily="2" charset="2"/>
              </a:rPr>
              <a:t></a:t>
            </a:r>
            <a:r>
              <a:rPr lang="en-US" dirty="0"/>
              <a:t> could estimate this by how frequently these patients have a PaO2 of, above a certain threshold. (above what should be possible at our elevation. </a:t>
            </a:r>
          </a:p>
          <a:p>
            <a:endParaRPr lang="en-US" dirty="0"/>
          </a:p>
        </p:txBody>
      </p:sp>
    </p:spTree>
    <p:extLst>
      <p:ext uri="{BB962C8B-B14F-4D97-AF65-F5344CB8AC3E}">
        <p14:creationId xmlns:p14="http://schemas.microsoft.com/office/powerpoint/2010/main" val="3517296966"/>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99EEBB-5EF9-3F47-A1C4-AC440F3C2A4E}"/>
              </a:ext>
            </a:extLst>
          </p:cNvPr>
          <p:cNvSpPr>
            <a:spLocks noGrp="1"/>
          </p:cNvSpPr>
          <p:nvPr>
            <p:ph type="title"/>
          </p:nvPr>
        </p:nvSpPr>
        <p:spPr/>
        <p:txBody>
          <a:bodyPr/>
          <a:lstStyle/>
          <a:p>
            <a:r>
              <a:rPr lang="en-US" dirty="0"/>
              <a:t>Overlap syndrome outcomes</a:t>
            </a:r>
          </a:p>
        </p:txBody>
      </p:sp>
      <p:sp>
        <p:nvSpPr>
          <p:cNvPr id="3" name="Content Placeholder 2">
            <a:extLst>
              <a:ext uri="{FF2B5EF4-FFF2-40B4-BE49-F238E27FC236}">
                <a16:creationId xmlns:a16="http://schemas.microsoft.com/office/drawing/2014/main" id="{AF5D54E7-5194-BF47-8678-EDF5DD5052FB}"/>
              </a:ext>
            </a:extLst>
          </p:cNvPr>
          <p:cNvSpPr>
            <a:spLocks noGrp="1"/>
          </p:cNvSpPr>
          <p:nvPr>
            <p:ph idx="1"/>
          </p:nvPr>
        </p:nvSpPr>
        <p:spPr/>
        <p:txBody>
          <a:bodyPr>
            <a:normAutofit fontScale="92500" lnSpcReduction="20000"/>
          </a:bodyPr>
          <a:lstStyle/>
          <a:p>
            <a:r>
              <a:rPr lang="en-US" dirty="0"/>
              <a:t>patients with overlap syndrome not treated with </a:t>
            </a:r>
            <a:r>
              <a:rPr lang="en-US" dirty="0" err="1"/>
              <a:t>CPAPhad</a:t>
            </a:r>
            <a:r>
              <a:rPr lang="en-US" dirty="0"/>
              <a:t> higher mortality (relative risk, 1.79; 95% CI, 1.16-2.77) and were more likely to experience a severe </a:t>
            </a:r>
            <a:r>
              <a:rPr lang="en-US" dirty="0" err="1"/>
              <a:t>COPDexacerbation</a:t>
            </a:r>
            <a:r>
              <a:rPr lang="en-US" dirty="0"/>
              <a:t> leading to hospitalization (relative risk,1.70; 95% CI, 1.21-2.38) vs the COPD-only group</a:t>
            </a:r>
          </a:p>
          <a:p>
            <a:r>
              <a:rPr lang="en-US" dirty="0"/>
              <a:t> Adding nocturnal BPAP in spontaneous timed mode to pulmonary rehabilitation for severe hypercapnic COPD was found to improve quality of life, mood, dyspnea, gas exchange, and decline in lung function.</a:t>
            </a:r>
            <a:r>
              <a:rPr lang="en-US" b="1" baseline="30000" dirty="0">
                <a:hlinkClick r:id="rId3"/>
              </a:rPr>
              <a:t>70</a:t>
            </a:r>
            <a:r>
              <a:rPr lang="en-US" dirty="0"/>
              <a:t> Other studies noted that COPD patients hospitalized with respiratory failure who were randomized to noninvasive nocturnal ventilation plus oxygen therapy as opposed to oxygen alone experienced improvement in health-related quality of life and reduction in intensive-care-unit length of stay but no difference in mortality or subsequent hospitalizations.</a:t>
            </a:r>
            <a:r>
              <a:rPr lang="en-US" b="1" baseline="30000" dirty="0">
                <a:hlinkClick r:id="rId4"/>
              </a:rPr>
              <a:t>69</a:t>
            </a:r>
            <a:endParaRPr lang="en-US" b="1" baseline="30000" dirty="0"/>
          </a:p>
          <a:p>
            <a:r>
              <a:rPr lang="en-US" b="1" baseline="30000" dirty="0"/>
              <a:t>Several observational studies (Marin, </a:t>
            </a:r>
            <a:r>
              <a:rPr lang="en-US" b="1" baseline="30000" dirty="0" err="1"/>
              <a:t>Stanchina</a:t>
            </a:r>
            <a:r>
              <a:rPr lang="en-US" b="1" baseline="30000" dirty="0"/>
              <a:t>, </a:t>
            </a:r>
            <a:r>
              <a:rPr lang="en-US" b="1" baseline="30000" dirty="0" err="1"/>
              <a:t>Jaoude</a:t>
            </a:r>
            <a:r>
              <a:rPr lang="en-US" b="1" baseline="30000" dirty="0"/>
              <a:t>) all suggest decreased mortality with PAP use among patients who are </a:t>
            </a:r>
            <a:r>
              <a:rPr lang="en-US" b="1" baseline="30000" dirty="0" err="1"/>
              <a:t>hypercapneic</a:t>
            </a:r>
            <a:endParaRPr lang="en-US" dirty="0"/>
          </a:p>
        </p:txBody>
      </p:sp>
    </p:spTree>
    <p:extLst>
      <p:ext uri="{BB962C8B-B14F-4D97-AF65-F5344CB8AC3E}">
        <p14:creationId xmlns:p14="http://schemas.microsoft.com/office/powerpoint/2010/main" val="1323841544"/>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235D8A-CA2F-3445-AA32-6B25334DA045}"/>
              </a:ext>
            </a:extLst>
          </p:cNvPr>
          <p:cNvSpPr>
            <a:spLocks noGrp="1"/>
          </p:cNvSpPr>
          <p:nvPr>
            <p:ph type="title"/>
          </p:nvPr>
        </p:nvSpPr>
        <p:spPr/>
        <p:txBody>
          <a:bodyPr/>
          <a:lstStyle/>
          <a:p>
            <a:endParaRPr lang="en-US"/>
          </a:p>
        </p:txBody>
      </p:sp>
      <p:pic>
        <p:nvPicPr>
          <p:cNvPr id="5" name="Content Placeholder 4" descr="A picture containing text, monitor, indoor, screen&#10;&#10;Description automatically generated">
            <a:extLst>
              <a:ext uri="{FF2B5EF4-FFF2-40B4-BE49-F238E27FC236}">
                <a16:creationId xmlns:a16="http://schemas.microsoft.com/office/drawing/2014/main" id="{90ECDCCD-E1B5-2B43-8D56-CD5CA2122BE1}"/>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3195108" y="1825625"/>
            <a:ext cx="5801784" cy="4351338"/>
          </a:xfrm>
        </p:spPr>
      </p:pic>
    </p:spTree>
    <p:extLst>
      <p:ext uri="{BB962C8B-B14F-4D97-AF65-F5344CB8AC3E}">
        <p14:creationId xmlns:p14="http://schemas.microsoft.com/office/powerpoint/2010/main" val="3328252332"/>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BC2C65-98F7-5540-AD20-41D65BC06C66}"/>
              </a:ext>
            </a:extLst>
          </p:cNvPr>
          <p:cNvSpPr>
            <a:spLocks noGrp="1"/>
          </p:cNvSpPr>
          <p:nvPr>
            <p:ph type="title"/>
          </p:nvPr>
        </p:nvSpPr>
        <p:spPr/>
        <p:txBody>
          <a:bodyPr/>
          <a:lstStyle/>
          <a:p>
            <a:r>
              <a:rPr lang="en-US" dirty="0"/>
              <a:t>COPD (non-OSA) - management </a:t>
            </a:r>
          </a:p>
        </p:txBody>
      </p:sp>
      <p:sp>
        <p:nvSpPr>
          <p:cNvPr id="3" name="Content Placeholder 2">
            <a:extLst>
              <a:ext uri="{FF2B5EF4-FFF2-40B4-BE49-F238E27FC236}">
                <a16:creationId xmlns:a16="http://schemas.microsoft.com/office/drawing/2014/main" id="{7DFBEFF1-AC3F-F842-A04B-BBA172E8A6DC}"/>
              </a:ext>
            </a:extLst>
          </p:cNvPr>
          <p:cNvSpPr>
            <a:spLocks noGrp="1"/>
          </p:cNvSpPr>
          <p:nvPr>
            <p:ph idx="1"/>
          </p:nvPr>
        </p:nvSpPr>
        <p:spPr/>
        <p:txBody>
          <a:bodyPr>
            <a:normAutofit fontScale="85000" lnSpcReduction="20000"/>
          </a:bodyPr>
          <a:lstStyle/>
          <a:p>
            <a:r>
              <a:rPr lang="en-US" dirty="0"/>
              <a:t>NIV – w use of backup rate and high driving pressure has been found helpful. Not used all that much in USA.</a:t>
            </a:r>
          </a:p>
          <a:p>
            <a:r>
              <a:rPr lang="en-US" dirty="0"/>
              <a:t> </a:t>
            </a:r>
            <a:r>
              <a:rPr lang="en-US" dirty="0" err="1"/>
              <a:t>Köhnlein</a:t>
            </a:r>
            <a:r>
              <a:rPr lang="en-US" dirty="0"/>
              <a:t> T, </a:t>
            </a:r>
            <a:r>
              <a:rPr lang="en-US" dirty="0" err="1"/>
              <a:t>Windisch</a:t>
            </a:r>
            <a:r>
              <a:rPr lang="en-US" dirty="0"/>
              <a:t> W, Köhler D, et al. Non-invasive positive pressure ventilation for the treatment of severe stable chronic obstructive pulmonary disease: a prospective, </a:t>
            </a:r>
            <a:r>
              <a:rPr lang="en-US" dirty="0" err="1"/>
              <a:t>multicentre</a:t>
            </a:r>
            <a:r>
              <a:rPr lang="en-US" dirty="0"/>
              <a:t>, </a:t>
            </a:r>
            <a:r>
              <a:rPr lang="en-US" dirty="0" err="1"/>
              <a:t>randomised</a:t>
            </a:r>
            <a:r>
              <a:rPr lang="en-US" dirty="0"/>
              <a:t>, controlled clinical trial. </a:t>
            </a:r>
            <a:r>
              <a:rPr lang="en-US" i="1" dirty="0"/>
              <a:t>Lancet Respir Med. </a:t>
            </a:r>
            <a:r>
              <a:rPr lang="en-US" dirty="0"/>
              <a:t>2014;</a:t>
            </a:r>
            <a:r>
              <a:rPr lang="en-US" b="1" dirty="0"/>
              <a:t>2</a:t>
            </a:r>
            <a:r>
              <a:rPr lang="en-US" dirty="0"/>
              <a:t>(9):698–705. [</a:t>
            </a:r>
            <a:r>
              <a:rPr lang="en-US" dirty="0">
                <a:hlinkClick r:id="rId3"/>
              </a:rPr>
              <a:t>PubMed</a:t>
            </a:r>
            <a:r>
              <a:rPr lang="en-US" dirty="0"/>
              <a:t>] – NIV for severe stable COPD – RCT. Showing survival benefit at 1 year</a:t>
            </a:r>
          </a:p>
          <a:p>
            <a:r>
              <a:rPr lang="en-US" dirty="0"/>
              <a:t>Murphy in JAMA - https://</a:t>
            </a:r>
            <a:r>
              <a:rPr lang="en-US" dirty="0" err="1"/>
              <a:t>jamanetwork.com</a:t>
            </a:r>
            <a:r>
              <a:rPr lang="en-US" dirty="0"/>
              <a:t>/journals/</a:t>
            </a:r>
            <a:r>
              <a:rPr lang="en-US" dirty="0" err="1"/>
              <a:t>jama</a:t>
            </a:r>
            <a:r>
              <a:rPr lang="en-US" dirty="0"/>
              <a:t>/</a:t>
            </a:r>
            <a:r>
              <a:rPr lang="en-US" dirty="0" err="1"/>
              <a:t>fullarticle</a:t>
            </a:r>
            <a:r>
              <a:rPr lang="en-US" dirty="0"/>
              <a:t>/2627985 - similar findings with outcomes of admission free survival. </a:t>
            </a:r>
          </a:p>
          <a:p>
            <a:r>
              <a:rPr lang="en-US" dirty="0">
                <a:hlinkClick r:id="rId4"/>
              </a:rPr>
              <a:t>https://www.ncbi.nlm.nih.gov/pmc/articles/PMC6219270/</a:t>
            </a:r>
            <a:r>
              <a:rPr lang="en-US" dirty="0"/>
              <a:t> 240 COPD patients on chronic NIV: level of bicarbonate, high driving pressures, anxiety, and initiation after exacerbation predict CO2; Change in PaCO2 not associated with survival.</a:t>
            </a:r>
          </a:p>
          <a:p>
            <a:r>
              <a:rPr lang="en-US" dirty="0"/>
              <a:t>Meta-analysis - https://</a:t>
            </a:r>
            <a:r>
              <a:rPr lang="en-US" dirty="0" err="1"/>
              <a:t>www.ncbi.nlm.nih.gov</a:t>
            </a:r>
            <a:r>
              <a:rPr lang="en-US" dirty="0"/>
              <a:t>/</a:t>
            </a:r>
            <a:r>
              <a:rPr lang="en-US" dirty="0" err="1"/>
              <a:t>pmc</a:t>
            </a:r>
            <a:r>
              <a:rPr lang="en-US" dirty="0"/>
              <a:t>/articles/PMC7042860/</a:t>
            </a:r>
          </a:p>
        </p:txBody>
      </p:sp>
    </p:spTree>
    <p:extLst>
      <p:ext uri="{BB962C8B-B14F-4D97-AF65-F5344CB8AC3E}">
        <p14:creationId xmlns:p14="http://schemas.microsoft.com/office/powerpoint/2010/main" val="513990801"/>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96099D-B125-9B4F-B050-672118581EBB}"/>
              </a:ext>
            </a:extLst>
          </p:cNvPr>
          <p:cNvSpPr>
            <a:spLocks noGrp="1"/>
          </p:cNvSpPr>
          <p:nvPr>
            <p:ph type="title"/>
          </p:nvPr>
        </p:nvSpPr>
        <p:spPr/>
        <p:txBody>
          <a:bodyPr/>
          <a:lstStyle/>
          <a:p>
            <a:r>
              <a:rPr lang="en-US" dirty="0"/>
              <a:t>Neuromuscular Hypercapnia Management</a:t>
            </a:r>
          </a:p>
        </p:txBody>
      </p:sp>
      <p:sp>
        <p:nvSpPr>
          <p:cNvPr id="3" name="Content Placeholder 2">
            <a:extLst>
              <a:ext uri="{FF2B5EF4-FFF2-40B4-BE49-F238E27FC236}">
                <a16:creationId xmlns:a16="http://schemas.microsoft.com/office/drawing/2014/main" id="{D6D1DA1D-1DDF-9D44-BF0D-66B3F643F775}"/>
              </a:ext>
            </a:extLst>
          </p:cNvPr>
          <p:cNvSpPr>
            <a:spLocks noGrp="1"/>
          </p:cNvSpPr>
          <p:nvPr>
            <p:ph idx="1"/>
          </p:nvPr>
        </p:nvSpPr>
        <p:spPr/>
        <p:txBody>
          <a:bodyPr/>
          <a:lstStyle/>
          <a:p>
            <a:r>
              <a:rPr lang="en-US" dirty="0"/>
              <a:t>Mata-analysis - </a:t>
            </a:r>
            <a:r>
              <a:rPr lang="en-US" dirty="0">
                <a:hlinkClick r:id="rId2"/>
              </a:rPr>
              <a:t>https://pubmed.ncbi.nlm.nih.gov/25503955/</a:t>
            </a:r>
            <a:endParaRPr lang="en-US" dirty="0"/>
          </a:p>
          <a:p>
            <a:r>
              <a:rPr lang="en-US" dirty="0"/>
              <a:t>Cochrane Meta-analysis of RCTs- </a:t>
            </a:r>
            <a:r>
              <a:rPr lang="en-US" b="1" dirty="0">
                <a:hlinkClick r:id="rId3"/>
              </a:rPr>
              <a:t>https://doi.org/10.1002/14651858.CD001941.pub3</a:t>
            </a:r>
            <a:endParaRPr lang="en-US" dirty="0"/>
          </a:p>
        </p:txBody>
      </p:sp>
    </p:spTree>
    <p:extLst>
      <p:ext uri="{BB962C8B-B14F-4D97-AF65-F5344CB8AC3E}">
        <p14:creationId xmlns:p14="http://schemas.microsoft.com/office/powerpoint/2010/main" val="4056813926"/>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573B80-51C6-C144-BF29-F44E11C64C50}"/>
              </a:ext>
            </a:extLst>
          </p:cNvPr>
          <p:cNvSpPr>
            <a:spLocks noGrp="1"/>
          </p:cNvSpPr>
          <p:nvPr>
            <p:ph type="title"/>
          </p:nvPr>
        </p:nvSpPr>
        <p:spPr/>
        <p:txBody>
          <a:bodyPr/>
          <a:lstStyle/>
          <a:p>
            <a:r>
              <a:rPr lang="en-US" dirty="0"/>
              <a:t>Resolution after exacerbation</a:t>
            </a:r>
          </a:p>
        </p:txBody>
      </p:sp>
      <p:sp>
        <p:nvSpPr>
          <p:cNvPr id="3" name="Content Placeholder 2">
            <a:extLst>
              <a:ext uri="{FF2B5EF4-FFF2-40B4-BE49-F238E27FC236}">
                <a16:creationId xmlns:a16="http://schemas.microsoft.com/office/drawing/2014/main" id="{5B4D9F3F-92B1-EB4B-88F7-8B1494CFC28A}"/>
              </a:ext>
            </a:extLst>
          </p:cNvPr>
          <p:cNvSpPr>
            <a:spLocks noGrp="1"/>
          </p:cNvSpPr>
          <p:nvPr>
            <p:ph idx="1"/>
          </p:nvPr>
        </p:nvSpPr>
        <p:spPr/>
        <p:txBody>
          <a:bodyPr/>
          <a:lstStyle/>
          <a:p>
            <a:r>
              <a:rPr lang="en-US" dirty="0"/>
              <a:t>“To date, no studies have directly examined the timing of resolution of hypercapnia after an acute exacerbation to determine optimal timing of initiation of long-term NIV: </a:t>
            </a:r>
            <a:r>
              <a:rPr lang="en-US" u="sng" dirty="0">
                <a:hlinkClick r:id="rId3"/>
              </a:rPr>
              <a:t>https://www.atsjournals.org/doi/full/10.1513/AnnalsATS.202009-1171AG</a:t>
            </a:r>
            <a:r>
              <a:rPr lang="en-US" dirty="0"/>
              <a:t> . Could you send people out with capnography monitors (e.g. when they leave to the floor) to clarify this trajectory?</a:t>
            </a:r>
          </a:p>
          <a:p>
            <a:endParaRPr lang="en-US" dirty="0"/>
          </a:p>
        </p:txBody>
      </p:sp>
      <p:pic>
        <p:nvPicPr>
          <p:cNvPr id="5" name="Picture 4" descr="Graphical user interface, text&#10;&#10;Description automatically generated">
            <a:extLst>
              <a:ext uri="{FF2B5EF4-FFF2-40B4-BE49-F238E27FC236}">
                <a16:creationId xmlns:a16="http://schemas.microsoft.com/office/drawing/2014/main" id="{3AEFD0A2-29AB-7345-ABAC-FFEB99593EA6}"/>
              </a:ext>
            </a:extLst>
          </p:cNvPr>
          <p:cNvPicPr>
            <a:picLocks noChangeAspect="1"/>
          </p:cNvPicPr>
          <p:nvPr/>
        </p:nvPicPr>
        <p:blipFill>
          <a:blip r:embed="rId4"/>
          <a:stretch>
            <a:fillRect/>
          </a:stretch>
        </p:blipFill>
        <p:spPr>
          <a:xfrm>
            <a:off x="1413163" y="4355812"/>
            <a:ext cx="8866909" cy="2502188"/>
          </a:xfrm>
          <a:prstGeom prst="rect">
            <a:avLst/>
          </a:prstGeom>
        </p:spPr>
      </p:pic>
    </p:spTree>
    <p:extLst>
      <p:ext uri="{BB962C8B-B14F-4D97-AF65-F5344CB8AC3E}">
        <p14:creationId xmlns:p14="http://schemas.microsoft.com/office/powerpoint/2010/main" val="1608631107"/>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8A8E86-452D-3745-8507-A7B70825AD4F}"/>
              </a:ext>
            </a:extLst>
          </p:cNvPr>
          <p:cNvSpPr>
            <a:spLocks noGrp="1"/>
          </p:cNvSpPr>
          <p:nvPr>
            <p:ph type="title"/>
          </p:nvPr>
        </p:nvSpPr>
        <p:spPr/>
        <p:txBody>
          <a:bodyPr/>
          <a:lstStyle/>
          <a:p>
            <a:r>
              <a:rPr lang="en-US" dirty="0"/>
              <a:t>Other outcomes by cause:</a:t>
            </a:r>
          </a:p>
        </p:txBody>
      </p:sp>
      <p:graphicFrame>
        <p:nvGraphicFramePr>
          <p:cNvPr id="4" name="Content Placeholder 3">
            <a:extLst>
              <a:ext uri="{FF2B5EF4-FFF2-40B4-BE49-F238E27FC236}">
                <a16:creationId xmlns:a16="http://schemas.microsoft.com/office/drawing/2014/main" id="{9F69A127-7B9E-1045-A67D-6B5E28D42512}"/>
              </a:ext>
            </a:extLst>
          </p:cNvPr>
          <p:cNvGraphicFramePr>
            <a:graphicFrameLocks noGrp="1"/>
          </p:cNvGraphicFramePr>
          <p:nvPr>
            <p:ph idx="1"/>
            <p:extLst>
              <p:ext uri="{D42A27DB-BD31-4B8C-83A1-F6EECF244321}">
                <p14:modId xmlns:p14="http://schemas.microsoft.com/office/powerpoint/2010/main" val="2016308009"/>
              </p:ext>
            </p:extLst>
          </p:nvPr>
        </p:nvGraphicFramePr>
        <p:xfrm>
          <a:off x="838200" y="3026719"/>
          <a:ext cx="10515600" cy="1949149"/>
        </p:xfrm>
        <a:graphic>
          <a:graphicData uri="http://schemas.openxmlformats.org/drawingml/2006/table">
            <a:tbl>
              <a:tblPr firstRow="1" firstCol="1" bandRow="1">
                <a:tableStyleId>{D7AC3CCA-C797-4891-BE02-D94E43425B78}</a:tableStyleId>
              </a:tblPr>
              <a:tblGrid>
                <a:gridCol w="10515600">
                  <a:extLst>
                    <a:ext uri="{9D8B030D-6E8A-4147-A177-3AD203B41FA5}">
                      <a16:colId xmlns:a16="http://schemas.microsoft.com/office/drawing/2014/main" val="612704656"/>
                    </a:ext>
                  </a:extLst>
                </a:gridCol>
              </a:tblGrid>
              <a:tr h="201797">
                <a:tc>
                  <a:txBody>
                    <a:bodyPr/>
                    <a:lstStyle/>
                    <a:p>
                      <a:pPr marL="0" marR="0">
                        <a:spcBef>
                          <a:spcPts val="0"/>
                        </a:spcBef>
                        <a:spcAft>
                          <a:spcPts val="0"/>
                        </a:spcAft>
                      </a:pPr>
                      <a:r>
                        <a:rPr lang="en-US" sz="1100">
                          <a:effectLst/>
                        </a:rPr>
                        <a:t>OSA vs OHS </a:t>
                      </a:r>
                      <a:r>
                        <a:rPr lang="en-US" sz="1100" u="none" strike="noStrike">
                          <a:effectLst/>
                          <a:hlinkClick r:id="rId3"/>
                        </a:rPr>
                        <a:t>https://onlinelibrary.wiley.com/doi/10.1111/crj.12054</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2989" marR="62989" marT="0" marB="0"/>
                </a:tc>
                <a:extLst>
                  <a:ext uri="{0D108BD9-81ED-4DB2-BD59-A6C34878D82A}">
                    <a16:rowId xmlns:a16="http://schemas.microsoft.com/office/drawing/2014/main" val="2187649962"/>
                  </a:ext>
                </a:extLst>
              </a:tr>
              <a:tr h="671879">
                <a:tc>
                  <a:txBody>
                    <a:bodyPr/>
                    <a:lstStyle/>
                    <a:p>
                      <a:pPr marL="0" marR="0">
                        <a:spcBef>
                          <a:spcPts val="0"/>
                        </a:spcBef>
                        <a:spcAft>
                          <a:spcPts val="0"/>
                        </a:spcAft>
                      </a:pPr>
                      <a:r>
                        <a:rPr lang="en-US" sz="1100">
                          <a:effectLst/>
                        </a:rPr>
                        <a:t>In COPD exacerbation </a:t>
                      </a:r>
                      <a:r>
                        <a:rPr lang="en-US" sz="1100" u="sng">
                          <a:effectLst/>
                          <a:hlinkClick r:id="rId4"/>
                        </a:rPr>
                        <a:t>https://onlinelibrary.wiley.com/doi/10.1111/resp.12652</a:t>
                      </a:r>
                      <a:endParaRPr lang="en-US" sz="1100">
                        <a:effectLst/>
                      </a:endParaRPr>
                    </a:p>
                    <a:p>
                      <a:pPr marL="0" marR="0">
                        <a:spcBef>
                          <a:spcPts val="0"/>
                        </a:spcBef>
                        <a:spcAft>
                          <a:spcPts val="0"/>
                        </a:spcAft>
                      </a:pPr>
                      <a:r>
                        <a:rPr lang="en-US" sz="1100">
                          <a:effectLst/>
                        </a:rPr>
                        <a:t> </a:t>
                      </a:r>
                    </a:p>
                    <a:p>
                      <a:pPr marL="0" marR="0">
                        <a:spcBef>
                          <a:spcPts val="0"/>
                        </a:spcBef>
                        <a:spcAft>
                          <a:spcPts val="0"/>
                        </a:spcAft>
                      </a:pPr>
                      <a:r>
                        <a:rPr lang="en-US" sz="1100">
                          <a:effectLst/>
                        </a:rPr>
                        <a:t>Also copd – </a:t>
                      </a:r>
                    </a:p>
                    <a:p>
                      <a:pPr marL="0" marR="0">
                        <a:spcBef>
                          <a:spcPts val="0"/>
                        </a:spcBef>
                        <a:spcAft>
                          <a:spcPts val="0"/>
                        </a:spcAft>
                      </a:pPr>
                      <a:r>
                        <a:rPr lang="en-US" sz="1100" u="none" strike="noStrike">
                          <a:effectLst/>
                          <a:hlinkClick r:id="rId5"/>
                        </a:rPr>
                        <a:t>https://www.resmedjournal.com/article/S0954-6111(19)30134-9/pdf</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2989" marR="62989" marT="0" marB="0"/>
                </a:tc>
                <a:extLst>
                  <a:ext uri="{0D108BD9-81ED-4DB2-BD59-A6C34878D82A}">
                    <a16:rowId xmlns:a16="http://schemas.microsoft.com/office/drawing/2014/main" val="771053850"/>
                  </a:ext>
                </a:extLst>
              </a:tr>
              <a:tr h="201797">
                <a:tc>
                  <a:txBody>
                    <a:bodyPr/>
                    <a:lstStyle/>
                    <a:p>
                      <a:pPr marL="0" marR="0">
                        <a:spcBef>
                          <a:spcPts val="0"/>
                        </a:spcBef>
                        <a:spcAft>
                          <a:spcPts val="0"/>
                        </a:spcAft>
                      </a:pPr>
                      <a:r>
                        <a:rPr lang="en-US" sz="11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2989" marR="62989" marT="0" marB="0"/>
                </a:tc>
                <a:extLst>
                  <a:ext uri="{0D108BD9-81ED-4DB2-BD59-A6C34878D82A}">
                    <a16:rowId xmlns:a16="http://schemas.microsoft.com/office/drawing/2014/main" val="3866220193"/>
                  </a:ext>
                </a:extLst>
              </a:tr>
              <a:tr h="201797">
                <a:tc>
                  <a:txBody>
                    <a:bodyPr/>
                    <a:lstStyle/>
                    <a:p>
                      <a:pPr marL="0" marR="0">
                        <a:spcBef>
                          <a:spcPts val="0"/>
                        </a:spcBef>
                        <a:spcAft>
                          <a:spcPts val="0"/>
                        </a:spcAft>
                      </a:pPr>
                      <a:r>
                        <a:rPr lang="en-US" sz="1100">
                          <a:effectLst/>
                        </a:rPr>
                        <a:t>CO2 in CAP - 10.1136/bmjopen-2016-013924</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2989" marR="62989" marT="0" marB="0"/>
                </a:tc>
                <a:extLst>
                  <a:ext uri="{0D108BD9-81ED-4DB2-BD59-A6C34878D82A}">
                    <a16:rowId xmlns:a16="http://schemas.microsoft.com/office/drawing/2014/main" val="4142549550"/>
                  </a:ext>
                </a:extLst>
              </a:tr>
              <a:tr h="671879">
                <a:tc>
                  <a:txBody>
                    <a:bodyPr/>
                    <a:lstStyle/>
                    <a:p>
                      <a:pPr marL="0" marR="0">
                        <a:spcBef>
                          <a:spcPts val="0"/>
                        </a:spcBef>
                        <a:spcAft>
                          <a:spcPts val="0"/>
                        </a:spcAft>
                      </a:pPr>
                      <a:r>
                        <a:rPr lang="en-US" sz="1100" dirty="0">
                          <a:effectLst/>
                        </a:rPr>
                        <a:t>CO2 tension post arrest</a:t>
                      </a:r>
                    </a:p>
                    <a:p>
                      <a:pPr marL="0" marR="0">
                        <a:spcBef>
                          <a:spcPts val="0"/>
                        </a:spcBef>
                        <a:spcAft>
                          <a:spcPts val="0"/>
                        </a:spcAft>
                      </a:pPr>
                      <a:r>
                        <a:rPr lang="en-US" sz="1100" dirty="0">
                          <a:effectLst/>
                        </a:rPr>
                        <a:t> </a:t>
                      </a:r>
                    </a:p>
                    <a:p>
                      <a:pPr marL="0" marR="0">
                        <a:spcBef>
                          <a:spcPts val="0"/>
                        </a:spcBef>
                        <a:spcAft>
                          <a:spcPts val="0"/>
                        </a:spcAft>
                      </a:pPr>
                      <a:r>
                        <a:rPr lang="en-US" sz="1100" dirty="0">
                          <a:effectLst/>
                        </a:rPr>
                        <a:t>10.1097/ccm.0000000000000228</a:t>
                      </a:r>
                    </a:p>
                    <a:p>
                      <a:pPr marL="0" marR="0">
                        <a:spcBef>
                          <a:spcPts val="0"/>
                        </a:spcBef>
                        <a:spcAft>
                          <a:spcPts val="0"/>
                        </a:spcAft>
                      </a:pPr>
                      <a:r>
                        <a:rPr lang="en-US" sz="1100" dirty="0">
                          <a:effectLst/>
                        </a:rPr>
                        <a:t>10.1016/j.resuscitation.2021.01.035</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2989" marR="62989" marT="0" marB="0"/>
                </a:tc>
                <a:extLst>
                  <a:ext uri="{0D108BD9-81ED-4DB2-BD59-A6C34878D82A}">
                    <a16:rowId xmlns:a16="http://schemas.microsoft.com/office/drawing/2014/main" val="1996728662"/>
                  </a:ext>
                </a:extLst>
              </a:tr>
            </a:tbl>
          </a:graphicData>
        </a:graphic>
      </p:graphicFrame>
    </p:spTree>
    <p:extLst>
      <p:ext uri="{BB962C8B-B14F-4D97-AF65-F5344CB8AC3E}">
        <p14:creationId xmlns:p14="http://schemas.microsoft.com/office/powerpoint/2010/main" val="1017246586"/>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F826C5-D7F2-AD4F-8481-9799C0E093D8}"/>
              </a:ext>
            </a:extLst>
          </p:cNvPr>
          <p:cNvSpPr>
            <a:spLocks noGrp="1"/>
          </p:cNvSpPr>
          <p:nvPr>
            <p:ph type="title"/>
          </p:nvPr>
        </p:nvSpPr>
        <p:spPr/>
        <p:txBody>
          <a:bodyPr/>
          <a:lstStyle/>
          <a:p>
            <a:r>
              <a:rPr lang="en-US" dirty="0"/>
              <a:t>Summary points</a:t>
            </a:r>
          </a:p>
        </p:txBody>
      </p:sp>
      <p:sp>
        <p:nvSpPr>
          <p:cNvPr id="3" name="Content Placeholder 2">
            <a:extLst>
              <a:ext uri="{FF2B5EF4-FFF2-40B4-BE49-F238E27FC236}">
                <a16:creationId xmlns:a16="http://schemas.microsoft.com/office/drawing/2014/main" id="{EB1B3930-59DF-1048-A0F7-893260810F78}"/>
              </a:ext>
            </a:extLst>
          </p:cNvPr>
          <p:cNvSpPr>
            <a:spLocks noGrp="1"/>
          </p:cNvSpPr>
          <p:nvPr>
            <p:ph idx="1"/>
          </p:nvPr>
        </p:nvSpPr>
        <p:spPr/>
        <p:txBody>
          <a:bodyPr>
            <a:normAutofit fontScale="92500" lnSpcReduction="20000"/>
          </a:bodyPr>
          <a:lstStyle/>
          <a:p>
            <a:r>
              <a:rPr lang="en-US" dirty="0"/>
              <a:t>Hypercapnia represents a failure of the control system (either sensors or effectors) </a:t>
            </a:r>
          </a:p>
          <a:p>
            <a:r>
              <a:rPr lang="en-US" dirty="0"/>
              <a:t>We are evolved to operate at the set point we have to allow an oxygenation buffer in the alveoli (Dalton’s law) – when this buffer decreases, it indicates that respiratory system is frail and </a:t>
            </a:r>
            <a:r>
              <a:rPr lang="en-US" dirty="0" err="1"/>
              <a:t>perturbable</a:t>
            </a:r>
            <a:endParaRPr lang="en-US" dirty="0"/>
          </a:p>
          <a:p>
            <a:r>
              <a:rPr lang="en-US" dirty="0"/>
              <a:t>This likely epidemiologically shows up as risk for recurrent ‘exacerbations’, but this has not been systematically studied outside COPD</a:t>
            </a:r>
          </a:p>
          <a:p>
            <a:r>
              <a:rPr lang="en-US" dirty="0"/>
              <a:t>The amount that adverse outcomes are from the CO2 itself, vs the pathology leading to the CO2 elevation is not known, and is important to determine to </a:t>
            </a:r>
            <a:r>
              <a:rPr lang="en-US" dirty="0" err="1"/>
              <a:t>guage</a:t>
            </a:r>
            <a:r>
              <a:rPr lang="en-US" dirty="0"/>
              <a:t> whether interventions that lower the CO2 are likely to help prevent morbidity</a:t>
            </a:r>
          </a:p>
          <a:p>
            <a:pPr lvl="1"/>
            <a:r>
              <a:rPr lang="en-US" dirty="0"/>
              <a:t>If the relationship is not causal, CO2 still may be an important prognostic sign (AJRCCM paper)</a:t>
            </a:r>
          </a:p>
        </p:txBody>
      </p:sp>
    </p:spTree>
    <p:extLst>
      <p:ext uri="{BB962C8B-B14F-4D97-AF65-F5344CB8AC3E}">
        <p14:creationId xmlns:p14="http://schemas.microsoft.com/office/powerpoint/2010/main" val="390080649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47FC83-B8AE-1746-8EA4-8C04E4F298C7}"/>
              </a:ext>
            </a:extLst>
          </p:cNvPr>
          <p:cNvSpPr>
            <a:spLocks noGrp="1"/>
          </p:cNvSpPr>
          <p:nvPr>
            <p:ph type="title"/>
          </p:nvPr>
        </p:nvSpPr>
        <p:spPr/>
        <p:txBody>
          <a:bodyPr/>
          <a:lstStyle/>
          <a:p>
            <a:r>
              <a:rPr lang="en-US" dirty="0"/>
              <a:t>DOI: 10.1113/JP280769</a:t>
            </a:r>
            <a:br>
              <a:rPr lang="en-US" dirty="0"/>
            </a:br>
            <a:endParaRPr lang="en-US" dirty="0"/>
          </a:p>
        </p:txBody>
      </p:sp>
      <p:pic>
        <p:nvPicPr>
          <p:cNvPr id="5" name="Picture 4" descr="Diagram&#10;&#10;Description automatically generated">
            <a:extLst>
              <a:ext uri="{FF2B5EF4-FFF2-40B4-BE49-F238E27FC236}">
                <a16:creationId xmlns:a16="http://schemas.microsoft.com/office/drawing/2014/main" id="{BE9BE7CB-5956-9046-830B-79D823F20470}"/>
              </a:ext>
            </a:extLst>
          </p:cNvPr>
          <p:cNvPicPr>
            <a:picLocks noChangeAspect="1"/>
          </p:cNvPicPr>
          <p:nvPr/>
        </p:nvPicPr>
        <p:blipFill>
          <a:blip r:embed="rId3"/>
          <a:stretch>
            <a:fillRect/>
          </a:stretch>
        </p:blipFill>
        <p:spPr>
          <a:xfrm>
            <a:off x="2395679" y="1856855"/>
            <a:ext cx="7008786" cy="4636020"/>
          </a:xfrm>
          <a:prstGeom prst="rect">
            <a:avLst/>
          </a:prstGeom>
        </p:spPr>
      </p:pic>
    </p:spTree>
    <p:extLst>
      <p:ext uri="{BB962C8B-B14F-4D97-AF65-F5344CB8AC3E}">
        <p14:creationId xmlns:p14="http://schemas.microsoft.com/office/powerpoint/2010/main" val="2847824231"/>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1598CB-2CB0-0842-8F22-67C893AC1B27}"/>
              </a:ext>
            </a:extLst>
          </p:cNvPr>
          <p:cNvSpPr>
            <a:spLocks noGrp="1"/>
          </p:cNvSpPr>
          <p:nvPr>
            <p:ph type="title"/>
          </p:nvPr>
        </p:nvSpPr>
        <p:spPr/>
        <p:txBody>
          <a:bodyPr/>
          <a:lstStyle/>
          <a:p>
            <a:r>
              <a:rPr lang="en-US" dirty="0"/>
              <a:t>Themes</a:t>
            </a:r>
          </a:p>
        </p:txBody>
      </p:sp>
      <p:sp>
        <p:nvSpPr>
          <p:cNvPr id="3" name="Content Placeholder 2">
            <a:extLst>
              <a:ext uri="{FF2B5EF4-FFF2-40B4-BE49-F238E27FC236}">
                <a16:creationId xmlns:a16="http://schemas.microsoft.com/office/drawing/2014/main" id="{08618768-BD47-3B45-A3DB-BCB0393C6C93}"/>
              </a:ext>
            </a:extLst>
          </p:cNvPr>
          <p:cNvSpPr>
            <a:spLocks noGrp="1"/>
          </p:cNvSpPr>
          <p:nvPr>
            <p:ph idx="1"/>
          </p:nvPr>
        </p:nvSpPr>
        <p:spPr/>
        <p:txBody>
          <a:bodyPr>
            <a:normAutofit fontScale="92500"/>
          </a:bodyPr>
          <a:lstStyle/>
          <a:p>
            <a:pPr lvl="0"/>
            <a:r>
              <a:rPr lang="en-US" u="sng" dirty="0"/>
              <a:t>Understanding the epidemiology of Acute (on chronic) ventilatory failure</a:t>
            </a:r>
            <a:r>
              <a:rPr lang="en-US" dirty="0"/>
              <a:t>: study design, random sampling of a cohort identified by blood gas parameter -&gt; chart review of a few hundred patients. Stratify by initial RR in patients unsupported</a:t>
            </a:r>
          </a:p>
          <a:p>
            <a:pPr lvl="0"/>
            <a:r>
              <a:rPr lang="en-US" u="sng" dirty="0"/>
              <a:t>Understanding the current performance in diagnosis of ventilatory failure:</a:t>
            </a:r>
            <a:r>
              <a:rPr lang="en-US" dirty="0"/>
              <a:t> cohort identified by blood gas (either based on chronic compensation, and/or normal A-a gradient) – with outcome of new(inappropriate) O2, diagnosis explaining ventilation, sleep referral </a:t>
            </a:r>
          </a:p>
          <a:p>
            <a:pPr lvl="0"/>
            <a:r>
              <a:rPr lang="en-US" u="sng" dirty="0"/>
              <a:t>Understanding best practice management</a:t>
            </a:r>
            <a:r>
              <a:rPr lang="en-US" dirty="0"/>
              <a:t>: cohort of bariatric surgery patients vs referrals who didn’t get surgery vs matched sleep-wake center referrals – already have the data. Outcome of bicarbonate normalization. </a:t>
            </a:r>
          </a:p>
          <a:p>
            <a:endParaRPr lang="en-US" dirty="0"/>
          </a:p>
        </p:txBody>
      </p:sp>
    </p:spTree>
    <p:extLst>
      <p:ext uri="{BB962C8B-B14F-4D97-AF65-F5344CB8AC3E}">
        <p14:creationId xmlns:p14="http://schemas.microsoft.com/office/powerpoint/2010/main" val="3637854354"/>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F883D1-A636-B247-845A-561D2D8FE36C}"/>
              </a:ext>
            </a:extLst>
          </p:cNvPr>
          <p:cNvSpPr>
            <a:spLocks noGrp="1"/>
          </p:cNvSpPr>
          <p:nvPr>
            <p:ph type="title"/>
          </p:nvPr>
        </p:nvSpPr>
        <p:spPr/>
        <p:txBody>
          <a:bodyPr/>
          <a:lstStyle/>
          <a:p>
            <a:r>
              <a:rPr lang="en-US" dirty="0"/>
              <a:t>Research AIM	</a:t>
            </a:r>
          </a:p>
        </p:txBody>
      </p:sp>
      <p:sp>
        <p:nvSpPr>
          <p:cNvPr id="3" name="Content Placeholder 2">
            <a:extLst>
              <a:ext uri="{FF2B5EF4-FFF2-40B4-BE49-F238E27FC236}">
                <a16:creationId xmlns:a16="http://schemas.microsoft.com/office/drawing/2014/main" id="{1123BB3A-375D-804A-89B8-082B3DFC9554}"/>
              </a:ext>
            </a:extLst>
          </p:cNvPr>
          <p:cNvSpPr>
            <a:spLocks noGrp="1"/>
          </p:cNvSpPr>
          <p:nvPr>
            <p:ph idx="1"/>
          </p:nvPr>
        </p:nvSpPr>
        <p:spPr/>
        <p:txBody>
          <a:bodyPr>
            <a:normAutofit/>
          </a:bodyPr>
          <a:lstStyle/>
          <a:p>
            <a:r>
              <a:rPr lang="en-US" dirty="0"/>
              <a:t>Hypercapnic Respiratory Failure = a ‘decompensation’ event of the respiratory system. </a:t>
            </a:r>
          </a:p>
          <a:p>
            <a:pPr lvl="1"/>
            <a:r>
              <a:rPr lang="en-US" dirty="0"/>
              <a:t>Likely indicates a more frail state (=increased morbidity)</a:t>
            </a:r>
          </a:p>
          <a:p>
            <a:pPr lvl="1"/>
            <a:r>
              <a:rPr lang="en-US" dirty="0"/>
              <a:t>Should it be thought similarly to decompensated liver cirrhosis? (risk stratification for more aggressive intervention) </a:t>
            </a:r>
          </a:p>
        </p:txBody>
      </p:sp>
    </p:spTree>
    <p:extLst>
      <p:ext uri="{BB962C8B-B14F-4D97-AF65-F5344CB8AC3E}">
        <p14:creationId xmlns:p14="http://schemas.microsoft.com/office/powerpoint/2010/main" val="54925092"/>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F883D1-A636-B247-845A-561D2D8FE36C}"/>
              </a:ext>
            </a:extLst>
          </p:cNvPr>
          <p:cNvSpPr>
            <a:spLocks noGrp="1"/>
          </p:cNvSpPr>
          <p:nvPr>
            <p:ph type="title"/>
          </p:nvPr>
        </p:nvSpPr>
        <p:spPr/>
        <p:txBody>
          <a:bodyPr/>
          <a:lstStyle/>
          <a:p>
            <a:r>
              <a:rPr lang="en-US" dirty="0"/>
              <a:t>Research AIM	</a:t>
            </a:r>
          </a:p>
        </p:txBody>
      </p:sp>
      <p:sp>
        <p:nvSpPr>
          <p:cNvPr id="3" name="Content Placeholder 2">
            <a:extLst>
              <a:ext uri="{FF2B5EF4-FFF2-40B4-BE49-F238E27FC236}">
                <a16:creationId xmlns:a16="http://schemas.microsoft.com/office/drawing/2014/main" id="{1123BB3A-375D-804A-89B8-082B3DFC9554}"/>
              </a:ext>
            </a:extLst>
          </p:cNvPr>
          <p:cNvSpPr>
            <a:spLocks noGrp="1"/>
          </p:cNvSpPr>
          <p:nvPr>
            <p:ph idx="1"/>
          </p:nvPr>
        </p:nvSpPr>
        <p:spPr/>
        <p:txBody>
          <a:bodyPr>
            <a:normAutofit/>
          </a:bodyPr>
          <a:lstStyle/>
          <a:p>
            <a:r>
              <a:rPr lang="en-US" dirty="0"/>
              <a:t>How often is an acute exacerbation caused by something known to decrease controller gain / chemoreflex? (Opiates, oxygen)? Vs how often is it due to a decrease in respiratory system performance (e.g. plant gain limb of reflex)?</a:t>
            </a:r>
          </a:p>
          <a:p>
            <a:r>
              <a:rPr lang="en-US" dirty="0"/>
              <a:t>How much of hypercapnia is causally harmful, if any? Or is the association with morbidity due to what it indicates about the respiratory system performance?</a:t>
            </a:r>
          </a:p>
        </p:txBody>
      </p:sp>
    </p:spTree>
    <p:extLst>
      <p:ext uri="{BB962C8B-B14F-4D97-AF65-F5344CB8AC3E}">
        <p14:creationId xmlns:p14="http://schemas.microsoft.com/office/powerpoint/2010/main" val="514432286"/>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568C21-518A-CF43-8128-D780E1422832}"/>
              </a:ext>
            </a:extLst>
          </p:cNvPr>
          <p:cNvSpPr>
            <a:spLocks noGrp="1"/>
          </p:cNvSpPr>
          <p:nvPr>
            <p:ph type="title"/>
          </p:nvPr>
        </p:nvSpPr>
        <p:spPr/>
        <p:txBody>
          <a:bodyPr/>
          <a:lstStyle/>
          <a:p>
            <a:r>
              <a:rPr lang="en-US" dirty="0"/>
              <a:t>Challenges to this research here: </a:t>
            </a:r>
          </a:p>
        </p:txBody>
      </p:sp>
      <p:sp>
        <p:nvSpPr>
          <p:cNvPr id="3" name="Content Placeholder 2">
            <a:extLst>
              <a:ext uri="{FF2B5EF4-FFF2-40B4-BE49-F238E27FC236}">
                <a16:creationId xmlns:a16="http://schemas.microsoft.com/office/drawing/2014/main" id="{2C917CE5-78CB-134F-AB0E-2267821E5ADF}"/>
              </a:ext>
            </a:extLst>
          </p:cNvPr>
          <p:cNvSpPr>
            <a:spLocks noGrp="1"/>
          </p:cNvSpPr>
          <p:nvPr>
            <p:ph idx="1"/>
          </p:nvPr>
        </p:nvSpPr>
        <p:spPr/>
        <p:txBody>
          <a:bodyPr/>
          <a:lstStyle/>
          <a:p>
            <a:r>
              <a:rPr lang="en-US" dirty="0"/>
              <a:t>Elevation: </a:t>
            </a:r>
          </a:p>
          <a:p>
            <a:pPr lvl="1"/>
            <a:r>
              <a:rPr lang="en-US" dirty="0"/>
              <a:t>Different normal values</a:t>
            </a:r>
          </a:p>
          <a:p>
            <a:pPr lvl="2"/>
            <a:r>
              <a:rPr lang="en-US" dirty="0"/>
              <a:t>Altitude corrections.</a:t>
            </a:r>
          </a:p>
          <a:p>
            <a:pPr lvl="2"/>
            <a:r>
              <a:rPr lang="en-US" dirty="0"/>
              <a:t>CO2 -&gt; </a:t>
            </a:r>
            <a:r>
              <a:rPr lang="en-US" u="sng" dirty="0"/>
              <a:t>42 threshold</a:t>
            </a:r>
            <a:r>
              <a:rPr lang="en-US" dirty="0"/>
              <a:t>– Denver; Lee Brown </a:t>
            </a:r>
          </a:p>
          <a:p>
            <a:pPr lvl="2"/>
            <a:r>
              <a:rPr lang="en-US" dirty="0">
                <a:hlinkClick r:id="rId3"/>
              </a:rPr>
              <a:t>https://www.atsjournals.org/doi/pdf/10.1164/ajrccm.160.5.9806006</a:t>
            </a:r>
            <a:endParaRPr lang="en-US" dirty="0"/>
          </a:p>
          <a:p>
            <a:pPr lvl="1"/>
            <a:r>
              <a:rPr lang="en-US" dirty="0" err="1"/>
              <a:t>Nowbar</a:t>
            </a:r>
            <a:r>
              <a:rPr lang="en-US" dirty="0"/>
              <a:t> 2003: Denver has useful comments on phrasing limitations and choices</a:t>
            </a:r>
          </a:p>
          <a:p>
            <a:pPr lvl="1"/>
            <a:r>
              <a:rPr lang="en-US" dirty="0"/>
              <a:t>Respiratory System Frailty is greater in Salt Lake City – thus morbidity probably higher from these</a:t>
            </a:r>
          </a:p>
          <a:p>
            <a:pPr lvl="2"/>
            <a:r>
              <a:rPr lang="en-US" dirty="0"/>
              <a:t>Presentation may be somewhat different as well, given that hypoxemia more apparent</a:t>
            </a:r>
          </a:p>
          <a:p>
            <a:pPr lvl="1"/>
            <a:r>
              <a:rPr lang="en-US" dirty="0"/>
              <a:t>Different Hypoxic and </a:t>
            </a:r>
            <a:r>
              <a:rPr lang="en-US" dirty="0" err="1"/>
              <a:t>Hypercapneic</a:t>
            </a:r>
            <a:r>
              <a:rPr lang="en-US" dirty="0"/>
              <a:t> drives to breath that might make </a:t>
            </a:r>
          </a:p>
        </p:txBody>
      </p:sp>
    </p:spTree>
    <p:extLst>
      <p:ext uri="{BB962C8B-B14F-4D97-AF65-F5344CB8AC3E}">
        <p14:creationId xmlns:p14="http://schemas.microsoft.com/office/powerpoint/2010/main" val="2161384891"/>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BC898E-7E5D-B549-8A79-15176FC9B1C0}"/>
              </a:ext>
            </a:extLst>
          </p:cNvPr>
          <p:cNvSpPr>
            <a:spLocks noGrp="1"/>
          </p:cNvSpPr>
          <p:nvPr>
            <p:ph type="title"/>
          </p:nvPr>
        </p:nvSpPr>
        <p:spPr/>
        <p:txBody>
          <a:bodyPr/>
          <a:lstStyle/>
          <a:p>
            <a:r>
              <a:rPr lang="en-US" dirty="0"/>
              <a:t>Altitude</a:t>
            </a:r>
          </a:p>
        </p:txBody>
      </p:sp>
      <p:sp>
        <p:nvSpPr>
          <p:cNvPr id="3" name="Content Placeholder 2">
            <a:extLst>
              <a:ext uri="{FF2B5EF4-FFF2-40B4-BE49-F238E27FC236}">
                <a16:creationId xmlns:a16="http://schemas.microsoft.com/office/drawing/2014/main" id="{C918E925-2D8F-AF41-AD0D-35CF41095237}"/>
              </a:ext>
            </a:extLst>
          </p:cNvPr>
          <p:cNvSpPr>
            <a:spLocks noGrp="1"/>
          </p:cNvSpPr>
          <p:nvPr>
            <p:ph idx="1"/>
          </p:nvPr>
        </p:nvSpPr>
        <p:spPr/>
        <p:txBody>
          <a:bodyPr/>
          <a:lstStyle/>
          <a:p>
            <a:r>
              <a:rPr lang="en-US" dirty="0" err="1"/>
              <a:t>Hyperventilatory</a:t>
            </a:r>
            <a:r>
              <a:rPr lang="en-US" dirty="0"/>
              <a:t> response =&gt; allow more O2 by Dalton’s law</a:t>
            </a:r>
          </a:p>
          <a:p>
            <a:r>
              <a:rPr lang="en-US" dirty="0"/>
              <a:t>Renal compensation (retention of Cl- =&gt; increased H+, </a:t>
            </a:r>
            <a:r>
              <a:rPr lang="en-US" dirty="0" err="1"/>
              <a:t>lowr</a:t>
            </a:r>
            <a:r>
              <a:rPr lang="en-US" dirty="0"/>
              <a:t> HCO3-, decrease SID) =&gt; allows for increased </a:t>
            </a:r>
            <a:r>
              <a:rPr lang="en-US" dirty="0" err="1"/>
              <a:t>sensivitity</a:t>
            </a:r>
            <a:r>
              <a:rPr lang="en-US" dirty="0"/>
              <a:t> of HCVR. </a:t>
            </a:r>
          </a:p>
          <a:p>
            <a:endParaRPr lang="en-US" dirty="0"/>
          </a:p>
          <a:p>
            <a:r>
              <a:rPr lang="en-US" dirty="0"/>
              <a:t>Lowers the ‘buffer’ we are adapted for: smaller perturbations in CO2 will lead to apparent hypoxemia, for example. </a:t>
            </a:r>
          </a:p>
        </p:txBody>
      </p:sp>
    </p:spTree>
    <p:extLst>
      <p:ext uri="{BB962C8B-B14F-4D97-AF65-F5344CB8AC3E}">
        <p14:creationId xmlns:p14="http://schemas.microsoft.com/office/powerpoint/2010/main" val="4225589498"/>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83F8FC-26EF-734B-8C78-9157C96D8B34}"/>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15B8FE95-41EA-5B4F-A2E3-F19624B68E29}"/>
              </a:ext>
            </a:extLst>
          </p:cNvPr>
          <p:cNvSpPr>
            <a:spLocks noGrp="1"/>
          </p:cNvSpPr>
          <p:nvPr>
            <p:ph idx="1"/>
          </p:nvPr>
        </p:nvSpPr>
        <p:spPr/>
        <p:txBody>
          <a:bodyPr/>
          <a:lstStyle/>
          <a:p>
            <a:endParaRPr lang="en-US" dirty="0"/>
          </a:p>
        </p:txBody>
      </p:sp>
    </p:spTree>
    <p:extLst>
      <p:ext uri="{BB962C8B-B14F-4D97-AF65-F5344CB8AC3E}">
        <p14:creationId xmlns:p14="http://schemas.microsoft.com/office/powerpoint/2010/main" val="411308564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F84977-73A5-9A49-A2F3-05FF01A6FAEF}"/>
              </a:ext>
            </a:extLst>
          </p:cNvPr>
          <p:cNvSpPr>
            <a:spLocks noGrp="1"/>
          </p:cNvSpPr>
          <p:nvPr>
            <p:ph type="title"/>
          </p:nvPr>
        </p:nvSpPr>
        <p:spPr/>
        <p:txBody>
          <a:bodyPr/>
          <a:lstStyle/>
          <a:p>
            <a:r>
              <a:rPr lang="en-US" dirty="0"/>
              <a:t>Drive to breath</a:t>
            </a:r>
          </a:p>
        </p:txBody>
      </p:sp>
      <p:sp>
        <p:nvSpPr>
          <p:cNvPr id="3" name="Content Placeholder 2">
            <a:extLst>
              <a:ext uri="{FF2B5EF4-FFF2-40B4-BE49-F238E27FC236}">
                <a16:creationId xmlns:a16="http://schemas.microsoft.com/office/drawing/2014/main" id="{F52AF46F-C2E7-F643-B665-6DC16274208D}"/>
              </a:ext>
            </a:extLst>
          </p:cNvPr>
          <p:cNvSpPr>
            <a:spLocks noGrp="1"/>
          </p:cNvSpPr>
          <p:nvPr>
            <p:ph idx="1"/>
          </p:nvPr>
        </p:nvSpPr>
        <p:spPr/>
        <p:txBody>
          <a:bodyPr/>
          <a:lstStyle/>
          <a:p>
            <a:r>
              <a:rPr lang="en-US" dirty="0"/>
              <a:t>3 sources: </a:t>
            </a:r>
          </a:p>
          <a:p>
            <a:pPr lvl="1"/>
            <a:r>
              <a:rPr lang="en-US" dirty="0"/>
              <a:t>Chemical drive – related to changes in arterial PO2 (NOT oxygen saturation), arterial and brain PCO2 and </a:t>
            </a:r>
            <a:r>
              <a:rPr lang="en-US" dirty="0" err="1"/>
              <a:t>pH.</a:t>
            </a:r>
            <a:r>
              <a:rPr lang="en-US" dirty="0"/>
              <a:t> Mediated by central and peripheral chemoreceptors.</a:t>
            </a:r>
          </a:p>
          <a:p>
            <a:pPr lvl="1"/>
            <a:r>
              <a:rPr lang="en-US" dirty="0"/>
              <a:t>Metabolic drive – related to metabolic rate and mediated by unknown mechanisms (e.g. how the </a:t>
            </a:r>
            <a:r>
              <a:rPr lang="en-US" dirty="0" err="1"/>
              <a:t>Ve</a:t>
            </a:r>
            <a:r>
              <a:rPr lang="en-US" dirty="0"/>
              <a:t> increases in CPET before blood gases change)</a:t>
            </a:r>
          </a:p>
          <a:p>
            <a:pPr lvl="1"/>
            <a:r>
              <a:rPr lang="en-US" dirty="0"/>
              <a:t>Wakefulness drive – disappears during sleep, such that a minor PaCO2 drop in presence of </a:t>
            </a:r>
            <a:r>
              <a:rPr lang="en-US" dirty="0" err="1"/>
              <a:t>normoxia</a:t>
            </a:r>
            <a:r>
              <a:rPr lang="en-US" dirty="0"/>
              <a:t> produces a central apnea during sleep or anesthesia</a:t>
            </a:r>
          </a:p>
          <a:p>
            <a:pPr lvl="2"/>
            <a:r>
              <a:rPr lang="en-US" dirty="0"/>
              <a:t>Anesthesia: (86).</a:t>
            </a:r>
          </a:p>
          <a:p>
            <a:r>
              <a:rPr lang="en-US" dirty="0"/>
              <a:t>Note: voluntary / supratentorial factors can increase this</a:t>
            </a:r>
          </a:p>
        </p:txBody>
      </p:sp>
    </p:spTree>
    <p:extLst>
      <p:ext uri="{BB962C8B-B14F-4D97-AF65-F5344CB8AC3E}">
        <p14:creationId xmlns:p14="http://schemas.microsoft.com/office/powerpoint/2010/main" val="30622516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976101-FE67-364D-9C63-266ED16A2070}"/>
              </a:ext>
            </a:extLst>
          </p:cNvPr>
          <p:cNvSpPr>
            <a:spLocks noGrp="1"/>
          </p:cNvSpPr>
          <p:nvPr>
            <p:ph type="title"/>
          </p:nvPr>
        </p:nvSpPr>
        <p:spPr/>
        <p:txBody>
          <a:bodyPr/>
          <a:lstStyle/>
          <a:p>
            <a:r>
              <a:rPr lang="en-US" dirty="0"/>
              <a:t>Admission 1, 2, 3</a:t>
            </a:r>
          </a:p>
        </p:txBody>
      </p:sp>
      <p:sp>
        <p:nvSpPr>
          <p:cNvPr id="3" name="Content Placeholder 2">
            <a:extLst>
              <a:ext uri="{FF2B5EF4-FFF2-40B4-BE49-F238E27FC236}">
                <a16:creationId xmlns:a16="http://schemas.microsoft.com/office/drawing/2014/main" id="{CA001551-49FD-E34F-828B-25A470B302D2}"/>
              </a:ext>
            </a:extLst>
          </p:cNvPr>
          <p:cNvSpPr>
            <a:spLocks noGrp="1"/>
          </p:cNvSpPr>
          <p:nvPr>
            <p:ph idx="1"/>
          </p:nvPr>
        </p:nvSpPr>
        <p:spPr/>
        <p:txBody>
          <a:bodyPr/>
          <a:lstStyle/>
          <a:p>
            <a:r>
              <a:rPr lang="en-US" dirty="0"/>
              <a:t>CHEST 2017; 152(6):1318-1326</a:t>
            </a:r>
          </a:p>
          <a:p>
            <a:r>
              <a:rPr lang="en-US" dirty="0"/>
              <a:t> best reference to explain her physiology, probably.</a:t>
            </a:r>
          </a:p>
          <a:p>
            <a:r>
              <a:rPr lang="en-US" dirty="0"/>
              <a:t>Clinic Patient </a:t>
            </a:r>
          </a:p>
        </p:txBody>
      </p:sp>
    </p:spTree>
    <p:extLst>
      <p:ext uri="{BB962C8B-B14F-4D97-AF65-F5344CB8AC3E}">
        <p14:creationId xmlns:p14="http://schemas.microsoft.com/office/powerpoint/2010/main" val="147077272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A8E113-BE4D-0746-92CF-CC90105E3A80}"/>
              </a:ext>
            </a:extLst>
          </p:cNvPr>
          <p:cNvSpPr>
            <a:spLocks noGrp="1"/>
          </p:cNvSpPr>
          <p:nvPr>
            <p:ph type="title"/>
          </p:nvPr>
        </p:nvSpPr>
        <p:spPr/>
        <p:txBody>
          <a:bodyPr/>
          <a:lstStyle/>
          <a:p>
            <a:r>
              <a:rPr lang="en-US" dirty="0"/>
              <a:t>Anatomy</a:t>
            </a:r>
          </a:p>
        </p:txBody>
      </p:sp>
      <p:sp>
        <p:nvSpPr>
          <p:cNvPr id="3" name="Content Placeholder 2">
            <a:extLst>
              <a:ext uri="{FF2B5EF4-FFF2-40B4-BE49-F238E27FC236}">
                <a16:creationId xmlns:a16="http://schemas.microsoft.com/office/drawing/2014/main" id="{E7B89EA2-027C-8342-AC52-EFB38ED16053}"/>
              </a:ext>
            </a:extLst>
          </p:cNvPr>
          <p:cNvSpPr>
            <a:spLocks noGrp="1"/>
          </p:cNvSpPr>
          <p:nvPr>
            <p:ph idx="1"/>
          </p:nvPr>
        </p:nvSpPr>
        <p:spPr>
          <a:xfrm>
            <a:off x="838200" y="1825625"/>
            <a:ext cx="8014876" cy="4351338"/>
          </a:xfrm>
        </p:spPr>
        <p:txBody>
          <a:bodyPr>
            <a:normAutofit fontScale="70000" lnSpcReduction="20000"/>
          </a:bodyPr>
          <a:lstStyle/>
          <a:p>
            <a:r>
              <a:rPr lang="en-US" dirty="0"/>
              <a:t>1. central medullary rhythm/pattern generator and integrator (brainstem) - primarily in the pre-</a:t>
            </a:r>
            <a:r>
              <a:rPr lang="en-US" dirty="0" err="1"/>
              <a:t>Botzinger</a:t>
            </a:r>
            <a:r>
              <a:rPr lang="en-US" dirty="0"/>
              <a:t> complex and pontine raphe. Bilateral (thus, not destroyed by acute ischemic stroke in the absence of catastrophe)</a:t>
            </a:r>
          </a:p>
          <a:p>
            <a:r>
              <a:rPr lang="en-US" dirty="0"/>
              <a:t>2. Sensory inputs Chemoreceptors – </a:t>
            </a:r>
          </a:p>
          <a:p>
            <a:pPr lvl="1"/>
            <a:r>
              <a:rPr lang="en-US" dirty="0"/>
              <a:t>carotid body (peripheral - sense a variety of stimuli such as O2 levels)</a:t>
            </a:r>
          </a:p>
          <a:p>
            <a:pPr lvl="1"/>
            <a:r>
              <a:rPr lang="en-US" dirty="0"/>
              <a:t>medulla (central – responds to H+ in the CNS ECF, linear increase in VA to increase in H+ in CSF - whose changes are moderate by active H+ transport at the BBB - generally reflective of PaCO2 because this can diffuse. CSF HCO3- buffers response. ). </a:t>
            </a:r>
          </a:p>
          <a:p>
            <a:pPr lvl="1"/>
            <a:r>
              <a:rPr lang="en-US" dirty="0"/>
              <a:t>Stimulation of the peripheral chemoreceptors increases the slope of the central H+ receptors (meaning, a given increase in H+ will result in a larger increase in ventilation). Note: carotid BODY (chemoreceptor) =/= carotid sinuses (baroreceptors, blood pressure)</a:t>
            </a:r>
          </a:p>
          <a:p>
            <a:r>
              <a:rPr lang="en-US" dirty="0"/>
              <a:t>3. precise synchronous distribution of motor output to the respiratory musculature of the upper airway as well as the chest and abdominal walls (via C3-4-5, phrenic keeps the diaphragm alive).</a:t>
            </a:r>
          </a:p>
        </p:txBody>
      </p:sp>
      <p:pic>
        <p:nvPicPr>
          <p:cNvPr id="4" name="Picture 3">
            <a:extLst>
              <a:ext uri="{FF2B5EF4-FFF2-40B4-BE49-F238E27FC236}">
                <a16:creationId xmlns:a16="http://schemas.microsoft.com/office/drawing/2014/main" id="{2F4ED505-FD56-F648-882E-51C85BE8394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119083" y="2709949"/>
            <a:ext cx="2772515" cy="2152996"/>
          </a:xfrm>
          <a:prstGeom prst="rect">
            <a:avLst/>
          </a:prstGeom>
        </p:spPr>
      </p:pic>
    </p:spTree>
    <p:extLst>
      <p:ext uri="{BB962C8B-B14F-4D97-AF65-F5344CB8AC3E}">
        <p14:creationId xmlns:p14="http://schemas.microsoft.com/office/powerpoint/2010/main" val="319838488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5961BE61-796D-164E-B5C7-AFD253AE9815}"/>
              </a:ext>
            </a:extLst>
          </p:cNvPr>
          <p:cNvGraphicFramePr>
            <a:graphicFrameLocks noGrp="1"/>
          </p:cNvGraphicFramePr>
          <p:nvPr>
            <p:ph idx="1"/>
            <p:extLst>
              <p:ext uri="{D42A27DB-BD31-4B8C-83A1-F6EECF244321}">
                <p14:modId xmlns:p14="http://schemas.microsoft.com/office/powerpoint/2010/main" val="2479124770"/>
              </p:ext>
            </p:extLst>
          </p:nvPr>
        </p:nvGraphicFramePr>
        <p:xfrm>
          <a:off x="705196" y="635635"/>
          <a:ext cx="10515597" cy="3296920"/>
        </p:xfrm>
        <a:graphic>
          <a:graphicData uri="http://schemas.openxmlformats.org/drawingml/2006/table">
            <a:tbl>
              <a:tblPr firstRow="1" bandRow="1">
                <a:tableStyleId>{5C22544A-7EE6-4342-B048-85BDC9FD1C3A}</a:tableStyleId>
              </a:tblPr>
              <a:tblGrid>
                <a:gridCol w="3505199">
                  <a:extLst>
                    <a:ext uri="{9D8B030D-6E8A-4147-A177-3AD203B41FA5}">
                      <a16:colId xmlns:a16="http://schemas.microsoft.com/office/drawing/2014/main" val="2930108124"/>
                    </a:ext>
                  </a:extLst>
                </a:gridCol>
                <a:gridCol w="3505199">
                  <a:extLst>
                    <a:ext uri="{9D8B030D-6E8A-4147-A177-3AD203B41FA5}">
                      <a16:colId xmlns:a16="http://schemas.microsoft.com/office/drawing/2014/main" val="2763590889"/>
                    </a:ext>
                  </a:extLst>
                </a:gridCol>
                <a:gridCol w="3505199">
                  <a:extLst>
                    <a:ext uri="{9D8B030D-6E8A-4147-A177-3AD203B41FA5}">
                      <a16:colId xmlns:a16="http://schemas.microsoft.com/office/drawing/2014/main" val="32530856"/>
                    </a:ext>
                  </a:extLst>
                </a:gridCol>
              </a:tblGrid>
              <a:tr h="370840">
                <a:tc>
                  <a:txBody>
                    <a:bodyPr/>
                    <a:lstStyle/>
                    <a:p>
                      <a:r>
                        <a:rPr lang="en-US" dirty="0"/>
                        <a:t>Ventilatory Control</a:t>
                      </a:r>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2490685842"/>
                  </a:ext>
                </a:extLst>
              </a:tr>
              <a:tr h="370840">
                <a:tc>
                  <a:txBody>
                    <a:bodyPr/>
                    <a:lstStyle/>
                    <a:p>
                      <a:r>
                        <a:rPr lang="en-US" dirty="0"/>
                        <a:t>Central Chemoreceptors</a:t>
                      </a:r>
                    </a:p>
                  </a:txBody>
                  <a:tcPr/>
                </a:tc>
                <a:tc>
                  <a:txBody>
                    <a:bodyPr/>
                    <a:lstStyle/>
                    <a:p>
                      <a:r>
                        <a:rPr lang="en-US" dirty="0"/>
                        <a:t>Ventral surface of medulla</a:t>
                      </a:r>
                    </a:p>
                  </a:txBody>
                  <a:tcPr/>
                </a:tc>
                <a:tc>
                  <a:txBody>
                    <a:bodyPr/>
                    <a:lstStyle/>
                    <a:p>
                      <a:r>
                        <a:rPr lang="en-US" dirty="0"/>
                        <a:t>Responds to H+ in ECF of CNS – this equilibrates with CO2 in blood (no charge) </a:t>
                      </a:r>
                      <a:r>
                        <a:rPr lang="en-US" dirty="0" err="1"/>
                        <a:t>moreso</a:t>
                      </a:r>
                      <a:r>
                        <a:rPr lang="en-US" dirty="0"/>
                        <a:t> than pH in blood. CSF HCO3 </a:t>
                      </a:r>
                      <a:r>
                        <a:rPr lang="en-US" dirty="0" err="1"/>
                        <a:t>lessenss</a:t>
                      </a:r>
                      <a:r>
                        <a:rPr lang="en-US" dirty="0"/>
                        <a:t> response. </a:t>
                      </a:r>
                    </a:p>
                    <a:p>
                      <a:endParaRPr lang="en-US" dirty="0"/>
                    </a:p>
                    <a:p>
                      <a:r>
                        <a:rPr lang="en-US" dirty="0"/>
                        <a:t>No O2 sensing. Slower response</a:t>
                      </a:r>
                    </a:p>
                  </a:txBody>
                  <a:tcPr/>
                </a:tc>
                <a:extLst>
                  <a:ext uri="{0D108BD9-81ED-4DB2-BD59-A6C34878D82A}">
                    <a16:rowId xmlns:a16="http://schemas.microsoft.com/office/drawing/2014/main" val="99876745"/>
                  </a:ext>
                </a:extLst>
              </a:tr>
              <a:tr h="370840">
                <a:tc>
                  <a:txBody>
                    <a:bodyPr/>
                    <a:lstStyle/>
                    <a:p>
                      <a:r>
                        <a:rPr lang="en-US" dirty="0"/>
                        <a:t>Peripheral Chemoreceptors</a:t>
                      </a:r>
                    </a:p>
                  </a:txBody>
                  <a:tcPr/>
                </a:tc>
                <a:tc>
                  <a:txBody>
                    <a:bodyPr/>
                    <a:lstStyle/>
                    <a:p>
                      <a:r>
                        <a:rPr lang="en-US" dirty="0"/>
                        <a:t>Carotid and Aortic bodies. </a:t>
                      </a:r>
                    </a:p>
                    <a:p>
                      <a:pPr marL="285750" indent="-285750">
                        <a:buFont typeface="Arial" panose="020B0604020202020204" pitchFamily="34" charset="0"/>
                        <a:buChar char="•"/>
                      </a:pPr>
                      <a:r>
                        <a:rPr lang="en-US" dirty="0"/>
                        <a:t>Aortic body contributes to sympathetic and </a:t>
                      </a:r>
                      <a:r>
                        <a:rPr lang="en-US" dirty="0" err="1"/>
                        <a:t>cardiovasc</a:t>
                      </a:r>
                      <a:r>
                        <a:rPr lang="en-US" dirty="0"/>
                        <a:t> response</a:t>
                      </a:r>
                    </a:p>
                  </a:txBody>
                  <a:tcPr/>
                </a:tc>
                <a:tc>
                  <a:txBody>
                    <a:bodyPr/>
                    <a:lstStyle/>
                    <a:p>
                      <a:r>
                        <a:rPr lang="en-US" dirty="0"/>
                        <a:t>Respond (rapidly) to PaO2, PaCO2, and pH</a:t>
                      </a:r>
                    </a:p>
                  </a:txBody>
                  <a:tcPr/>
                </a:tc>
                <a:extLst>
                  <a:ext uri="{0D108BD9-81ED-4DB2-BD59-A6C34878D82A}">
                    <a16:rowId xmlns:a16="http://schemas.microsoft.com/office/drawing/2014/main" val="92560858"/>
                  </a:ext>
                </a:extLst>
              </a:tr>
            </a:tbl>
          </a:graphicData>
        </a:graphic>
      </p:graphicFrame>
      <p:sp>
        <p:nvSpPr>
          <p:cNvPr id="5" name="Content Placeholder 2">
            <a:extLst>
              <a:ext uri="{FF2B5EF4-FFF2-40B4-BE49-F238E27FC236}">
                <a16:creationId xmlns:a16="http://schemas.microsoft.com/office/drawing/2014/main" id="{49CD8CE0-387B-7B4F-A317-3B431E102700}"/>
              </a:ext>
            </a:extLst>
          </p:cNvPr>
          <p:cNvSpPr txBox="1">
            <a:spLocks/>
          </p:cNvSpPr>
          <p:nvPr/>
        </p:nvSpPr>
        <p:spPr>
          <a:xfrm>
            <a:off x="555567" y="4573905"/>
            <a:ext cx="10515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When CO2 and pH diverge? E.g. metabolic acidosis (DKA) does generate increased ventilation – but it is mediated at the PERIPHERAL receptors (pH sensors) not central (CO2 sensor, except in extreme acidosis where BBB becomes slightly more permeable)</a:t>
            </a:r>
          </a:p>
        </p:txBody>
      </p:sp>
    </p:spTree>
    <p:extLst>
      <p:ext uri="{BB962C8B-B14F-4D97-AF65-F5344CB8AC3E}">
        <p14:creationId xmlns:p14="http://schemas.microsoft.com/office/powerpoint/2010/main" val="353586070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D237E5-B39D-5647-B6BA-314898F80892}"/>
              </a:ext>
            </a:extLst>
          </p:cNvPr>
          <p:cNvSpPr>
            <a:spLocks noGrp="1"/>
          </p:cNvSpPr>
          <p:nvPr>
            <p:ph type="title"/>
          </p:nvPr>
        </p:nvSpPr>
        <p:spPr/>
        <p:txBody>
          <a:bodyPr/>
          <a:lstStyle/>
          <a:p>
            <a:endParaRPr lang="en-US"/>
          </a:p>
        </p:txBody>
      </p:sp>
      <p:pic>
        <p:nvPicPr>
          <p:cNvPr id="6" name="Content Placeholder 5" descr="Diagram&#10;&#10;Description automatically generated">
            <a:extLst>
              <a:ext uri="{FF2B5EF4-FFF2-40B4-BE49-F238E27FC236}">
                <a16:creationId xmlns:a16="http://schemas.microsoft.com/office/drawing/2014/main" id="{5514A3EC-927A-C041-A387-1938E89ECC06}"/>
              </a:ext>
            </a:extLst>
          </p:cNvPr>
          <p:cNvPicPr>
            <a:picLocks noGrp="1" noChangeAspect="1"/>
          </p:cNvPicPr>
          <p:nvPr>
            <p:ph idx="1"/>
          </p:nvPr>
        </p:nvPicPr>
        <p:blipFill>
          <a:blip r:embed="rId3"/>
          <a:stretch>
            <a:fillRect/>
          </a:stretch>
        </p:blipFill>
        <p:spPr>
          <a:xfrm>
            <a:off x="318662" y="2141537"/>
            <a:ext cx="5777338" cy="4351338"/>
          </a:xfrm>
        </p:spPr>
      </p:pic>
      <p:pic>
        <p:nvPicPr>
          <p:cNvPr id="4" name="Picture 3" descr="Diagram&#10;&#10;Description automatically generated">
            <a:extLst>
              <a:ext uri="{FF2B5EF4-FFF2-40B4-BE49-F238E27FC236}">
                <a16:creationId xmlns:a16="http://schemas.microsoft.com/office/drawing/2014/main" id="{4F6F99AF-9D9B-B946-99FF-1C0C9BE9CD0B}"/>
              </a:ext>
            </a:extLst>
          </p:cNvPr>
          <p:cNvPicPr>
            <a:picLocks noChangeAspect="1"/>
          </p:cNvPicPr>
          <p:nvPr/>
        </p:nvPicPr>
        <p:blipFill>
          <a:blip r:embed="rId4"/>
          <a:stretch>
            <a:fillRect/>
          </a:stretch>
        </p:blipFill>
        <p:spPr>
          <a:xfrm>
            <a:off x="6396027" y="1995055"/>
            <a:ext cx="5477311" cy="4497820"/>
          </a:xfrm>
          <a:prstGeom prst="rect">
            <a:avLst/>
          </a:prstGeom>
        </p:spPr>
      </p:pic>
    </p:spTree>
    <p:extLst>
      <p:ext uri="{BB962C8B-B14F-4D97-AF65-F5344CB8AC3E}">
        <p14:creationId xmlns:p14="http://schemas.microsoft.com/office/powerpoint/2010/main" val="24978186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49B9AE-239B-7E4B-BA5E-3765611DD977}"/>
              </a:ext>
            </a:extLst>
          </p:cNvPr>
          <p:cNvSpPr>
            <a:spLocks noGrp="1"/>
          </p:cNvSpPr>
          <p:nvPr>
            <p:ph type="title"/>
          </p:nvPr>
        </p:nvSpPr>
        <p:spPr/>
        <p:txBody>
          <a:bodyPr/>
          <a:lstStyle/>
          <a:p>
            <a:r>
              <a:rPr lang="en-US" dirty="0"/>
              <a:t>Carotid Body Phys</a:t>
            </a:r>
          </a:p>
        </p:txBody>
      </p:sp>
      <p:sp>
        <p:nvSpPr>
          <p:cNvPr id="3" name="Content Placeholder 2">
            <a:extLst>
              <a:ext uri="{FF2B5EF4-FFF2-40B4-BE49-F238E27FC236}">
                <a16:creationId xmlns:a16="http://schemas.microsoft.com/office/drawing/2014/main" id="{2127F054-D612-4B4E-BD1D-57DCBC730DE7}"/>
              </a:ext>
            </a:extLst>
          </p:cNvPr>
          <p:cNvSpPr>
            <a:spLocks noGrp="1"/>
          </p:cNvSpPr>
          <p:nvPr>
            <p:ph idx="1"/>
          </p:nvPr>
        </p:nvSpPr>
        <p:spPr>
          <a:xfrm>
            <a:off x="838199" y="1825625"/>
            <a:ext cx="6560127" cy="4351338"/>
          </a:xfrm>
        </p:spPr>
        <p:txBody>
          <a:bodyPr>
            <a:normAutofit fontScale="92500" lnSpcReduction="10000"/>
          </a:bodyPr>
          <a:lstStyle/>
          <a:p>
            <a:r>
              <a:rPr lang="en-US" dirty="0"/>
              <a:t>Glomus/type 1 cells surround blood (sense O2 by unclear means, and transmit it by L-type ca dep excitatory transmission) and Glial origin cells/type 2. Transmit to CNS by glossopharyngeal nerve</a:t>
            </a:r>
          </a:p>
          <a:p>
            <a:r>
              <a:rPr lang="en-US" dirty="0"/>
              <a:t>Hypoxemia or hypercapnia or acidemia -&gt; more CB discharge -&gt; reflex hyperventilation, increased </a:t>
            </a:r>
            <a:r>
              <a:rPr lang="en-US" dirty="0" err="1"/>
              <a:t>vagus</a:t>
            </a:r>
            <a:r>
              <a:rPr lang="en-US" dirty="0"/>
              <a:t> output (brady), sympathetic activity (</a:t>
            </a:r>
            <a:r>
              <a:rPr lang="en-US" dirty="0" err="1"/>
              <a:t>muscules</a:t>
            </a:r>
            <a:r>
              <a:rPr lang="en-US" dirty="0"/>
              <a:t>, splanchnic, renal vascular beds)</a:t>
            </a:r>
          </a:p>
          <a:p>
            <a:pPr lvl="1"/>
            <a:r>
              <a:rPr lang="en-US" dirty="0"/>
              <a:t>Senses PaO2, not CaO2, SaO2 or SpO2</a:t>
            </a:r>
          </a:p>
          <a:p>
            <a:pPr lvl="1"/>
            <a:r>
              <a:rPr lang="en-US" dirty="0"/>
              <a:t>Sympathetic overactivity is one mechanism for OSA and CHF effects on other organs</a:t>
            </a:r>
          </a:p>
          <a:p>
            <a:endParaRPr lang="en-US" dirty="0"/>
          </a:p>
          <a:p>
            <a:endParaRPr lang="en-US" dirty="0"/>
          </a:p>
        </p:txBody>
      </p:sp>
      <p:pic>
        <p:nvPicPr>
          <p:cNvPr id="5" name="Picture 4" descr="Diagram&#10;&#10;Description automatically generated">
            <a:extLst>
              <a:ext uri="{FF2B5EF4-FFF2-40B4-BE49-F238E27FC236}">
                <a16:creationId xmlns:a16="http://schemas.microsoft.com/office/drawing/2014/main" id="{47DA1984-7BE7-5B47-BF2C-9E20EBFCC346}"/>
              </a:ext>
            </a:extLst>
          </p:cNvPr>
          <p:cNvPicPr>
            <a:picLocks noChangeAspect="1"/>
          </p:cNvPicPr>
          <p:nvPr/>
        </p:nvPicPr>
        <p:blipFill>
          <a:blip r:embed="rId3"/>
          <a:stretch>
            <a:fillRect/>
          </a:stretch>
        </p:blipFill>
        <p:spPr>
          <a:xfrm>
            <a:off x="7696656" y="2602273"/>
            <a:ext cx="4706162" cy="2468491"/>
          </a:xfrm>
          <a:prstGeom prst="rect">
            <a:avLst/>
          </a:prstGeom>
        </p:spPr>
      </p:pic>
    </p:spTree>
    <p:extLst>
      <p:ext uri="{BB962C8B-B14F-4D97-AF65-F5344CB8AC3E}">
        <p14:creationId xmlns:p14="http://schemas.microsoft.com/office/powerpoint/2010/main" val="18159909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9FC308-7783-904D-A2D4-598893A7169B}"/>
              </a:ext>
            </a:extLst>
          </p:cNvPr>
          <p:cNvSpPr>
            <a:spLocks noGrp="1"/>
          </p:cNvSpPr>
          <p:nvPr>
            <p:ph type="title"/>
          </p:nvPr>
        </p:nvSpPr>
        <p:spPr/>
        <p:txBody>
          <a:bodyPr/>
          <a:lstStyle/>
          <a:p>
            <a:r>
              <a:rPr lang="en-US" dirty="0"/>
              <a:t>Mechanisms of Peripheral Chemo </a:t>
            </a:r>
            <a:r>
              <a:rPr lang="en-US" dirty="0" err="1"/>
              <a:t>cont</a:t>
            </a:r>
            <a:r>
              <a:rPr lang="en-US" dirty="0"/>
              <a:t> to </a:t>
            </a:r>
            <a:r>
              <a:rPr lang="en-US" dirty="0" err="1"/>
              <a:t>phys</a:t>
            </a:r>
            <a:endParaRPr lang="en-US" dirty="0"/>
          </a:p>
        </p:txBody>
      </p:sp>
      <p:sp>
        <p:nvSpPr>
          <p:cNvPr id="3" name="Content Placeholder 2">
            <a:extLst>
              <a:ext uri="{FF2B5EF4-FFF2-40B4-BE49-F238E27FC236}">
                <a16:creationId xmlns:a16="http://schemas.microsoft.com/office/drawing/2014/main" id="{2E8CA962-6A38-E24B-91B5-D0BDFECE759F}"/>
              </a:ext>
            </a:extLst>
          </p:cNvPr>
          <p:cNvSpPr>
            <a:spLocks noGrp="1"/>
          </p:cNvSpPr>
          <p:nvPr>
            <p:ph idx="1"/>
          </p:nvPr>
        </p:nvSpPr>
        <p:spPr/>
        <p:txBody>
          <a:bodyPr/>
          <a:lstStyle/>
          <a:p>
            <a:r>
              <a:rPr lang="en-US" dirty="0"/>
              <a:t>Brady during Hypoxemic PEA? </a:t>
            </a:r>
          </a:p>
          <a:p>
            <a:pPr lvl="1"/>
            <a:r>
              <a:rPr lang="en-US" dirty="0"/>
              <a:t>Caused by carotid body mediated chemoreflex parasympathetic discharge – protective to decreased myocardial O2 demand</a:t>
            </a:r>
          </a:p>
          <a:p>
            <a:r>
              <a:rPr lang="en-US" dirty="0"/>
              <a:t>Aortic bodies can sense CaO2 in addition to PaO2 – this mediates some of the physiologic responses to anemia and CO </a:t>
            </a:r>
            <a:r>
              <a:rPr lang="en-US" dirty="0" err="1"/>
              <a:t>poisononing</a:t>
            </a:r>
            <a:r>
              <a:rPr lang="en-US" dirty="0"/>
              <a:t>, though exact mechanisms not entirely understood.</a:t>
            </a:r>
          </a:p>
        </p:txBody>
      </p:sp>
      <p:pic>
        <p:nvPicPr>
          <p:cNvPr id="7" name="Picture 6" descr="Diagram&#10;&#10;Description automatically generated">
            <a:extLst>
              <a:ext uri="{FF2B5EF4-FFF2-40B4-BE49-F238E27FC236}">
                <a16:creationId xmlns:a16="http://schemas.microsoft.com/office/drawing/2014/main" id="{CC035CC9-65E2-B74C-8BC6-3FFD53AE7EF2}"/>
              </a:ext>
            </a:extLst>
          </p:cNvPr>
          <p:cNvPicPr>
            <a:picLocks noChangeAspect="1"/>
          </p:cNvPicPr>
          <p:nvPr/>
        </p:nvPicPr>
        <p:blipFill>
          <a:blip r:embed="rId3"/>
          <a:stretch>
            <a:fillRect/>
          </a:stretch>
        </p:blipFill>
        <p:spPr>
          <a:xfrm>
            <a:off x="3424844" y="4360802"/>
            <a:ext cx="5592528" cy="2497198"/>
          </a:xfrm>
          <a:prstGeom prst="rect">
            <a:avLst/>
          </a:prstGeom>
        </p:spPr>
      </p:pic>
    </p:spTree>
    <p:extLst>
      <p:ext uri="{BB962C8B-B14F-4D97-AF65-F5344CB8AC3E}">
        <p14:creationId xmlns:p14="http://schemas.microsoft.com/office/powerpoint/2010/main" val="324927485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20416A-7E52-3046-8D19-3518E0FC66EC}"/>
              </a:ext>
            </a:extLst>
          </p:cNvPr>
          <p:cNvSpPr>
            <a:spLocks noGrp="1"/>
          </p:cNvSpPr>
          <p:nvPr>
            <p:ph type="title"/>
          </p:nvPr>
        </p:nvSpPr>
        <p:spPr/>
        <p:txBody>
          <a:bodyPr/>
          <a:lstStyle/>
          <a:p>
            <a:r>
              <a:rPr lang="en-US" dirty="0"/>
              <a:t>Mechanism is due to negative feedback with:</a:t>
            </a:r>
          </a:p>
        </p:txBody>
      </p:sp>
      <p:sp>
        <p:nvSpPr>
          <p:cNvPr id="3" name="Content Placeholder 2">
            <a:extLst>
              <a:ext uri="{FF2B5EF4-FFF2-40B4-BE49-F238E27FC236}">
                <a16:creationId xmlns:a16="http://schemas.microsoft.com/office/drawing/2014/main" id="{84EC4B23-C028-F543-9B52-26BEDDAD4821}"/>
              </a:ext>
            </a:extLst>
          </p:cNvPr>
          <p:cNvSpPr>
            <a:spLocks noGrp="1"/>
          </p:cNvSpPr>
          <p:nvPr>
            <p:ph idx="1"/>
          </p:nvPr>
        </p:nvSpPr>
        <p:spPr/>
        <p:txBody>
          <a:bodyPr/>
          <a:lstStyle/>
          <a:p>
            <a:r>
              <a:rPr lang="en-US" dirty="0"/>
              <a:t>controller = respiratory centers, neurons, and muscles that achieve alveolar ventilation</a:t>
            </a:r>
          </a:p>
          <a:p>
            <a:pPr lvl="1"/>
            <a:r>
              <a:rPr lang="en-US" dirty="0"/>
              <a:t>Response in this: termed controller gain - Defined as the amount that minute ventilation changes in response to a change in PaCO2 (HCVR) or O2 (HVR) </a:t>
            </a:r>
          </a:p>
          <a:p>
            <a:r>
              <a:rPr lang="en-US" dirty="0"/>
              <a:t>controlled system = pulmonary gas-exchange organ</a:t>
            </a:r>
          </a:p>
          <a:p>
            <a:pPr lvl="1"/>
            <a:r>
              <a:rPr lang="en-US" dirty="0"/>
              <a:t>Response in this: termed plant gain. Defined as the amount that CO2 will change from a given change in ventilation. </a:t>
            </a:r>
          </a:p>
        </p:txBody>
      </p:sp>
    </p:spTree>
    <p:extLst>
      <p:ext uri="{BB962C8B-B14F-4D97-AF65-F5344CB8AC3E}">
        <p14:creationId xmlns:p14="http://schemas.microsoft.com/office/powerpoint/2010/main" val="334191897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FB5074-406C-CA40-AEFB-65CC8F79BCB6}"/>
              </a:ext>
            </a:extLst>
          </p:cNvPr>
          <p:cNvSpPr>
            <a:spLocks noGrp="1"/>
          </p:cNvSpPr>
          <p:nvPr>
            <p:ph type="title"/>
          </p:nvPr>
        </p:nvSpPr>
        <p:spPr/>
        <p:txBody>
          <a:bodyPr/>
          <a:lstStyle/>
          <a:p>
            <a:r>
              <a:rPr lang="en-US" dirty="0"/>
              <a:t>Mechanism of activation (central)</a:t>
            </a:r>
          </a:p>
        </p:txBody>
      </p:sp>
      <p:sp>
        <p:nvSpPr>
          <p:cNvPr id="3" name="Content Placeholder 2">
            <a:extLst>
              <a:ext uri="{FF2B5EF4-FFF2-40B4-BE49-F238E27FC236}">
                <a16:creationId xmlns:a16="http://schemas.microsoft.com/office/drawing/2014/main" id="{72B9FC13-F958-8443-91F3-EC7237EA1951}"/>
              </a:ext>
            </a:extLst>
          </p:cNvPr>
          <p:cNvSpPr>
            <a:spLocks noGrp="1"/>
          </p:cNvSpPr>
          <p:nvPr>
            <p:ph idx="1"/>
          </p:nvPr>
        </p:nvSpPr>
        <p:spPr/>
        <p:txBody>
          <a:bodyPr>
            <a:normAutofit/>
          </a:bodyPr>
          <a:lstStyle/>
          <a:p>
            <a:r>
              <a:rPr lang="en-US" dirty="0"/>
              <a:t>Thus, two facts are clearly established: activation of serotonergic raphe neurons stimulates ventilation and full effects of CO2 on breathing require ongoing activity of raphe neurons</a:t>
            </a:r>
          </a:p>
          <a:p>
            <a:pPr lvl="1"/>
            <a:r>
              <a:rPr lang="en-US" dirty="0"/>
              <a:t>https://</a:t>
            </a:r>
            <a:r>
              <a:rPr lang="en-US" dirty="0" err="1"/>
              <a:t>www.cell.com</a:t>
            </a:r>
            <a:r>
              <a:rPr lang="en-US" dirty="0"/>
              <a:t>/neuron/pdf/S0896-6273(15)00676-5.pdf</a:t>
            </a:r>
          </a:p>
          <a:p>
            <a:r>
              <a:rPr lang="en-US" dirty="0"/>
              <a:t>=&gt; on this line, Buspirone has been shown to ameliorate chemoreflex in CSA associated with HF in this phase 2 randomized trial</a:t>
            </a:r>
          </a:p>
          <a:p>
            <a:pPr lvl="1"/>
            <a:r>
              <a:rPr lang="en-US" dirty="0" err="1"/>
              <a:t>Giannoni</a:t>
            </a:r>
            <a:r>
              <a:rPr lang="en-US" dirty="0"/>
              <a:t> A, Borrelli C, </a:t>
            </a:r>
            <a:r>
              <a:rPr lang="en-US" dirty="0" err="1"/>
              <a:t>Mirizzi</a:t>
            </a:r>
            <a:r>
              <a:rPr lang="en-US" dirty="0"/>
              <a:t> G, </a:t>
            </a:r>
            <a:r>
              <a:rPr lang="en-US" dirty="0" err="1"/>
              <a:t>Richerson</a:t>
            </a:r>
            <a:r>
              <a:rPr lang="en-US" dirty="0"/>
              <a:t> GB, </a:t>
            </a:r>
            <a:r>
              <a:rPr lang="en-US" dirty="0" err="1"/>
              <a:t>Emdin</a:t>
            </a:r>
            <a:r>
              <a:rPr lang="en-US" dirty="0"/>
              <a:t> M, </a:t>
            </a:r>
            <a:r>
              <a:rPr lang="en-US" dirty="0" err="1"/>
              <a:t>Passino</a:t>
            </a:r>
            <a:r>
              <a:rPr lang="en-US" dirty="0"/>
              <a:t> C. Benefit of buspirone on chemoreflex and central </a:t>
            </a:r>
            <a:r>
              <a:rPr lang="en-US" dirty="0" err="1"/>
              <a:t>apnoeas</a:t>
            </a:r>
            <a:r>
              <a:rPr lang="en-US" dirty="0"/>
              <a:t> in heart failure: a randomized controlled crossover trial. Eur J Heart Fail 2020 23(2):312-320. </a:t>
            </a:r>
          </a:p>
          <a:p>
            <a:endParaRPr lang="en-US" dirty="0"/>
          </a:p>
        </p:txBody>
      </p:sp>
    </p:spTree>
    <p:extLst>
      <p:ext uri="{BB962C8B-B14F-4D97-AF65-F5344CB8AC3E}">
        <p14:creationId xmlns:p14="http://schemas.microsoft.com/office/powerpoint/2010/main" val="241109324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419579-AC7E-1644-B52B-7A767E35FA06}"/>
              </a:ext>
            </a:extLst>
          </p:cNvPr>
          <p:cNvSpPr>
            <a:spLocks noGrp="1"/>
          </p:cNvSpPr>
          <p:nvPr>
            <p:ph type="title"/>
          </p:nvPr>
        </p:nvSpPr>
        <p:spPr/>
        <p:txBody>
          <a:bodyPr/>
          <a:lstStyle/>
          <a:p>
            <a:r>
              <a:rPr lang="en-US" dirty="0"/>
              <a:t>Citations 52-57</a:t>
            </a:r>
          </a:p>
        </p:txBody>
      </p:sp>
      <p:sp>
        <p:nvSpPr>
          <p:cNvPr id="6" name="Content Placeholder 5">
            <a:extLst>
              <a:ext uri="{FF2B5EF4-FFF2-40B4-BE49-F238E27FC236}">
                <a16:creationId xmlns:a16="http://schemas.microsoft.com/office/drawing/2014/main" id="{0AE29A16-5E9B-A048-9224-5385054F4ACD}"/>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12418632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6CB206-E7D9-CA4C-B452-EA6787A0C080}"/>
              </a:ext>
            </a:extLst>
          </p:cNvPr>
          <p:cNvSpPr>
            <a:spLocks noGrp="1"/>
          </p:cNvSpPr>
          <p:nvPr>
            <p:ph type="title"/>
          </p:nvPr>
        </p:nvSpPr>
        <p:spPr/>
        <p:txBody>
          <a:bodyPr/>
          <a:lstStyle/>
          <a:p>
            <a:r>
              <a:rPr lang="en-US" dirty="0"/>
              <a:t>Hypoxia &amp; Hypercapnia Ventilatory Responses</a:t>
            </a:r>
          </a:p>
        </p:txBody>
      </p:sp>
      <p:sp>
        <p:nvSpPr>
          <p:cNvPr id="3" name="Content Placeholder 2">
            <a:extLst>
              <a:ext uri="{FF2B5EF4-FFF2-40B4-BE49-F238E27FC236}">
                <a16:creationId xmlns:a16="http://schemas.microsoft.com/office/drawing/2014/main" id="{7533732A-BBDD-8A4E-B141-12C4DE689A02}"/>
              </a:ext>
            </a:extLst>
          </p:cNvPr>
          <p:cNvSpPr>
            <a:spLocks noGrp="1"/>
          </p:cNvSpPr>
          <p:nvPr>
            <p:ph idx="1"/>
          </p:nvPr>
        </p:nvSpPr>
        <p:spPr/>
        <p:txBody>
          <a:bodyPr/>
          <a:lstStyle/>
          <a:p>
            <a:r>
              <a:rPr lang="en-US" dirty="0"/>
              <a:t>Chemoreflex sensitivity = overall, is comprised of HVR (hypoxic ventilatory response) and HCVR (hypercapnic ventilatory response) – can be measured by a rebreathing test (or breath hold, below)</a:t>
            </a:r>
          </a:p>
          <a:p>
            <a:r>
              <a:rPr lang="en-US" dirty="0"/>
              <a:t>The ventilatory response to PaO2 is hyperbolic, being almost flat in the high PaO2 range and the slope increases progressively as PaO2 decreases (313)</a:t>
            </a:r>
          </a:p>
          <a:p>
            <a:endParaRPr lang="en-US" dirty="0"/>
          </a:p>
        </p:txBody>
      </p:sp>
    </p:spTree>
    <p:extLst>
      <p:ext uri="{BB962C8B-B14F-4D97-AF65-F5344CB8AC3E}">
        <p14:creationId xmlns:p14="http://schemas.microsoft.com/office/powerpoint/2010/main" val="256288880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E46388-E6DA-044B-9DD9-97F69B835375}"/>
              </a:ext>
            </a:extLst>
          </p:cNvPr>
          <p:cNvSpPr>
            <a:spLocks noGrp="1"/>
          </p:cNvSpPr>
          <p:nvPr>
            <p:ph type="title"/>
          </p:nvPr>
        </p:nvSpPr>
        <p:spPr/>
        <p:txBody>
          <a:bodyPr/>
          <a:lstStyle/>
          <a:p>
            <a:r>
              <a:rPr lang="en-US" dirty="0"/>
              <a:t>Chemoreceptor response time</a:t>
            </a:r>
          </a:p>
        </p:txBody>
      </p:sp>
      <p:sp>
        <p:nvSpPr>
          <p:cNvPr id="3" name="Content Placeholder 2">
            <a:extLst>
              <a:ext uri="{FF2B5EF4-FFF2-40B4-BE49-F238E27FC236}">
                <a16:creationId xmlns:a16="http://schemas.microsoft.com/office/drawing/2014/main" id="{90B02A35-9B60-9B4E-83F3-2816E1DEA1DB}"/>
              </a:ext>
            </a:extLst>
          </p:cNvPr>
          <p:cNvSpPr>
            <a:spLocks noGrp="1"/>
          </p:cNvSpPr>
          <p:nvPr>
            <p:ph idx="1"/>
          </p:nvPr>
        </p:nvSpPr>
        <p:spPr/>
        <p:txBody>
          <a:bodyPr>
            <a:normAutofit/>
          </a:bodyPr>
          <a:lstStyle/>
          <a:p>
            <a:r>
              <a:rPr lang="en-US" dirty="0"/>
              <a:t>Peripheral – corresponds to circulation time – half-time to response is 10s</a:t>
            </a:r>
          </a:p>
          <a:p>
            <a:pPr lvl="1"/>
            <a:r>
              <a:rPr lang="en-US" dirty="0"/>
              <a:t>Transit time ~6 seconds</a:t>
            </a:r>
          </a:p>
          <a:p>
            <a:pPr lvl="1"/>
            <a:r>
              <a:rPr lang="en-US" dirty="0"/>
              <a:t>Peripheral = fine tuning / rapid response. People survive fine with carotid body removal (likely more important in hypoxic patients)</a:t>
            </a:r>
          </a:p>
          <a:p>
            <a:r>
              <a:rPr lang="en-US" dirty="0"/>
              <a:t>Central chemoreceptor – requires diffusion CNS – 75s response time</a:t>
            </a:r>
          </a:p>
          <a:p>
            <a:pPr lvl="1"/>
            <a:r>
              <a:rPr lang="en-US" dirty="0"/>
              <a:t>Responsible for roughly 80% of ventilation in health</a:t>
            </a:r>
          </a:p>
          <a:p>
            <a:pPr lvl="1"/>
            <a:r>
              <a:rPr lang="en-US" dirty="0"/>
              <a:t>responsible for steady state PCO2</a:t>
            </a:r>
          </a:p>
        </p:txBody>
      </p:sp>
    </p:spTree>
    <p:extLst>
      <p:ext uri="{BB962C8B-B14F-4D97-AF65-F5344CB8AC3E}">
        <p14:creationId xmlns:p14="http://schemas.microsoft.com/office/powerpoint/2010/main" val="40971915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2E8E89-E8D7-584B-BF4A-B35A03930805}"/>
              </a:ext>
            </a:extLst>
          </p:cNvPr>
          <p:cNvSpPr>
            <a:spLocks noGrp="1"/>
          </p:cNvSpPr>
          <p:nvPr>
            <p:ph type="title"/>
          </p:nvPr>
        </p:nvSpPr>
        <p:spPr/>
        <p:txBody>
          <a:bodyPr/>
          <a:lstStyle/>
          <a:p>
            <a:r>
              <a:rPr lang="en-US" dirty="0"/>
              <a:t>What is the concentration of CO2 in Coca-Cola</a:t>
            </a:r>
          </a:p>
        </p:txBody>
      </p:sp>
      <p:sp>
        <p:nvSpPr>
          <p:cNvPr id="3" name="Content Placeholder 2">
            <a:extLst>
              <a:ext uri="{FF2B5EF4-FFF2-40B4-BE49-F238E27FC236}">
                <a16:creationId xmlns:a16="http://schemas.microsoft.com/office/drawing/2014/main" id="{BB5AE21F-3E02-084F-8E63-3B035C23CACD}"/>
              </a:ext>
            </a:extLst>
          </p:cNvPr>
          <p:cNvSpPr>
            <a:spLocks noGrp="1"/>
          </p:cNvSpPr>
          <p:nvPr>
            <p:ph idx="1"/>
          </p:nvPr>
        </p:nvSpPr>
        <p:spPr/>
        <p:txBody>
          <a:bodyPr/>
          <a:lstStyle/>
          <a:p>
            <a:r>
              <a:rPr lang="en-US" dirty="0">
                <a:hlinkClick r:id="rId3"/>
              </a:rPr>
              <a:t>https://chemistry.stackexchange.com/questions/9067/what-is-the-carbon-dioxide-content-of-a-soda-can-or-bottle</a:t>
            </a:r>
            <a:endParaRPr lang="en-US" dirty="0"/>
          </a:p>
          <a:p>
            <a:r>
              <a:rPr lang="en-US" dirty="0"/>
              <a:t>2.2g CO2 -&gt; 1mol/44 g CO2 = 0.05 mol = 50 mmol</a:t>
            </a:r>
          </a:p>
          <a:p>
            <a:r>
              <a:rPr lang="en-US" dirty="0"/>
              <a:t>50 mmol / 355 mL (equivalent to 12oz)=&gt; 140 mmol/L</a:t>
            </a:r>
          </a:p>
          <a:p>
            <a:endParaRPr lang="en-US" dirty="0"/>
          </a:p>
          <a:p>
            <a:r>
              <a:rPr lang="en-US" dirty="0"/>
              <a:t>Rule #1 – when you’re more carbonated than Coca Cola, that’s bad</a:t>
            </a:r>
          </a:p>
        </p:txBody>
      </p:sp>
    </p:spTree>
    <p:extLst>
      <p:ext uri="{BB962C8B-B14F-4D97-AF65-F5344CB8AC3E}">
        <p14:creationId xmlns:p14="http://schemas.microsoft.com/office/powerpoint/2010/main" val="352015935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F0D94C-5B2A-C445-8DD0-0F77A7E97518}"/>
              </a:ext>
            </a:extLst>
          </p:cNvPr>
          <p:cNvSpPr>
            <a:spLocks noGrp="1"/>
          </p:cNvSpPr>
          <p:nvPr>
            <p:ph type="title"/>
          </p:nvPr>
        </p:nvSpPr>
        <p:spPr/>
        <p:txBody>
          <a:bodyPr/>
          <a:lstStyle/>
          <a:p>
            <a:r>
              <a:rPr lang="en-US" dirty="0"/>
              <a:t>Central vs peripheral chemoreceptors</a:t>
            </a:r>
          </a:p>
        </p:txBody>
      </p:sp>
      <p:sp>
        <p:nvSpPr>
          <p:cNvPr id="3" name="Content Placeholder 2">
            <a:extLst>
              <a:ext uri="{FF2B5EF4-FFF2-40B4-BE49-F238E27FC236}">
                <a16:creationId xmlns:a16="http://schemas.microsoft.com/office/drawing/2014/main" id="{79650ACA-F977-0A48-BF39-DA56CFB4C39E}"/>
              </a:ext>
            </a:extLst>
          </p:cNvPr>
          <p:cNvSpPr>
            <a:spLocks noGrp="1"/>
          </p:cNvSpPr>
          <p:nvPr>
            <p:ph idx="1"/>
          </p:nvPr>
        </p:nvSpPr>
        <p:spPr/>
        <p:txBody>
          <a:bodyPr>
            <a:normAutofit fontScale="70000" lnSpcReduction="20000"/>
          </a:bodyPr>
          <a:lstStyle/>
          <a:p>
            <a:r>
              <a:rPr lang="en-US" dirty="0"/>
              <a:t>Bilateral denervation of the carotid bodies (e.g. </a:t>
            </a:r>
            <a:r>
              <a:rPr lang="en-US" dirty="0" err="1"/>
              <a:t>b/l</a:t>
            </a:r>
            <a:r>
              <a:rPr lang="en-US" dirty="0"/>
              <a:t> </a:t>
            </a:r>
            <a:r>
              <a:rPr lang="en-US" dirty="0" err="1"/>
              <a:t>endarderectomy</a:t>
            </a:r>
            <a:r>
              <a:rPr lang="en-US" dirty="0"/>
              <a:t>) leads to ABSENCE of hypoxemia drive to breath AND blunting of H+ response to breathe. </a:t>
            </a:r>
          </a:p>
          <a:p>
            <a:pPr lvl="1"/>
            <a:r>
              <a:rPr lang="en-US" dirty="0"/>
              <a:t>(</a:t>
            </a:r>
            <a:r>
              <a:rPr lang="en-US" dirty="0" err="1"/>
              <a:t>Dahan</a:t>
            </a:r>
            <a:r>
              <a:rPr lang="en-US" dirty="0"/>
              <a:t> A, </a:t>
            </a:r>
            <a:r>
              <a:rPr lang="en-US" dirty="0" err="1"/>
              <a:t>Nieuwenhuijs</a:t>
            </a:r>
            <a:r>
              <a:rPr lang="en-US" dirty="0"/>
              <a:t> D, </a:t>
            </a:r>
            <a:r>
              <a:rPr lang="en-US" dirty="0" err="1"/>
              <a:t>Teppema</a:t>
            </a:r>
            <a:r>
              <a:rPr lang="en-US" dirty="0"/>
              <a:t> L. Plasticity of central chemoreceptors: effect of bilateral carotid body resection on central CO2 sensitivity. </a:t>
            </a:r>
            <a:r>
              <a:rPr lang="en-US" dirty="0" err="1"/>
              <a:t>PLoS</a:t>
            </a:r>
            <a:r>
              <a:rPr lang="en-US" dirty="0"/>
              <a:t> Med 2007; 4: e239.; Rodman JR, Curran AK, Henderson KS, et al. Carotid body denervation in dogs: eupnea and the ventilatory response to </a:t>
            </a:r>
            <a:r>
              <a:rPr lang="en-US" dirty="0" err="1"/>
              <a:t>hyperoxic</a:t>
            </a:r>
            <a:r>
              <a:rPr lang="en-US" dirty="0"/>
              <a:t> hypercapnia. J Appl </a:t>
            </a:r>
            <a:r>
              <a:rPr lang="en-US" dirty="0" err="1"/>
              <a:t>Physiol</a:t>
            </a:r>
            <a:r>
              <a:rPr lang="en-US" dirty="0"/>
              <a:t> 2001; 91: 328–335.)</a:t>
            </a:r>
          </a:p>
          <a:p>
            <a:r>
              <a:rPr lang="en-US" dirty="0"/>
              <a:t>Conversely, adaptation to elevation (lower inspired o2 -&gt; thus we increase VA to lower co2 and allow for more O2) requires the carotid bodies to be functioning.</a:t>
            </a:r>
          </a:p>
          <a:p>
            <a:r>
              <a:rPr lang="en-US" dirty="0"/>
              <a:t>Carotid body doesn't increase VA slope in response to hypoxemia until PaO2 &lt;55-60 mmHg. Consequence (and question): anemia, Carbon monoxide inhalation do NOT cause hyperventilation.</a:t>
            </a:r>
          </a:p>
          <a:p>
            <a:pPr lvl="1"/>
            <a:r>
              <a:rPr lang="en-US" dirty="0"/>
              <a:t>Hypoxemic response also involves increase in CO to avoid tissue hypoxia.</a:t>
            </a:r>
          </a:p>
          <a:p>
            <a:r>
              <a:rPr lang="en-US" dirty="0"/>
              <a:t>Plasticity occurs in several circumstances: e.g. hypoxemia will lead to an increase in O2 sensitivity at peripheral chemoreceptors that persists for several days after </a:t>
            </a:r>
            <a:r>
              <a:rPr lang="en-US" dirty="0" err="1"/>
              <a:t>normoxia</a:t>
            </a:r>
            <a:r>
              <a:rPr lang="en-US" dirty="0"/>
              <a:t> is restored. </a:t>
            </a:r>
          </a:p>
          <a:p>
            <a:r>
              <a:rPr lang="en-US" dirty="0"/>
              <a:t>Long term facilitation occurs after intermittent hypoxemia -&gt; carotid sensitization -&gt; sustained adrenergic activity (may be responsible for some of the daytime changes seen in obstructive sleep apnea)</a:t>
            </a:r>
          </a:p>
        </p:txBody>
      </p:sp>
    </p:spTree>
    <p:extLst>
      <p:ext uri="{BB962C8B-B14F-4D97-AF65-F5344CB8AC3E}">
        <p14:creationId xmlns:p14="http://schemas.microsoft.com/office/powerpoint/2010/main" val="109365985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585B64-DFE3-2241-B34E-DB3FD9F700EB}"/>
              </a:ext>
            </a:extLst>
          </p:cNvPr>
          <p:cNvSpPr>
            <a:spLocks noGrp="1"/>
          </p:cNvSpPr>
          <p:nvPr>
            <p:ph type="title"/>
          </p:nvPr>
        </p:nvSpPr>
        <p:spPr/>
        <p:txBody>
          <a:bodyPr/>
          <a:lstStyle/>
          <a:p>
            <a:r>
              <a:rPr lang="en-US" dirty="0"/>
              <a:t>Rebreathing test: measures HCVR</a:t>
            </a:r>
          </a:p>
        </p:txBody>
      </p:sp>
      <p:sp>
        <p:nvSpPr>
          <p:cNvPr id="3" name="Content Placeholder 2">
            <a:extLst>
              <a:ext uri="{FF2B5EF4-FFF2-40B4-BE49-F238E27FC236}">
                <a16:creationId xmlns:a16="http://schemas.microsoft.com/office/drawing/2014/main" id="{1BB84523-4857-7940-9187-C2B42DE83287}"/>
              </a:ext>
            </a:extLst>
          </p:cNvPr>
          <p:cNvSpPr>
            <a:spLocks noGrp="1"/>
          </p:cNvSpPr>
          <p:nvPr>
            <p:ph idx="1"/>
          </p:nvPr>
        </p:nvSpPr>
        <p:spPr/>
        <p:txBody>
          <a:bodyPr>
            <a:normAutofit lnSpcReduction="10000"/>
          </a:bodyPr>
          <a:lstStyle/>
          <a:p>
            <a:r>
              <a:rPr lang="en-US" dirty="0"/>
              <a:t>Steady state method = increase inspired CO2 and then wait for 4-5 </a:t>
            </a:r>
            <a:r>
              <a:rPr lang="en-US" dirty="0" err="1"/>
              <a:t>mintues</a:t>
            </a:r>
            <a:r>
              <a:rPr lang="en-US" dirty="0"/>
              <a:t> for steady state and measure </a:t>
            </a:r>
            <a:r>
              <a:rPr lang="en-US" dirty="0" err="1"/>
              <a:t>Ve</a:t>
            </a:r>
            <a:r>
              <a:rPr lang="en-US" dirty="0"/>
              <a:t> – repeat. Time consuming</a:t>
            </a:r>
          </a:p>
          <a:p>
            <a:r>
              <a:rPr lang="en-US" dirty="0"/>
              <a:t>Rebreathing: rebreathe from 7%CO2 containing bag with 50% oxygen for 4 minutes (this keeps O2 high enough)</a:t>
            </a:r>
          </a:p>
          <a:p>
            <a:r>
              <a:rPr lang="en-US" dirty="0"/>
              <a:t>Ventilation is plotted against the PCO2 in the bag – easier to do but corresponds to steady state method.</a:t>
            </a:r>
          </a:p>
          <a:p>
            <a:pPr lvl="1"/>
            <a:r>
              <a:rPr lang="en-US" dirty="0"/>
              <a:t>EtCO2 and EtO2 generally taken to reflect arterial levels.</a:t>
            </a:r>
          </a:p>
          <a:p>
            <a:r>
              <a:rPr lang="en-US" dirty="0"/>
              <a:t>Rebreathing &gt; Stead state for reproducibility</a:t>
            </a:r>
          </a:p>
          <a:p>
            <a:pPr lvl="1"/>
            <a:r>
              <a:rPr lang="en-US" dirty="0"/>
              <a:t>https://</a:t>
            </a:r>
            <a:r>
              <a:rPr lang="en-US" dirty="0" err="1"/>
              <a:t>openres.ersjournals.com</a:t>
            </a:r>
            <a:r>
              <a:rPr lang="en-US" dirty="0"/>
              <a:t>/content/4/1/00141-2017</a:t>
            </a:r>
          </a:p>
          <a:p>
            <a:r>
              <a:rPr lang="en-US" dirty="0"/>
              <a:t>Note: P0.1 occlusion has been validated to approximate this. </a:t>
            </a:r>
          </a:p>
        </p:txBody>
      </p:sp>
    </p:spTree>
    <p:extLst>
      <p:ext uri="{BB962C8B-B14F-4D97-AF65-F5344CB8AC3E}">
        <p14:creationId xmlns:p14="http://schemas.microsoft.com/office/powerpoint/2010/main" val="255811121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C23F45-37C0-5F45-8D7C-A6D044C7444A}"/>
              </a:ext>
            </a:extLst>
          </p:cNvPr>
          <p:cNvSpPr>
            <a:spLocks noGrp="1"/>
          </p:cNvSpPr>
          <p:nvPr>
            <p:ph type="title"/>
          </p:nvPr>
        </p:nvSpPr>
        <p:spPr/>
        <p:txBody>
          <a:bodyPr/>
          <a:lstStyle/>
          <a:p>
            <a:r>
              <a:rPr lang="en-US" dirty="0"/>
              <a:t>Sensitivity of controller system can also be measured with breath holds</a:t>
            </a:r>
          </a:p>
        </p:txBody>
      </p:sp>
      <p:sp>
        <p:nvSpPr>
          <p:cNvPr id="3" name="Content Placeholder 2">
            <a:extLst>
              <a:ext uri="{FF2B5EF4-FFF2-40B4-BE49-F238E27FC236}">
                <a16:creationId xmlns:a16="http://schemas.microsoft.com/office/drawing/2014/main" id="{E3C72CA5-ED05-E04E-9823-ADFDA37B95A5}"/>
              </a:ext>
            </a:extLst>
          </p:cNvPr>
          <p:cNvSpPr>
            <a:spLocks noGrp="1"/>
          </p:cNvSpPr>
          <p:nvPr>
            <p:ph idx="1"/>
          </p:nvPr>
        </p:nvSpPr>
        <p:spPr>
          <a:xfrm>
            <a:off x="7141028" y="1825625"/>
            <a:ext cx="4212771" cy="4351338"/>
          </a:xfrm>
        </p:spPr>
        <p:txBody>
          <a:bodyPr/>
          <a:lstStyle/>
          <a:p>
            <a:r>
              <a:rPr lang="en-US" dirty="0">
                <a:hlinkClick r:id="rId3"/>
              </a:rPr>
              <a:t>https://physoc.onlinelibrary.wiley.com/doi/full/10.1113/JP276206</a:t>
            </a:r>
            <a:endParaRPr lang="en-US" dirty="0"/>
          </a:p>
          <a:p>
            <a:endParaRPr lang="en-US" dirty="0"/>
          </a:p>
          <a:p>
            <a:r>
              <a:rPr lang="en-US" dirty="0"/>
              <a:t>High chemoreflex sensitivity on top</a:t>
            </a:r>
          </a:p>
          <a:p>
            <a:r>
              <a:rPr lang="en-US" dirty="0"/>
              <a:t>Low chemoreflex sensitivity on bottom</a:t>
            </a:r>
          </a:p>
        </p:txBody>
      </p:sp>
      <p:pic>
        <p:nvPicPr>
          <p:cNvPr id="7170" name="Picture 2" descr="image">
            <a:extLst>
              <a:ext uri="{FF2B5EF4-FFF2-40B4-BE49-F238E27FC236}">
                <a16:creationId xmlns:a16="http://schemas.microsoft.com/office/drawing/2014/main" id="{5F148AF1-B8A4-AC47-9677-3922464DC04F}"/>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838200" y="2130949"/>
            <a:ext cx="4463143" cy="1937004"/>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image">
            <a:extLst>
              <a:ext uri="{FF2B5EF4-FFF2-40B4-BE49-F238E27FC236}">
                <a16:creationId xmlns:a16="http://schemas.microsoft.com/office/drawing/2014/main" id="{866B3FEE-4D74-954C-870A-C9EC916FD91D}"/>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838200" y="4234656"/>
            <a:ext cx="4909172" cy="22582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6758797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001256-FACC-3744-A7CC-E8DEA742B603}"/>
              </a:ext>
            </a:extLst>
          </p:cNvPr>
          <p:cNvSpPr>
            <a:spLocks noGrp="1"/>
          </p:cNvSpPr>
          <p:nvPr>
            <p:ph type="title"/>
          </p:nvPr>
        </p:nvSpPr>
        <p:spPr/>
        <p:txBody>
          <a:bodyPr/>
          <a:lstStyle/>
          <a:p>
            <a:r>
              <a:rPr lang="en-US" dirty="0"/>
              <a:t>Breath holds</a:t>
            </a:r>
          </a:p>
        </p:txBody>
      </p:sp>
      <p:sp>
        <p:nvSpPr>
          <p:cNvPr id="3" name="Content Placeholder 2">
            <a:extLst>
              <a:ext uri="{FF2B5EF4-FFF2-40B4-BE49-F238E27FC236}">
                <a16:creationId xmlns:a16="http://schemas.microsoft.com/office/drawing/2014/main" id="{C7955556-AD9A-C34A-B831-31C138F0654E}"/>
              </a:ext>
            </a:extLst>
          </p:cNvPr>
          <p:cNvSpPr>
            <a:spLocks noGrp="1"/>
          </p:cNvSpPr>
          <p:nvPr>
            <p:ph idx="1"/>
          </p:nvPr>
        </p:nvSpPr>
        <p:spPr/>
        <p:txBody>
          <a:bodyPr/>
          <a:lstStyle/>
          <a:p>
            <a:r>
              <a:rPr lang="en-US" dirty="0"/>
              <a:t>“However, the strong associations observed, by us and others (Stanley </a:t>
            </a:r>
            <a:r>
              <a:rPr lang="en-US" i="1" dirty="0"/>
              <a:t>et al</a:t>
            </a:r>
            <a:r>
              <a:rPr lang="en-US" dirty="0"/>
              <a:t>. </a:t>
            </a:r>
            <a:r>
              <a:rPr lang="en-US" b="1" u="sng" dirty="0">
                <a:hlinkClick r:id="rId3"/>
              </a:rPr>
              <a:t>1975</a:t>
            </a:r>
            <a:r>
              <a:rPr lang="en-US" dirty="0"/>
              <a:t>; </a:t>
            </a:r>
            <a:r>
              <a:rPr lang="en-US" dirty="0" err="1"/>
              <a:t>Trembach</a:t>
            </a:r>
            <a:r>
              <a:rPr lang="en-US" dirty="0"/>
              <a:t> &amp; </a:t>
            </a:r>
            <a:r>
              <a:rPr lang="en-US" dirty="0" err="1"/>
              <a:t>Zabolotskikh</a:t>
            </a:r>
            <a:r>
              <a:rPr lang="en-US" dirty="0"/>
              <a:t>, </a:t>
            </a:r>
            <a:r>
              <a:rPr lang="en-US" b="1" u="sng" dirty="0">
                <a:hlinkClick r:id="rId4"/>
              </a:rPr>
              <a:t>2017</a:t>
            </a:r>
            <a:r>
              <a:rPr lang="en-US" dirty="0"/>
              <a:t>), indicate that variability in maximal breath-hold duration generally reflects variability in loop gain more than it reflects variability in the “breaking-point” (i.e. the change in chemical drive that triggers voluntary breath-hold termination)”</a:t>
            </a:r>
          </a:p>
          <a:p>
            <a:r>
              <a:rPr lang="en-US" dirty="0"/>
              <a:t>=&gt; amount of desaturation depends on lung volume, position (supine vs standing = larger FRC)</a:t>
            </a:r>
          </a:p>
        </p:txBody>
      </p:sp>
    </p:spTree>
    <p:extLst>
      <p:ext uri="{BB962C8B-B14F-4D97-AF65-F5344CB8AC3E}">
        <p14:creationId xmlns:p14="http://schemas.microsoft.com/office/powerpoint/2010/main" val="21684567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EA8008-4CA9-6446-880F-A290A528BE05}"/>
              </a:ext>
            </a:extLst>
          </p:cNvPr>
          <p:cNvSpPr>
            <a:spLocks noGrp="1"/>
          </p:cNvSpPr>
          <p:nvPr>
            <p:ph type="title"/>
          </p:nvPr>
        </p:nvSpPr>
        <p:spPr/>
        <p:txBody>
          <a:bodyPr/>
          <a:lstStyle/>
          <a:p>
            <a:r>
              <a:rPr lang="en-US" dirty="0"/>
              <a:t>Individual Variation in ventilatory response</a:t>
            </a:r>
          </a:p>
        </p:txBody>
      </p:sp>
      <p:sp>
        <p:nvSpPr>
          <p:cNvPr id="3" name="Content Placeholder 2">
            <a:extLst>
              <a:ext uri="{FF2B5EF4-FFF2-40B4-BE49-F238E27FC236}">
                <a16:creationId xmlns:a16="http://schemas.microsoft.com/office/drawing/2014/main" id="{950EDFB4-5A3A-D24F-998C-61E910E1AD27}"/>
              </a:ext>
            </a:extLst>
          </p:cNvPr>
          <p:cNvSpPr>
            <a:spLocks noGrp="1"/>
          </p:cNvSpPr>
          <p:nvPr>
            <p:ph idx="1"/>
          </p:nvPr>
        </p:nvSpPr>
        <p:spPr>
          <a:xfrm>
            <a:off x="838200" y="1825625"/>
            <a:ext cx="4315691" cy="4351338"/>
          </a:xfrm>
        </p:spPr>
        <p:txBody>
          <a:bodyPr>
            <a:normAutofit fontScale="85000" lnSpcReduction="10000"/>
          </a:bodyPr>
          <a:lstStyle/>
          <a:p>
            <a:r>
              <a:rPr lang="en-US" dirty="0"/>
              <a:t>“Ventilatory responses vary markedly with up to 10-fold differences in </a:t>
            </a:r>
            <a:r>
              <a:rPr lang="en-US" dirty="0" err="1"/>
              <a:t>isocapnic</a:t>
            </a:r>
            <a:r>
              <a:rPr lang="en-US" dirty="0"/>
              <a:t> hypoxic and hypercapnic responses (McGurk et al. 1995; Swenson et al. 1995). “</a:t>
            </a:r>
          </a:p>
          <a:p>
            <a:endParaRPr lang="en-US" dirty="0"/>
          </a:p>
          <a:p>
            <a:r>
              <a:rPr lang="en-US" dirty="0"/>
              <a:t>Note: hypoxic vent response can take a more prominent role in altitude and chronic lung disease – but generally does not influence ventilation under </a:t>
            </a:r>
            <a:r>
              <a:rPr lang="en-US" dirty="0" err="1"/>
              <a:t>normoxic</a:t>
            </a:r>
            <a:r>
              <a:rPr lang="en-US" dirty="0"/>
              <a:t> conditions.</a:t>
            </a:r>
          </a:p>
        </p:txBody>
      </p:sp>
      <p:pic>
        <p:nvPicPr>
          <p:cNvPr id="5" name="Picture 4" descr="Chart&#10;&#10;Description automatically generated">
            <a:extLst>
              <a:ext uri="{FF2B5EF4-FFF2-40B4-BE49-F238E27FC236}">
                <a16:creationId xmlns:a16="http://schemas.microsoft.com/office/drawing/2014/main" id="{5A83586E-BF8A-484D-880B-5B5ED0956D8E}"/>
              </a:ext>
            </a:extLst>
          </p:cNvPr>
          <p:cNvPicPr>
            <a:picLocks noChangeAspect="1"/>
          </p:cNvPicPr>
          <p:nvPr/>
        </p:nvPicPr>
        <p:blipFill>
          <a:blip r:embed="rId3"/>
          <a:stretch>
            <a:fillRect/>
          </a:stretch>
        </p:blipFill>
        <p:spPr>
          <a:xfrm>
            <a:off x="6096000" y="1311275"/>
            <a:ext cx="4432300" cy="5181600"/>
          </a:xfrm>
          <a:prstGeom prst="rect">
            <a:avLst/>
          </a:prstGeom>
        </p:spPr>
      </p:pic>
    </p:spTree>
    <p:extLst>
      <p:ext uri="{BB962C8B-B14F-4D97-AF65-F5344CB8AC3E}">
        <p14:creationId xmlns:p14="http://schemas.microsoft.com/office/powerpoint/2010/main" val="94774564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AC0BD1-3F53-4246-9D07-2DBC88094ACF}"/>
              </a:ext>
            </a:extLst>
          </p:cNvPr>
          <p:cNvSpPr>
            <a:spLocks noGrp="1"/>
          </p:cNvSpPr>
          <p:nvPr>
            <p:ph type="title"/>
          </p:nvPr>
        </p:nvSpPr>
        <p:spPr/>
        <p:txBody>
          <a:bodyPr/>
          <a:lstStyle/>
          <a:p>
            <a:r>
              <a:rPr lang="en-US" dirty="0"/>
              <a:t>What things modify the sensitivity of the control system + mechanical system?</a:t>
            </a:r>
          </a:p>
        </p:txBody>
      </p:sp>
      <p:sp>
        <p:nvSpPr>
          <p:cNvPr id="3" name="Content Placeholder 2">
            <a:extLst>
              <a:ext uri="{FF2B5EF4-FFF2-40B4-BE49-F238E27FC236}">
                <a16:creationId xmlns:a16="http://schemas.microsoft.com/office/drawing/2014/main" id="{B8C46916-E792-BF48-A597-50A222DAC87F}"/>
              </a:ext>
            </a:extLst>
          </p:cNvPr>
          <p:cNvSpPr>
            <a:spLocks noGrp="1"/>
          </p:cNvSpPr>
          <p:nvPr>
            <p:ph idx="1"/>
          </p:nvPr>
        </p:nvSpPr>
        <p:spPr/>
        <p:txBody>
          <a:bodyPr>
            <a:normAutofit fontScale="62500" lnSpcReduction="20000"/>
          </a:bodyPr>
          <a:lstStyle/>
          <a:p>
            <a:r>
              <a:rPr lang="en-US" dirty="0"/>
              <a:t>respiratory stimulants such as medroxyprogesterone or acetazolamide (244-246).   Or </a:t>
            </a:r>
            <a:r>
              <a:rPr lang="en-US" dirty="0" err="1"/>
              <a:t>Almitrine</a:t>
            </a:r>
            <a:r>
              <a:rPr lang="en-US" dirty="0"/>
              <a:t> (carotid chemoreceptor stimulant)</a:t>
            </a:r>
          </a:p>
          <a:p>
            <a:pPr lvl="1"/>
            <a:r>
              <a:rPr lang="en-US" dirty="0"/>
              <a:t>Is Acetazolamide a stimulant, or just moves the metabolic hyperbola?</a:t>
            </a:r>
          </a:p>
          <a:p>
            <a:pPr lvl="2"/>
            <a:r>
              <a:rPr lang="en-US" dirty="0">
                <a:hlinkClick r:id="rId3"/>
              </a:rPr>
              <a:t>https://pubmed.ncbi.nlm.nih.gov/25323235/</a:t>
            </a:r>
            <a:r>
              <a:rPr lang="en-US" dirty="0"/>
              <a:t> - acetazolamide (n=11; </a:t>
            </a:r>
            <a:r>
              <a:rPr lang="el-GR" dirty="0"/>
              <a:t>Δ</a:t>
            </a:r>
            <a:r>
              <a:rPr lang="en-US" dirty="0"/>
              <a:t>LG -0.20±0.06, p=0.005) does change loop gain – primarily changes plant gain 	</a:t>
            </a:r>
          </a:p>
          <a:p>
            <a:pPr lvl="1"/>
            <a:r>
              <a:rPr lang="en-US" dirty="0"/>
              <a:t>O2 also changes loop gain (n=11; </a:t>
            </a:r>
            <a:r>
              <a:rPr lang="en-US" dirty="0" err="1"/>
              <a:t>mean±sem</a:t>
            </a:r>
            <a:r>
              <a:rPr lang="en-US" dirty="0"/>
              <a:t> change in loop gain (</a:t>
            </a:r>
            <a:r>
              <a:rPr lang="el-GR" dirty="0"/>
              <a:t>Δ</a:t>
            </a:r>
            <a:r>
              <a:rPr lang="en-US" dirty="0"/>
              <a:t>LG) -0.23±0.08, p=0.02)</a:t>
            </a:r>
          </a:p>
          <a:p>
            <a:pPr lvl="1"/>
            <a:r>
              <a:rPr lang="en-US" dirty="0"/>
              <a:t>Buspirone decreases it</a:t>
            </a:r>
          </a:p>
          <a:p>
            <a:pPr lvl="1"/>
            <a:r>
              <a:rPr lang="en-US" dirty="0"/>
              <a:t>Opiates, sleep, analgesia decrease HCVR</a:t>
            </a:r>
          </a:p>
          <a:p>
            <a:pPr lvl="1"/>
            <a:r>
              <a:rPr lang="en-US" dirty="0"/>
              <a:t>The ventilatory response to CO2 is enhanced in the presence of hypoxia and/or metabolic acidosis – low pre-existing HCO3 (313)</a:t>
            </a:r>
          </a:p>
          <a:p>
            <a:pPr lvl="1"/>
            <a:r>
              <a:rPr lang="en-US" dirty="0"/>
              <a:t>Decreased by narcotics and sleep. Decreased by sleep deprivation (Cooper KR, Phillips BA. Effect of short-term sleep loss on breathing. </a:t>
            </a:r>
            <a:r>
              <a:rPr lang="en-US" i="1" dirty="0"/>
              <a:t>J. Appl. Physiol.</a:t>
            </a:r>
            <a:r>
              <a:rPr lang="en-US" dirty="0"/>
              <a:t> 1982; </a:t>
            </a:r>
            <a:r>
              <a:rPr lang="en-US" b="1" dirty="0"/>
              <a:t>53</a:t>
            </a:r>
            <a:r>
              <a:rPr lang="en-US" dirty="0"/>
              <a:t>: 855–8.)</a:t>
            </a:r>
          </a:p>
          <a:p>
            <a:pPr lvl="1"/>
            <a:r>
              <a:rPr lang="en-US" dirty="0"/>
              <a:t>Pain does not affect the slope of the HVR and HCVR</a:t>
            </a:r>
          </a:p>
          <a:p>
            <a:pPr lvl="1"/>
            <a:r>
              <a:rPr lang="en-US" dirty="0"/>
              <a:t>Testosterone increased HCVR, finasteride/</a:t>
            </a:r>
            <a:r>
              <a:rPr lang="en-US" dirty="0" err="1"/>
              <a:t>leurprolide</a:t>
            </a:r>
            <a:r>
              <a:rPr lang="en-US" dirty="0"/>
              <a:t> decrease (https://</a:t>
            </a:r>
            <a:r>
              <a:rPr lang="en-US" dirty="0" err="1"/>
              <a:t>journal.chestnet.org</a:t>
            </a:r>
            <a:r>
              <a:rPr lang="en-US" dirty="0"/>
              <a:t>/action/</a:t>
            </a:r>
            <a:r>
              <a:rPr lang="en-US" dirty="0" err="1"/>
              <a:t>showPdf?pii</a:t>
            </a:r>
            <a:r>
              <a:rPr lang="en-US" dirty="0"/>
              <a:t>=S0012-3692%2821%2900108-2)</a:t>
            </a:r>
          </a:p>
          <a:p>
            <a:r>
              <a:rPr lang="en-US" dirty="0"/>
              <a:t>“Abdallah and colleagues 45 have recently shown that a single dose of fast-acting, oral morphine in dyspneic patients with COPD was associated with improvements in dyspnea (intensity and unpleasantness) and exercise tolerance but with considerable variation in response between subjects.”</a:t>
            </a:r>
          </a:p>
        </p:txBody>
      </p:sp>
    </p:spTree>
    <p:extLst>
      <p:ext uri="{BB962C8B-B14F-4D97-AF65-F5344CB8AC3E}">
        <p14:creationId xmlns:p14="http://schemas.microsoft.com/office/powerpoint/2010/main" val="52223988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439750-B124-6846-B9EC-FFF44611726B}"/>
              </a:ext>
            </a:extLst>
          </p:cNvPr>
          <p:cNvSpPr>
            <a:spLocks noGrp="1"/>
          </p:cNvSpPr>
          <p:nvPr>
            <p:ph type="title"/>
          </p:nvPr>
        </p:nvSpPr>
        <p:spPr/>
        <p:txBody>
          <a:bodyPr/>
          <a:lstStyle/>
          <a:p>
            <a:r>
              <a:rPr lang="en-US" dirty="0"/>
              <a:t>How is this useful?	Needs to lead to a prediction</a:t>
            </a:r>
          </a:p>
        </p:txBody>
      </p:sp>
      <p:sp>
        <p:nvSpPr>
          <p:cNvPr id="3" name="Content Placeholder 2">
            <a:extLst>
              <a:ext uri="{FF2B5EF4-FFF2-40B4-BE49-F238E27FC236}">
                <a16:creationId xmlns:a16="http://schemas.microsoft.com/office/drawing/2014/main" id="{ECE6A484-328D-B646-983A-18E8C94FB193}"/>
              </a:ext>
            </a:extLst>
          </p:cNvPr>
          <p:cNvSpPr>
            <a:spLocks noGrp="1"/>
          </p:cNvSpPr>
          <p:nvPr>
            <p:ph idx="1"/>
          </p:nvPr>
        </p:nvSpPr>
        <p:spPr/>
        <p:txBody>
          <a:bodyPr/>
          <a:lstStyle/>
          <a:p>
            <a:r>
              <a:rPr lang="en-US" dirty="0"/>
              <a:t>Will supplemental O2 increase exercise capacity in non-hypoxemic COPD individuals with air trapping? (by decreasing chemoreflex sensitivity, as opposed to direct effects on hypoxia)</a:t>
            </a:r>
          </a:p>
          <a:p>
            <a:pPr lvl="1"/>
            <a:r>
              <a:rPr lang="en-US" dirty="0"/>
              <a:t>Yes (because it has very little to do with the PaO2 – though patients who are hypoxemic will have an especially steep HCVR curve)</a:t>
            </a:r>
          </a:p>
          <a:p>
            <a:pPr lvl="1"/>
            <a:r>
              <a:rPr lang="en-US" dirty="0"/>
              <a:t>Increased exercise capacity is not directly related to tissue hypoxemia. </a:t>
            </a:r>
          </a:p>
          <a:p>
            <a:pPr lvl="1"/>
            <a:r>
              <a:rPr lang="en-US" dirty="0"/>
              <a:t>Would other things that influence the loop gain work? </a:t>
            </a:r>
          </a:p>
          <a:p>
            <a:pPr lvl="1"/>
            <a:r>
              <a:rPr lang="en-US" dirty="0"/>
              <a:t>Will opiates increase exercise capacity in patients with dynamic hyperinflation? Yes (though potential to worsen hypercapnia)</a:t>
            </a:r>
          </a:p>
        </p:txBody>
      </p:sp>
    </p:spTree>
    <p:extLst>
      <p:ext uri="{BB962C8B-B14F-4D97-AF65-F5344CB8AC3E}">
        <p14:creationId xmlns:p14="http://schemas.microsoft.com/office/powerpoint/2010/main" val="101628077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1778D9-B32A-9E42-AEF9-C7EDCA63853E}"/>
              </a:ext>
            </a:extLst>
          </p:cNvPr>
          <p:cNvSpPr>
            <a:spLocks noGrp="1"/>
          </p:cNvSpPr>
          <p:nvPr>
            <p:ph type="title"/>
          </p:nvPr>
        </p:nvSpPr>
        <p:spPr/>
        <p:txBody>
          <a:bodyPr/>
          <a:lstStyle/>
          <a:p>
            <a:r>
              <a:rPr lang="en-US" dirty="0"/>
              <a:t>Exercise</a:t>
            </a:r>
          </a:p>
        </p:txBody>
      </p:sp>
      <p:sp>
        <p:nvSpPr>
          <p:cNvPr id="3" name="Content Placeholder 2">
            <a:extLst>
              <a:ext uri="{FF2B5EF4-FFF2-40B4-BE49-F238E27FC236}">
                <a16:creationId xmlns:a16="http://schemas.microsoft.com/office/drawing/2014/main" id="{B27AAD2D-C1D1-D344-A59E-65024AA183BA}"/>
              </a:ext>
            </a:extLst>
          </p:cNvPr>
          <p:cNvSpPr>
            <a:spLocks noGrp="1"/>
          </p:cNvSpPr>
          <p:nvPr>
            <p:ph idx="1"/>
          </p:nvPr>
        </p:nvSpPr>
        <p:spPr/>
        <p:txBody>
          <a:bodyPr>
            <a:normAutofit fontScale="92500" lnSpcReduction="10000"/>
          </a:bodyPr>
          <a:lstStyle/>
          <a:p>
            <a:r>
              <a:rPr lang="en-US" dirty="0"/>
              <a:t>In light aerobic exercise, the gain of the hypercapnic ventilatory reflex is unchanged (Forster et al., 2012).</a:t>
            </a:r>
          </a:p>
          <a:p>
            <a:pPr lvl="1"/>
            <a:r>
              <a:rPr lang="en-US" dirty="0"/>
              <a:t>Classically taught as not involving the central chemoreceptors – however, they may be involved (through non-CO2 means) </a:t>
            </a:r>
          </a:p>
          <a:p>
            <a:r>
              <a:rPr lang="en-US" dirty="0"/>
              <a:t>during intense anaerobic exercise, when blood lactate accumulation occurs, breathing increases even further. </a:t>
            </a:r>
          </a:p>
          <a:p>
            <a:r>
              <a:rPr lang="en-US" dirty="0"/>
              <a:t>VCO2 can increase 30-fold with high-intensity exercise, reflecting both the high rate of skeletal muscle CO2 production and acid titration of CO2 stores. (Comp Phys 2012) – the acidification of the tissue beds (even if not due to contraction of muscle) leads to increased mobilization of CO2 stores. </a:t>
            </a:r>
          </a:p>
          <a:p>
            <a:pPr lvl="1"/>
            <a:r>
              <a:rPr lang="en-US" dirty="0"/>
              <a:t>Note: sustained, and elderly this is probably lower (see calculation earlier)</a:t>
            </a:r>
          </a:p>
          <a:p>
            <a:endParaRPr lang="en-US" dirty="0"/>
          </a:p>
        </p:txBody>
      </p:sp>
    </p:spTree>
    <p:extLst>
      <p:ext uri="{BB962C8B-B14F-4D97-AF65-F5344CB8AC3E}">
        <p14:creationId xmlns:p14="http://schemas.microsoft.com/office/powerpoint/2010/main" val="190463273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C59425-4187-7943-9314-A492301E2A2B}"/>
              </a:ext>
            </a:extLst>
          </p:cNvPr>
          <p:cNvSpPr>
            <a:spLocks noGrp="1"/>
          </p:cNvSpPr>
          <p:nvPr>
            <p:ph type="title"/>
          </p:nvPr>
        </p:nvSpPr>
        <p:spPr/>
        <p:txBody>
          <a:bodyPr/>
          <a:lstStyle/>
          <a:p>
            <a:r>
              <a:rPr lang="en-US" dirty="0"/>
              <a:t>Exercise</a:t>
            </a:r>
          </a:p>
        </p:txBody>
      </p:sp>
      <p:sp>
        <p:nvSpPr>
          <p:cNvPr id="3" name="Content Placeholder 2">
            <a:extLst>
              <a:ext uri="{FF2B5EF4-FFF2-40B4-BE49-F238E27FC236}">
                <a16:creationId xmlns:a16="http://schemas.microsoft.com/office/drawing/2014/main" id="{6774239C-433C-9B40-AB9D-7AA9343E8A10}"/>
              </a:ext>
            </a:extLst>
          </p:cNvPr>
          <p:cNvSpPr>
            <a:spLocks noGrp="1"/>
          </p:cNvSpPr>
          <p:nvPr>
            <p:ph idx="1"/>
          </p:nvPr>
        </p:nvSpPr>
        <p:spPr/>
        <p:txBody>
          <a:bodyPr>
            <a:normAutofit lnSpcReduction="10000"/>
          </a:bodyPr>
          <a:lstStyle/>
          <a:p>
            <a:r>
              <a:rPr lang="en-US" dirty="0" err="1"/>
              <a:t>Isocapneic</a:t>
            </a:r>
            <a:r>
              <a:rPr lang="en-US" dirty="0"/>
              <a:t> hyperpnea: very precise regulation of </a:t>
            </a:r>
            <a:r>
              <a:rPr lang="en-US" dirty="0" err="1"/>
              <a:t>Va</a:t>
            </a:r>
            <a:r>
              <a:rPr lang="en-US" dirty="0"/>
              <a:t> compared to VCO2 at various work rates (and among individuals with very different body size; and, unlike O2, it does not change with age). Interestingly, this can still be achieved after denervation of carotid bodies (at least at moderate work rates) - suggesting the primary mechanism involve sensors in the lungs and central control.</a:t>
            </a:r>
          </a:p>
          <a:p>
            <a:r>
              <a:rPr lang="en-US" dirty="0"/>
              <a:t>1. Anticipatory, feed forward mechanism: allows increase in VA to occur prior to drop in pH (increase in CO2). </a:t>
            </a:r>
          </a:p>
          <a:p>
            <a:r>
              <a:rPr lang="en-US" dirty="0"/>
              <a:t>2. Muscles provide feedback (blocking muscle afferents with curare lowers </a:t>
            </a:r>
            <a:r>
              <a:rPr lang="en-US" dirty="0" err="1"/>
              <a:t>Va</a:t>
            </a:r>
            <a:r>
              <a:rPr lang="en-US" dirty="0"/>
              <a:t> similar to drop from intrathecal fentanyl - interestingly this blockage can improve exercise performance in those with COPD)</a:t>
            </a:r>
          </a:p>
        </p:txBody>
      </p:sp>
    </p:spTree>
    <p:extLst>
      <p:ext uri="{BB962C8B-B14F-4D97-AF65-F5344CB8AC3E}">
        <p14:creationId xmlns:p14="http://schemas.microsoft.com/office/powerpoint/2010/main" val="369912584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4E6AA2-9C8F-224A-99B4-009291F2529A}"/>
              </a:ext>
            </a:extLst>
          </p:cNvPr>
          <p:cNvSpPr>
            <a:spLocks noGrp="1"/>
          </p:cNvSpPr>
          <p:nvPr>
            <p:ph type="title"/>
          </p:nvPr>
        </p:nvSpPr>
        <p:spPr/>
        <p:txBody>
          <a:bodyPr/>
          <a:lstStyle/>
          <a:p>
            <a:r>
              <a:rPr lang="en-US" dirty="0"/>
              <a:t>Relation of VE/VCO2 to HCVR</a:t>
            </a:r>
          </a:p>
        </p:txBody>
      </p:sp>
      <p:sp>
        <p:nvSpPr>
          <p:cNvPr id="3" name="Content Placeholder 2">
            <a:extLst>
              <a:ext uri="{FF2B5EF4-FFF2-40B4-BE49-F238E27FC236}">
                <a16:creationId xmlns:a16="http://schemas.microsoft.com/office/drawing/2014/main" id="{42BC2BBF-640F-EA41-AC2F-F05AA62800AD}"/>
              </a:ext>
            </a:extLst>
          </p:cNvPr>
          <p:cNvSpPr>
            <a:spLocks noGrp="1"/>
          </p:cNvSpPr>
          <p:nvPr>
            <p:ph idx="1"/>
          </p:nvPr>
        </p:nvSpPr>
        <p:spPr>
          <a:xfrm>
            <a:off x="838200" y="1825625"/>
            <a:ext cx="6031158" cy="4359044"/>
          </a:xfrm>
        </p:spPr>
        <p:txBody>
          <a:bodyPr/>
          <a:lstStyle/>
          <a:p>
            <a:r>
              <a:rPr lang="en-US" dirty="0"/>
              <a:t>Exercise: depends on both metabolic drive (poorly understood) and chemical drive (aka chemoreflex from central and peripheral baroreceptors)</a:t>
            </a:r>
          </a:p>
          <a:p>
            <a:r>
              <a:rPr lang="en-US" dirty="0"/>
              <a:t>VE/VCO2 depends on the direction and magnitude of change in PaCO2 with increasing exercise intensity and </a:t>
            </a:r>
            <a:r>
              <a:rPr lang="en-US" dirty="0" err="1"/>
              <a:t>Vd</a:t>
            </a:r>
            <a:r>
              <a:rPr lang="en-US" dirty="0"/>
              <a:t>/Vt</a:t>
            </a:r>
          </a:p>
          <a:p>
            <a:endParaRPr lang="en-US" dirty="0"/>
          </a:p>
        </p:txBody>
      </p:sp>
      <p:pic>
        <p:nvPicPr>
          <p:cNvPr id="7" name="Picture 6" descr="Diagram&#10;&#10;Description automatically generated">
            <a:extLst>
              <a:ext uri="{FF2B5EF4-FFF2-40B4-BE49-F238E27FC236}">
                <a16:creationId xmlns:a16="http://schemas.microsoft.com/office/drawing/2014/main" id="{EC1D9F8D-E6F0-484E-A294-9D0B188E88A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813963" y="2659025"/>
            <a:ext cx="3888826" cy="4087163"/>
          </a:xfrm>
          <a:prstGeom prst="rect">
            <a:avLst/>
          </a:prstGeom>
        </p:spPr>
      </p:pic>
      <p:pic>
        <p:nvPicPr>
          <p:cNvPr id="9" name="Picture 8" descr="Diagram&#10;&#10;Description automatically generated with medium confidence">
            <a:extLst>
              <a:ext uri="{FF2B5EF4-FFF2-40B4-BE49-F238E27FC236}">
                <a16:creationId xmlns:a16="http://schemas.microsoft.com/office/drawing/2014/main" id="{9480BC7E-5858-934C-A4A3-45EA6C97FB7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600361" y="238963"/>
            <a:ext cx="4225742" cy="2420062"/>
          </a:xfrm>
          <a:prstGeom prst="rect">
            <a:avLst/>
          </a:prstGeom>
        </p:spPr>
      </p:pic>
    </p:spTree>
    <p:extLst>
      <p:ext uri="{BB962C8B-B14F-4D97-AF65-F5344CB8AC3E}">
        <p14:creationId xmlns:p14="http://schemas.microsoft.com/office/powerpoint/2010/main" val="13970069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9B08B5-2313-4D42-9253-4251C53B81E7}"/>
              </a:ext>
            </a:extLst>
          </p:cNvPr>
          <p:cNvSpPr>
            <a:spLocks noGrp="1"/>
          </p:cNvSpPr>
          <p:nvPr>
            <p:ph type="title"/>
          </p:nvPr>
        </p:nvSpPr>
        <p:spPr/>
        <p:txBody>
          <a:bodyPr/>
          <a:lstStyle/>
          <a:p>
            <a:r>
              <a:rPr lang="en-US" dirty="0"/>
              <a:t>Key References</a:t>
            </a:r>
          </a:p>
        </p:txBody>
      </p:sp>
      <p:pic>
        <p:nvPicPr>
          <p:cNvPr id="5" name="Content Placeholder 4" descr="Graphical user interface, text, application&#10;&#10;Description automatically generated">
            <a:extLst>
              <a:ext uri="{FF2B5EF4-FFF2-40B4-BE49-F238E27FC236}">
                <a16:creationId xmlns:a16="http://schemas.microsoft.com/office/drawing/2014/main" id="{694C210C-3DBD-B840-8E6A-056FF9D06D15}"/>
              </a:ext>
            </a:extLst>
          </p:cNvPr>
          <p:cNvPicPr>
            <a:picLocks noGrp="1" noChangeAspect="1"/>
          </p:cNvPicPr>
          <p:nvPr>
            <p:ph idx="1"/>
          </p:nvPr>
        </p:nvPicPr>
        <p:blipFill>
          <a:blip r:embed="rId3"/>
          <a:stretch>
            <a:fillRect/>
          </a:stretch>
        </p:blipFill>
        <p:spPr>
          <a:xfrm>
            <a:off x="954579" y="2358607"/>
            <a:ext cx="9994900" cy="2387600"/>
          </a:xfrm>
        </p:spPr>
      </p:pic>
      <p:sp>
        <p:nvSpPr>
          <p:cNvPr id="4" name="Content Placeholder 2">
            <a:extLst>
              <a:ext uri="{FF2B5EF4-FFF2-40B4-BE49-F238E27FC236}">
                <a16:creationId xmlns:a16="http://schemas.microsoft.com/office/drawing/2014/main" id="{4B9D80C7-10B0-2F4B-9E91-696D9C5F490A}"/>
              </a:ext>
            </a:extLst>
          </p:cNvPr>
          <p:cNvSpPr txBox="1">
            <a:spLocks/>
          </p:cNvSpPr>
          <p:nvPr/>
        </p:nvSpPr>
        <p:spPr>
          <a:xfrm>
            <a:off x="838200" y="1825625"/>
            <a:ext cx="9186949" cy="380154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t>Nunn’s Physiology and West’s Respiratory Physiology</a:t>
            </a:r>
            <a:endParaRPr lang="en-US" dirty="0"/>
          </a:p>
        </p:txBody>
      </p:sp>
    </p:spTree>
    <p:extLst>
      <p:ext uri="{BB962C8B-B14F-4D97-AF65-F5344CB8AC3E}">
        <p14:creationId xmlns:p14="http://schemas.microsoft.com/office/powerpoint/2010/main" val="272607938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A02CD1-5B3A-2E4B-81D3-448C644B5BFE}"/>
              </a:ext>
            </a:extLst>
          </p:cNvPr>
          <p:cNvSpPr>
            <a:spLocks noGrp="1"/>
          </p:cNvSpPr>
          <p:nvPr>
            <p:ph type="title"/>
          </p:nvPr>
        </p:nvSpPr>
        <p:spPr/>
        <p:txBody>
          <a:bodyPr/>
          <a:lstStyle/>
          <a:p>
            <a:r>
              <a:rPr lang="en-US" dirty="0"/>
              <a:t>Wakefulness drive to breath</a:t>
            </a:r>
          </a:p>
        </p:txBody>
      </p:sp>
      <p:sp>
        <p:nvSpPr>
          <p:cNvPr id="3" name="Content Placeholder 2">
            <a:extLst>
              <a:ext uri="{FF2B5EF4-FFF2-40B4-BE49-F238E27FC236}">
                <a16:creationId xmlns:a16="http://schemas.microsoft.com/office/drawing/2014/main" id="{CF84EADB-9038-D540-A1EE-5FC16F7F5694}"/>
              </a:ext>
            </a:extLst>
          </p:cNvPr>
          <p:cNvSpPr>
            <a:spLocks noGrp="1"/>
          </p:cNvSpPr>
          <p:nvPr>
            <p:ph idx="1"/>
          </p:nvPr>
        </p:nvSpPr>
        <p:spPr>
          <a:xfrm>
            <a:off x="635000" y="1825625"/>
            <a:ext cx="6607629" cy="4351338"/>
          </a:xfrm>
        </p:spPr>
        <p:txBody>
          <a:bodyPr>
            <a:normAutofit fontScale="92500" lnSpcReduction="20000"/>
          </a:bodyPr>
          <a:lstStyle/>
          <a:p>
            <a:r>
              <a:rPr lang="en-US" dirty="0"/>
              <a:t>Defined in absence… the hockey stick (a maintained low level of ventilation) goes away when you go to sleep.</a:t>
            </a:r>
          </a:p>
          <a:p>
            <a:r>
              <a:rPr lang="en-US" dirty="0"/>
              <a:t>An increase in PaCO2 and/or hydrogen ion (with or without hypercapnia) results in an increase in the respiratory motor output (313).</a:t>
            </a:r>
          </a:p>
          <a:p>
            <a:r>
              <a:rPr lang="en-US" dirty="0"/>
              <a:t>The aforementioned responses to hypercapnia and hypoxemia occur in mechanically ventilated patients irrespective of whether they are awake or asleep (313). Responses to hypocapnia, however, occur only during sleep (and anesthesia) (86, 243)</a:t>
            </a:r>
          </a:p>
        </p:txBody>
      </p:sp>
      <p:pic>
        <p:nvPicPr>
          <p:cNvPr id="1026" name="Picture 2" descr="figure">
            <a:extLst>
              <a:ext uri="{FF2B5EF4-FFF2-40B4-BE49-F238E27FC236}">
                <a16:creationId xmlns:a16="http://schemas.microsoft.com/office/drawing/2014/main" id="{93099DBB-02CA-F346-AC01-D95E9C07D71C}"/>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172575" y="2047421"/>
            <a:ext cx="4747281" cy="28293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5528224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859480-96C4-7F40-9588-E57C6C29D67E}"/>
              </a:ext>
            </a:extLst>
          </p:cNvPr>
          <p:cNvSpPr>
            <a:spLocks noGrp="1"/>
          </p:cNvSpPr>
          <p:nvPr>
            <p:ph type="title"/>
          </p:nvPr>
        </p:nvSpPr>
        <p:spPr/>
        <p:txBody>
          <a:bodyPr/>
          <a:lstStyle/>
          <a:p>
            <a:r>
              <a:rPr lang="en-US" dirty="0"/>
              <a:t>How does this relate to central apneas?</a:t>
            </a:r>
          </a:p>
        </p:txBody>
      </p:sp>
      <p:sp>
        <p:nvSpPr>
          <p:cNvPr id="3" name="Content Placeholder 2">
            <a:extLst>
              <a:ext uri="{FF2B5EF4-FFF2-40B4-BE49-F238E27FC236}">
                <a16:creationId xmlns:a16="http://schemas.microsoft.com/office/drawing/2014/main" id="{FBE739B7-A0FA-A249-A7C1-E506ECC15382}"/>
              </a:ext>
            </a:extLst>
          </p:cNvPr>
          <p:cNvSpPr>
            <a:spLocks noGrp="1"/>
          </p:cNvSpPr>
          <p:nvPr>
            <p:ph idx="1"/>
          </p:nvPr>
        </p:nvSpPr>
        <p:spPr>
          <a:xfrm>
            <a:off x="838200" y="1842251"/>
            <a:ext cx="10515600" cy="4351338"/>
          </a:xfrm>
        </p:spPr>
        <p:txBody>
          <a:bodyPr>
            <a:normAutofit fontScale="85000" lnSpcReduction="20000"/>
          </a:bodyPr>
          <a:lstStyle/>
          <a:p>
            <a:r>
              <a:rPr lang="en-US" dirty="0"/>
              <a:t>Def: 10s pause. </a:t>
            </a:r>
            <a:r>
              <a:rPr lang="en-US" dirty="0" err="1"/>
              <a:t>Synd</a:t>
            </a:r>
            <a:r>
              <a:rPr lang="en-US" dirty="0"/>
              <a:t> requires 5+ central events /</a:t>
            </a:r>
            <a:r>
              <a:rPr lang="en-US" dirty="0" err="1"/>
              <a:t>hr</a:t>
            </a:r>
            <a:r>
              <a:rPr lang="en-US" dirty="0"/>
              <a:t> and 50+% of all events.</a:t>
            </a:r>
          </a:p>
          <a:p>
            <a:r>
              <a:rPr lang="en-US" dirty="0"/>
              <a:t>Either: high loop gain, or decreased central neuron output (e.g. narcotics/ataxic breathing - leads to decreases in HCVR) </a:t>
            </a:r>
          </a:p>
          <a:p>
            <a:r>
              <a:rPr lang="en-US" dirty="0"/>
              <a:t>Apneic threshold = PaCO2 below which breathing stops during sleep. ~33-35 mmHg at sea level; presumably lower at elevation</a:t>
            </a:r>
          </a:p>
          <a:p>
            <a:pPr lvl="1"/>
            <a:r>
              <a:rPr lang="en-US" dirty="0"/>
              <a:t>PaCO2 to terminate an apnea ~1-4 CO2 higher than PaCO2 to start an apnea</a:t>
            </a:r>
          </a:p>
          <a:p>
            <a:r>
              <a:rPr lang="en-US" dirty="0"/>
              <a:t>Hypoxemia (e.g. elevation, ILD) -&gt; physiologic hyperventilation lowers the PaCO2 baseline. </a:t>
            </a:r>
          </a:p>
          <a:p>
            <a:r>
              <a:rPr lang="en-US" dirty="0"/>
              <a:t>As PaCO2 baseline is closer to Apneic threshold (= </a:t>
            </a:r>
            <a:r>
              <a:rPr lang="en-US" b="1" dirty="0"/>
              <a:t>called the CO2 reserve</a:t>
            </a:r>
            <a:r>
              <a:rPr lang="en-US" dirty="0"/>
              <a:t>), CSAs become more common. </a:t>
            </a:r>
          </a:p>
          <a:p>
            <a:r>
              <a:rPr lang="en-US" dirty="0"/>
              <a:t>Occurs in NREM predominantly; much less common in REM</a:t>
            </a:r>
          </a:p>
          <a:p>
            <a:r>
              <a:rPr lang="en-US" dirty="0"/>
              <a:t>CO2 rebreathing (increased FiCO2) will eliminate central apneas by increasing the CO2 reserve (elevating PaCO2 by </a:t>
            </a:r>
            <a:r>
              <a:rPr lang="en-US" dirty="0" err="1"/>
              <a:t>Comroe’s</a:t>
            </a:r>
            <a:r>
              <a:rPr lang="en-US" dirty="0"/>
              <a:t> law).</a:t>
            </a:r>
          </a:p>
          <a:p>
            <a:endParaRPr lang="en-US" dirty="0"/>
          </a:p>
        </p:txBody>
      </p:sp>
    </p:spTree>
    <p:extLst>
      <p:ext uri="{BB962C8B-B14F-4D97-AF65-F5344CB8AC3E}">
        <p14:creationId xmlns:p14="http://schemas.microsoft.com/office/powerpoint/2010/main" val="41449935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DD58EC-1A88-A742-AACB-75752E29BA67}"/>
              </a:ext>
            </a:extLst>
          </p:cNvPr>
          <p:cNvSpPr>
            <a:spLocks noGrp="1"/>
          </p:cNvSpPr>
          <p:nvPr>
            <p:ph type="title"/>
          </p:nvPr>
        </p:nvSpPr>
        <p:spPr/>
        <p:txBody>
          <a:bodyPr/>
          <a:lstStyle/>
          <a:p>
            <a:r>
              <a:rPr lang="en-US" dirty="0"/>
              <a:t>Part 2: Mechanisms of Hypercapnia</a:t>
            </a:r>
          </a:p>
        </p:txBody>
      </p:sp>
      <p:sp>
        <p:nvSpPr>
          <p:cNvPr id="3" name="Content Placeholder 2">
            <a:extLst>
              <a:ext uri="{FF2B5EF4-FFF2-40B4-BE49-F238E27FC236}">
                <a16:creationId xmlns:a16="http://schemas.microsoft.com/office/drawing/2014/main" id="{79BDE3EA-7D7A-CE43-8BDC-26F198301483}"/>
              </a:ext>
            </a:extLst>
          </p:cNvPr>
          <p:cNvSpPr>
            <a:spLocks noGrp="1"/>
          </p:cNvSpPr>
          <p:nvPr>
            <p:ph idx="1"/>
          </p:nvPr>
        </p:nvSpPr>
        <p:spPr>
          <a:xfrm>
            <a:off x="838200" y="1825625"/>
            <a:ext cx="6294120" cy="4351338"/>
          </a:xfrm>
        </p:spPr>
        <p:txBody>
          <a:bodyPr>
            <a:normAutofit fontScale="92500" lnSpcReduction="20000"/>
          </a:bodyPr>
          <a:lstStyle/>
          <a:p>
            <a:r>
              <a:rPr lang="en-US" dirty="0"/>
              <a:t>Why are patients with COPD more prone to hypercapnia than patients with CHF, despite both having poor V/Q matching and pulmonary mechanics?</a:t>
            </a:r>
          </a:p>
          <a:p>
            <a:pPr lvl="1"/>
            <a:r>
              <a:rPr lang="en-US" dirty="0"/>
              <a:t>CHF patients perceive an increase in VCO2 in excess of the additional </a:t>
            </a:r>
            <a:r>
              <a:rPr lang="en-US" dirty="0" err="1"/>
              <a:t>Ve</a:t>
            </a:r>
            <a:r>
              <a:rPr lang="en-US" dirty="0"/>
              <a:t> needed to compensate for the </a:t>
            </a:r>
            <a:r>
              <a:rPr lang="en-US" dirty="0" err="1"/>
              <a:t>deadspace</a:t>
            </a:r>
            <a:r>
              <a:rPr lang="en-US" dirty="0"/>
              <a:t> fraction.  This also happens in mild COPD</a:t>
            </a:r>
          </a:p>
          <a:p>
            <a:pPr lvl="1"/>
            <a:r>
              <a:rPr lang="en-US" dirty="0"/>
              <a:t>In severe COPD, VE required and MVV are close (dynamic hyperinflation, flow limitation) and CO2 cannot be defended</a:t>
            </a:r>
          </a:p>
          <a:p>
            <a:r>
              <a:rPr lang="en-US" dirty="0"/>
              <a:t>Why does CO2 raise during rebreathing (increased FiCO2), but not during increases in VCO2?</a:t>
            </a:r>
          </a:p>
        </p:txBody>
      </p:sp>
      <p:pic>
        <p:nvPicPr>
          <p:cNvPr id="8194" name="Picture 2">
            <a:extLst>
              <a:ext uri="{FF2B5EF4-FFF2-40B4-BE49-F238E27FC236}">
                <a16:creationId xmlns:a16="http://schemas.microsoft.com/office/drawing/2014/main" id="{EA8DBE18-D3A1-4D43-A376-08D412B2F451}"/>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978786" y="2043646"/>
            <a:ext cx="4933091" cy="39152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490710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523C90-B49B-0947-9DF8-DB9EF6E83153}"/>
              </a:ext>
            </a:extLst>
          </p:cNvPr>
          <p:cNvSpPr>
            <a:spLocks noGrp="1"/>
          </p:cNvSpPr>
          <p:nvPr>
            <p:ph type="title"/>
          </p:nvPr>
        </p:nvSpPr>
        <p:spPr/>
        <p:txBody>
          <a:bodyPr>
            <a:normAutofit fontScale="90000"/>
          </a:bodyPr>
          <a:lstStyle/>
          <a:p>
            <a:r>
              <a:rPr lang="en-US" dirty="0"/>
              <a:t>Why might hypercapnic respiratory failure commonly result from sleep disordered breathing?</a:t>
            </a:r>
          </a:p>
        </p:txBody>
      </p:sp>
      <p:sp>
        <p:nvSpPr>
          <p:cNvPr id="3" name="Content Placeholder 2">
            <a:extLst>
              <a:ext uri="{FF2B5EF4-FFF2-40B4-BE49-F238E27FC236}">
                <a16:creationId xmlns:a16="http://schemas.microsoft.com/office/drawing/2014/main" id="{9774F2D8-F028-0C46-8981-8223AF57E3AE}"/>
              </a:ext>
            </a:extLst>
          </p:cNvPr>
          <p:cNvSpPr>
            <a:spLocks noGrp="1"/>
          </p:cNvSpPr>
          <p:nvPr>
            <p:ph idx="1"/>
          </p:nvPr>
        </p:nvSpPr>
        <p:spPr/>
        <p:txBody>
          <a:bodyPr>
            <a:normAutofit fontScale="92500" lnSpcReduction="20000"/>
          </a:bodyPr>
          <a:lstStyle/>
          <a:p>
            <a:r>
              <a:rPr lang="en-US" dirty="0"/>
              <a:t>1. Loss of the wakefulness drive to breath</a:t>
            </a:r>
          </a:p>
          <a:p>
            <a:r>
              <a:rPr lang="en-US" dirty="0"/>
              <a:t>2. Lower chemoreflex sensitivity</a:t>
            </a:r>
          </a:p>
          <a:p>
            <a:pPr lvl="1"/>
            <a:r>
              <a:rPr lang="en-US" dirty="0"/>
              <a:t>Numerous studies have documented blunted responsiveness to CO2 during sleep attributable to both an increase in the set point for CO2 and to a decrease in the ventilatory response slope to increasing PCO2. 7–11 (from doi:10.1016/j.jsmc.2014.05.014 )</a:t>
            </a:r>
          </a:p>
          <a:p>
            <a:pPr lvl="2"/>
            <a:r>
              <a:rPr lang="en-US" dirty="0"/>
              <a:t>In addition to changes in body mechanics making the reserve smaller</a:t>
            </a:r>
          </a:p>
          <a:p>
            <a:pPr lvl="2"/>
            <a:r>
              <a:rPr lang="en-US" dirty="0"/>
              <a:t>This occurs first/mostly in REM (both because drive and mechanics are most altered)</a:t>
            </a:r>
          </a:p>
          <a:p>
            <a:r>
              <a:rPr lang="en-US" dirty="0"/>
              <a:t>REM sleep hypoventilation is the first to develop, as ventilation in this stage of sleep is dependent on only the diaphragm and the central drive to breath. (normal PaCO2 increased 4-6 mmHg) </a:t>
            </a:r>
          </a:p>
          <a:p>
            <a:r>
              <a:rPr lang="en-US" dirty="0"/>
              <a:t>So more properly, anything cause daytime hypercapnia is likely to show up as nocturnal hypercapnia first. </a:t>
            </a:r>
          </a:p>
        </p:txBody>
      </p:sp>
    </p:spTree>
    <p:extLst>
      <p:ext uri="{BB962C8B-B14F-4D97-AF65-F5344CB8AC3E}">
        <p14:creationId xmlns:p14="http://schemas.microsoft.com/office/powerpoint/2010/main" val="41811449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042DB7-8C08-354E-9A38-B2CCC988FD40}"/>
              </a:ext>
            </a:extLst>
          </p:cNvPr>
          <p:cNvSpPr>
            <a:spLocks noGrp="1"/>
          </p:cNvSpPr>
          <p:nvPr>
            <p:ph type="title"/>
          </p:nvPr>
        </p:nvSpPr>
        <p:spPr/>
        <p:txBody>
          <a:bodyPr/>
          <a:lstStyle/>
          <a:p>
            <a:r>
              <a:rPr lang="en-US" dirty="0"/>
              <a:t>Nocturnal hypoventilation: 10 mmHg increase in PaCO2 compared to daytime. </a:t>
            </a:r>
          </a:p>
        </p:txBody>
      </p:sp>
      <p:pic>
        <p:nvPicPr>
          <p:cNvPr id="5" name="Content Placeholder 4" descr="Graphical user interface, website&#10;&#10;Description automatically generated">
            <a:extLst>
              <a:ext uri="{FF2B5EF4-FFF2-40B4-BE49-F238E27FC236}">
                <a16:creationId xmlns:a16="http://schemas.microsoft.com/office/drawing/2014/main" id="{0A450932-45E7-0140-9098-29D54B784C17}"/>
              </a:ext>
            </a:extLst>
          </p:cNvPr>
          <p:cNvPicPr>
            <a:picLocks noGrp="1" noChangeAspect="1"/>
          </p:cNvPicPr>
          <p:nvPr>
            <p:ph idx="1"/>
          </p:nvPr>
        </p:nvPicPr>
        <p:blipFill>
          <a:blip r:embed="rId3"/>
          <a:stretch>
            <a:fillRect/>
          </a:stretch>
        </p:blipFill>
        <p:spPr>
          <a:xfrm>
            <a:off x="4762382" y="1958628"/>
            <a:ext cx="6591418" cy="4351338"/>
          </a:xfrm>
        </p:spPr>
      </p:pic>
    </p:spTree>
    <p:extLst>
      <p:ext uri="{BB962C8B-B14F-4D97-AF65-F5344CB8AC3E}">
        <p14:creationId xmlns:p14="http://schemas.microsoft.com/office/powerpoint/2010/main" val="128155542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AA55D9-4AD5-D746-AD68-DBADD46AA164}"/>
              </a:ext>
            </a:extLst>
          </p:cNvPr>
          <p:cNvSpPr>
            <a:spLocks noGrp="1"/>
          </p:cNvSpPr>
          <p:nvPr>
            <p:ph type="title"/>
          </p:nvPr>
        </p:nvSpPr>
        <p:spPr/>
        <p:txBody>
          <a:bodyPr/>
          <a:lstStyle/>
          <a:p>
            <a:r>
              <a:rPr lang="en-US" dirty="0"/>
              <a:t>OHS as a model disease</a:t>
            </a:r>
          </a:p>
        </p:txBody>
      </p:sp>
      <p:sp>
        <p:nvSpPr>
          <p:cNvPr id="3" name="Content Placeholder 2">
            <a:extLst>
              <a:ext uri="{FF2B5EF4-FFF2-40B4-BE49-F238E27FC236}">
                <a16:creationId xmlns:a16="http://schemas.microsoft.com/office/drawing/2014/main" id="{DCACA70E-9F8C-C541-BC46-679EA0FC3E2F}"/>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142828365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8F304D-2C3B-DA4B-911A-1EA7AEB079BA}"/>
              </a:ext>
            </a:extLst>
          </p:cNvPr>
          <p:cNvSpPr>
            <a:spLocks noGrp="1"/>
          </p:cNvSpPr>
          <p:nvPr>
            <p:ph type="title"/>
          </p:nvPr>
        </p:nvSpPr>
        <p:spPr/>
        <p:txBody>
          <a:bodyPr/>
          <a:lstStyle/>
          <a:p>
            <a:r>
              <a:rPr lang="en-US" dirty="0"/>
              <a:t>Rate of accumulation of CO2</a:t>
            </a:r>
          </a:p>
        </p:txBody>
      </p:sp>
      <p:sp>
        <p:nvSpPr>
          <p:cNvPr id="3" name="Content Placeholder 2">
            <a:extLst>
              <a:ext uri="{FF2B5EF4-FFF2-40B4-BE49-F238E27FC236}">
                <a16:creationId xmlns:a16="http://schemas.microsoft.com/office/drawing/2014/main" id="{93244E90-1498-F64A-8FFA-F7132626EF00}"/>
              </a:ext>
            </a:extLst>
          </p:cNvPr>
          <p:cNvSpPr>
            <a:spLocks noGrp="1"/>
          </p:cNvSpPr>
          <p:nvPr>
            <p:ph idx="1"/>
          </p:nvPr>
        </p:nvSpPr>
        <p:spPr/>
        <p:txBody>
          <a:bodyPr>
            <a:normAutofit/>
          </a:bodyPr>
          <a:lstStyle/>
          <a:p>
            <a:r>
              <a:rPr lang="en-US" dirty="0"/>
              <a:t>--Apneic Oxygenation in Man 1959 -&gt; rate of accumulation is 3-4 increase in mmHg per minute in the acute setting </a:t>
            </a:r>
          </a:p>
          <a:p>
            <a:pPr lvl="1"/>
            <a:r>
              <a:rPr lang="en-US" dirty="0"/>
              <a:t>No changes in bicarbonate  (</a:t>
            </a:r>
            <a:r>
              <a:rPr lang="en-US" dirty="0" err="1"/>
              <a:t>ie</a:t>
            </a:r>
            <a:r>
              <a:rPr lang="en-US" dirty="0"/>
              <a:t>. this is all acute)</a:t>
            </a:r>
          </a:p>
          <a:p>
            <a:pPr lvl="1"/>
            <a:r>
              <a:rPr lang="en-US" dirty="0"/>
              <a:t> https://</a:t>
            </a:r>
            <a:r>
              <a:rPr lang="en-US" dirty="0" err="1"/>
              <a:t>pubmed.ncbi.nlm.nih.gov</a:t>
            </a:r>
            <a:r>
              <a:rPr lang="en-US" dirty="0"/>
              <a:t>/13825447/</a:t>
            </a:r>
          </a:p>
          <a:p>
            <a:pPr lvl="1"/>
            <a:endParaRPr lang="en-US" dirty="0"/>
          </a:p>
          <a:p>
            <a:pPr lvl="1"/>
            <a:r>
              <a:rPr lang="en-US" dirty="0"/>
              <a:t>From this, you ought to be able to calculate how long it takes to reach steady state… though </a:t>
            </a:r>
            <a:r>
              <a:rPr lang="en-US" dirty="0" err="1"/>
              <a:t>Vd</a:t>
            </a:r>
            <a:r>
              <a:rPr lang="en-US" dirty="0"/>
              <a:t> would change with the size of the bicarbonate buffering system. </a:t>
            </a:r>
          </a:p>
          <a:p>
            <a:pPr lvl="2"/>
            <a:r>
              <a:rPr lang="en-US" dirty="0"/>
              <a:t>CO2 stores - Farhi LE</a:t>
            </a:r>
            <a:r>
              <a:rPr lang="en-US" b="1" dirty="0"/>
              <a:t> and </a:t>
            </a:r>
            <a:r>
              <a:rPr lang="en-US" b="1" dirty="0" err="1"/>
              <a:t>Rahn</a:t>
            </a:r>
            <a:r>
              <a:rPr lang="en-US" b="1" dirty="0"/>
              <a:t> H.</a:t>
            </a:r>
            <a:r>
              <a:rPr lang="en-US" dirty="0"/>
              <a:t> Dynamics of changes in carbon dioxide stores. </a:t>
            </a:r>
            <a:r>
              <a:rPr lang="en-US" b="1" i="1" dirty="0"/>
              <a:t>Anesthesiology</a:t>
            </a:r>
            <a:r>
              <a:rPr lang="en-US" dirty="0"/>
              <a:t> </a:t>
            </a:r>
            <a:r>
              <a:rPr lang="en-US" i="1" dirty="0"/>
              <a:t>21</a:t>
            </a:r>
            <a:r>
              <a:rPr lang="en-US" dirty="0"/>
              <a:t>: 604–614, 1960.</a:t>
            </a:r>
          </a:p>
          <a:p>
            <a:pPr lvl="2"/>
            <a:endParaRPr lang="en-US" dirty="0"/>
          </a:p>
        </p:txBody>
      </p:sp>
    </p:spTree>
    <p:extLst>
      <p:ext uri="{BB962C8B-B14F-4D97-AF65-F5344CB8AC3E}">
        <p14:creationId xmlns:p14="http://schemas.microsoft.com/office/powerpoint/2010/main" val="80793916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A13F11-5820-D74C-8436-84C718F87DE0}"/>
              </a:ext>
            </a:extLst>
          </p:cNvPr>
          <p:cNvSpPr>
            <a:spLocks noGrp="1"/>
          </p:cNvSpPr>
          <p:nvPr>
            <p:ph type="title"/>
          </p:nvPr>
        </p:nvSpPr>
        <p:spPr/>
        <p:txBody>
          <a:bodyPr/>
          <a:lstStyle/>
          <a:p>
            <a:r>
              <a:rPr lang="en-US" dirty="0"/>
              <a:t>CO2 sequestration in the body:</a:t>
            </a:r>
          </a:p>
        </p:txBody>
      </p:sp>
      <p:sp>
        <p:nvSpPr>
          <p:cNvPr id="3" name="Content Placeholder 2">
            <a:extLst>
              <a:ext uri="{FF2B5EF4-FFF2-40B4-BE49-F238E27FC236}">
                <a16:creationId xmlns:a16="http://schemas.microsoft.com/office/drawing/2014/main" id="{D9456C34-7451-BB47-B4D0-A1825EDF43BC}"/>
              </a:ext>
            </a:extLst>
          </p:cNvPr>
          <p:cNvSpPr>
            <a:spLocks noGrp="1"/>
          </p:cNvSpPr>
          <p:nvPr>
            <p:ph idx="1"/>
          </p:nvPr>
        </p:nvSpPr>
        <p:spPr>
          <a:xfrm>
            <a:off x="838200" y="1825625"/>
            <a:ext cx="4235333" cy="4351338"/>
          </a:xfrm>
        </p:spPr>
        <p:txBody>
          <a:bodyPr>
            <a:normAutofit lnSpcReduction="10000"/>
          </a:bodyPr>
          <a:lstStyle/>
          <a:p>
            <a:r>
              <a:rPr lang="en-US" dirty="0"/>
              <a:t>Carried in blood as dissolved (small), </a:t>
            </a:r>
            <a:r>
              <a:rPr lang="en-US" dirty="0" err="1"/>
              <a:t>carabamino</a:t>
            </a:r>
            <a:r>
              <a:rPr lang="en-US" dirty="0"/>
              <a:t> compounds (some), and bicarbonate ion (majority see to the right)</a:t>
            </a:r>
          </a:p>
          <a:p>
            <a:r>
              <a:rPr lang="en-US" dirty="0"/>
              <a:t>Over longer term, CO2 will be sequestered in bone as CaCO3, and other tissues</a:t>
            </a:r>
          </a:p>
          <a:p>
            <a:r>
              <a:rPr lang="en-US" dirty="0"/>
              <a:t>120L volume CO2 (100x greater than oxygen)</a:t>
            </a:r>
          </a:p>
        </p:txBody>
      </p:sp>
      <p:pic>
        <p:nvPicPr>
          <p:cNvPr id="5" name="Picture 4" descr="Diagram&#10;&#10;Description automatically generated">
            <a:extLst>
              <a:ext uri="{FF2B5EF4-FFF2-40B4-BE49-F238E27FC236}">
                <a16:creationId xmlns:a16="http://schemas.microsoft.com/office/drawing/2014/main" id="{3BD1BE24-E76F-924B-A372-FAFE67582AE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rot="5400000">
            <a:off x="7075560" y="2090637"/>
            <a:ext cx="5813280" cy="2991196"/>
          </a:xfrm>
          <a:prstGeom prst="rect">
            <a:avLst/>
          </a:prstGeom>
        </p:spPr>
      </p:pic>
      <p:pic>
        <p:nvPicPr>
          <p:cNvPr id="7" name="Picture 6" descr="Diagram&#10;&#10;Description automatically generated">
            <a:extLst>
              <a:ext uri="{FF2B5EF4-FFF2-40B4-BE49-F238E27FC236}">
                <a16:creationId xmlns:a16="http://schemas.microsoft.com/office/drawing/2014/main" id="{B07D5B32-1C61-C143-ABBA-1FFAA268FB2D}"/>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rot="5400000">
            <a:off x="4466762" y="2545456"/>
            <a:ext cx="4352983" cy="2643448"/>
          </a:xfrm>
          <a:prstGeom prst="rect">
            <a:avLst/>
          </a:prstGeom>
        </p:spPr>
      </p:pic>
    </p:spTree>
    <p:extLst>
      <p:ext uri="{BB962C8B-B14F-4D97-AF65-F5344CB8AC3E}">
        <p14:creationId xmlns:p14="http://schemas.microsoft.com/office/powerpoint/2010/main" val="213918938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C252FE-BD24-9A44-9DF9-60BF02DE3500}"/>
              </a:ext>
            </a:extLst>
          </p:cNvPr>
          <p:cNvSpPr>
            <a:spLocks noGrp="1"/>
          </p:cNvSpPr>
          <p:nvPr>
            <p:ph type="title"/>
          </p:nvPr>
        </p:nvSpPr>
        <p:spPr/>
        <p:txBody>
          <a:bodyPr/>
          <a:lstStyle/>
          <a:p>
            <a:r>
              <a:rPr lang="en-US" dirty="0"/>
              <a:t>Equilibration of PaCO2 when Ventilation changes?</a:t>
            </a:r>
          </a:p>
        </p:txBody>
      </p:sp>
      <p:sp>
        <p:nvSpPr>
          <p:cNvPr id="3" name="Content Placeholder 2">
            <a:extLst>
              <a:ext uri="{FF2B5EF4-FFF2-40B4-BE49-F238E27FC236}">
                <a16:creationId xmlns:a16="http://schemas.microsoft.com/office/drawing/2014/main" id="{E43BDAF6-931B-8846-8955-1C1A5E18F3C0}"/>
              </a:ext>
            </a:extLst>
          </p:cNvPr>
          <p:cNvSpPr>
            <a:spLocks noGrp="1"/>
          </p:cNvSpPr>
          <p:nvPr>
            <p:ph idx="1"/>
          </p:nvPr>
        </p:nvSpPr>
        <p:spPr>
          <a:xfrm>
            <a:off x="838200" y="1825625"/>
            <a:ext cx="5811982" cy="4351338"/>
          </a:xfrm>
        </p:spPr>
        <p:txBody>
          <a:bodyPr/>
          <a:lstStyle/>
          <a:p>
            <a:r>
              <a:rPr lang="en-US" dirty="0"/>
              <a:t>Not symmetric:</a:t>
            </a:r>
          </a:p>
          <a:p>
            <a:pPr lvl="1"/>
            <a:r>
              <a:rPr lang="en-US" dirty="0"/>
              <a:t>Hyperventilation will lead to drop in all compartments of CO2 stores quickly</a:t>
            </a:r>
          </a:p>
          <a:p>
            <a:pPr lvl="1"/>
            <a:r>
              <a:rPr lang="en-US" dirty="0"/>
              <a:t>Hypoventilation – raise will be slower</a:t>
            </a:r>
          </a:p>
          <a:p>
            <a:r>
              <a:rPr lang="en-US" dirty="0"/>
              <a:t>T1/2 after reduction in ventilation ~16 mins; after increase in ventilation ~3 minutes</a:t>
            </a:r>
          </a:p>
          <a:p>
            <a:pPr lvl="1"/>
            <a:r>
              <a:rPr lang="en-US" dirty="0"/>
              <a:t>Vs 30 seconds for Oxygen</a:t>
            </a:r>
          </a:p>
        </p:txBody>
      </p:sp>
      <p:pic>
        <p:nvPicPr>
          <p:cNvPr id="4" name="Picture 3">
            <a:extLst>
              <a:ext uri="{FF2B5EF4-FFF2-40B4-BE49-F238E27FC236}">
                <a16:creationId xmlns:a16="http://schemas.microsoft.com/office/drawing/2014/main" id="{2E0B54F3-6D11-C44F-B2BE-0E5C9312552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049193" y="1027906"/>
            <a:ext cx="4943648" cy="5611091"/>
          </a:xfrm>
          <a:prstGeom prst="rect">
            <a:avLst/>
          </a:prstGeom>
        </p:spPr>
      </p:pic>
    </p:spTree>
    <p:extLst>
      <p:ext uri="{BB962C8B-B14F-4D97-AF65-F5344CB8AC3E}">
        <p14:creationId xmlns:p14="http://schemas.microsoft.com/office/powerpoint/2010/main" val="318964419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87A18E-B852-E54A-A918-60A57A69EDCD}"/>
              </a:ext>
            </a:extLst>
          </p:cNvPr>
          <p:cNvSpPr>
            <a:spLocks noGrp="1"/>
          </p:cNvSpPr>
          <p:nvPr>
            <p:ph type="title"/>
          </p:nvPr>
        </p:nvSpPr>
        <p:spPr/>
        <p:txBody>
          <a:bodyPr>
            <a:normAutofit/>
          </a:bodyPr>
          <a:lstStyle/>
          <a:p>
            <a:r>
              <a:rPr lang="en-US" dirty="0"/>
              <a:t>How much CO2 is ‘sequestered’? From </a:t>
            </a:r>
            <a:r>
              <a:rPr lang="en-US" dirty="0">
                <a:hlinkClick r:id="rId3"/>
              </a:rPr>
              <a:t>https://doi.org/10.1152/jappl.2000.88.1.257</a:t>
            </a:r>
            <a:endParaRPr lang="en-US" dirty="0"/>
          </a:p>
        </p:txBody>
      </p:sp>
      <p:pic>
        <p:nvPicPr>
          <p:cNvPr id="6146" name="Picture 2" descr="Fig. 4.">
            <a:extLst>
              <a:ext uri="{FF2B5EF4-FFF2-40B4-BE49-F238E27FC236}">
                <a16:creationId xmlns:a16="http://schemas.microsoft.com/office/drawing/2014/main" id="{6BB8EB50-2303-444C-823B-4223127974AA}"/>
              </a:ext>
            </a:extLst>
          </p:cNvPr>
          <p:cNvPicPr>
            <a:picLocks noGrp="1" noChangeAspect="1" noChangeArrowheads="1"/>
          </p:cNvPicPr>
          <p:nvPr>
            <p:ph idx="1"/>
          </p:nvPr>
        </p:nvPicPr>
        <p:blipFill>
          <a:blip r:embed="rId4">
            <a:extLst>
              <a:ext uri="{28A0092B-C50C-407E-A947-70E740481C1C}">
                <a14:useLocalDpi xmlns:a14="http://schemas.microsoft.com/office/drawing/2010/main"/>
              </a:ext>
            </a:extLst>
          </a:blip>
          <a:srcRect/>
          <a:stretch>
            <a:fillRect/>
          </a:stretch>
        </p:blipFill>
        <p:spPr bwMode="auto">
          <a:xfrm>
            <a:off x="363950" y="1916112"/>
            <a:ext cx="5944450" cy="435133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Chart&#10;&#10;Description automatically generated">
            <a:extLst>
              <a:ext uri="{FF2B5EF4-FFF2-40B4-BE49-F238E27FC236}">
                <a16:creationId xmlns:a16="http://schemas.microsoft.com/office/drawing/2014/main" id="{9ECFE6EB-9882-4F46-B6E4-65EE07C2F7C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869233" y="2044931"/>
            <a:ext cx="3060618" cy="4222519"/>
          </a:xfrm>
          <a:prstGeom prst="rect">
            <a:avLst/>
          </a:prstGeom>
        </p:spPr>
      </p:pic>
    </p:spTree>
    <p:extLst>
      <p:ext uri="{BB962C8B-B14F-4D97-AF65-F5344CB8AC3E}">
        <p14:creationId xmlns:p14="http://schemas.microsoft.com/office/powerpoint/2010/main" val="799336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4BC3AA-2267-AF4A-BDD4-4D839DE83690}"/>
              </a:ext>
            </a:extLst>
          </p:cNvPr>
          <p:cNvSpPr>
            <a:spLocks noGrp="1"/>
          </p:cNvSpPr>
          <p:nvPr>
            <p:ph type="title"/>
          </p:nvPr>
        </p:nvSpPr>
        <p:spPr/>
        <p:txBody>
          <a:bodyPr/>
          <a:lstStyle/>
          <a:p>
            <a:r>
              <a:rPr lang="en-US" dirty="0"/>
              <a:t>Section 1: PaCO2 Kinetics and Control</a:t>
            </a:r>
          </a:p>
        </p:txBody>
      </p:sp>
      <p:sp>
        <p:nvSpPr>
          <p:cNvPr id="3" name="Content Placeholder 2">
            <a:extLst>
              <a:ext uri="{FF2B5EF4-FFF2-40B4-BE49-F238E27FC236}">
                <a16:creationId xmlns:a16="http://schemas.microsoft.com/office/drawing/2014/main" id="{82401F6F-AD59-4B45-B3AC-2B3C089B29F7}"/>
              </a:ext>
            </a:extLst>
          </p:cNvPr>
          <p:cNvSpPr>
            <a:spLocks noGrp="1"/>
          </p:cNvSpPr>
          <p:nvPr>
            <p:ph idx="1"/>
          </p:nvPr>
        </p:nvSpPr>
        <p:spPr/>
        <p:txBody>
          <a:bodyPr>
            <a:normAutofit fontScale="92500" lnSpcReduction="10000"/>
          </a:bodyPr>
          <a:lstStyle/>
          <a:p>
            <a:r>
              <a:rPr lang="en-US" dirty="0"/>
              <a:t>CO2: The exhaust of life: O2 + C6H12O6 -&gt; H2O and CO2</a:t>
            </a:r>
          </a:p>
          <a:p>
            <a:r>
              <a:rPr lang="en-US" dirty="0"/>
              <a:t>Any values of PaCO2 above 46 mmHg is abnormal – though transient elevations up to 50 mmHg may be encountered in ‘normal people’ doing breathe holds. West: held within 3mmHg always, possibly slightly higher in sleep. (10mmHg is the threshold for </a:t>
            </a:r>
            <a:r>
              <a:rPr lang="en-US" dirty="0" err="1"/>
              <a:t>noct</a:t>
            </a:r>
            <a:r>
              <a:rPr lang="en-US" dirty="0"/>
              <a:t> vent)</a:t>
            </a:r>
          </a:p>
          <a:p>
            <a:r>
              <a:rPr lang="en-US" dirty="0"/>
              <a:t>Mean normal PCo2 is 38.3 mmHg with 95% (2 SD) range being +/- 7.5 mmHg</a:t>
            </a:r>
          </a:p>
          <a:p>
            <a:pPr lvl="1"/>
            <a:r>
              <a:rPr lang="en-US" dirty="0" err="1"/>
              <a:t>Normals</a:t>
            </a:r>
            <a:r>
              <a:rPr lang="en-US" dirty="0"/>
              <a:t> defined by 95% normal range, similar to other values (Nunn’s).</a:t>
            </a:r>
          </a:p>
          <a:p>
            <a:pPr lvl="1"/>
            <a:r>
              <a:rPr lang="en-US" dirty="0"/>
              <a:t>42 mmHg is the ULN of PaCO2 in SLC (Denver; Lee Brown) – measured 33.9+/-2.2 in men and 32.8 +/-3 mmHg in women. pH identical</a:t>
            </a:r>
          </a:p>
          <a:p>
            <a:r>
              <a:rPr lang="en-US" dirty="0"/>
              <a:t>Respiratory failure: defined as failure to maintain normal arterial blood gas partial pressures.</a:t>
            </a:r>
          </a:p>
        </p:txBody>
      </p:sp>
    </p:spTree>
    <p:extLst>
      <p:ext uri="{BB962C8B-B14F-4D97-AF65-F5344CB8AC3E}">
        <p14:creationId xmlns:p14="http://schemas.microsoft.com/office/powerpoint/2010/main" val="319149311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B05305-2CC7-B64A-8397-6ADBDD88C684}"/>
              </a:ext>
            </a:extLst>
          </p:cNvPr>
          <p:cNvSpPr>
            <a:spLocks noGrp="1"/>
          </p:cNvSpPr>
          <p:nvPr>
            <p:ph type="title"/>
          </p:nvPr>
        </p:nvSpPr>
        <p:spPr>
          <a:xfrm>
            <a:off x="838200" y="764771"/>
            <a:ext cx="10515600" cy="925917"/>
          </a:xfrm>
        </p:spPr>
        <p:txBody>
          <a:bodyPr>
            <a:normAutofit fontScale="90000"/>
          </a:bodyPr>
          <a:lstStyle/>
          <a:p>
            <a:r>
              <a:rPr lang="en-US" dirty="0"/>
              <a:t>Contribution of Apneas – CO2 loading and unloading</a:t>
            </a:r>
          </a:p>
        </p:txBody>
      </p:sp>
      <p:pic>
        <p:nvPicPr>
          <p:cNvPr id="5122" name="Picture 2" descr="Fig. 2.">
            <a:extLst>
              <a:ext uri="{FF2B5EF4-FFF2-40B4-BE49-F238E27FC236}">
                <a16:creationId xmlns:a16="http://schemas.microsoft.com/office/drawing/2014/main" id="{74485C22-C5A9-B345-82C6-F3C346582B16}"/>
              </a:ext>
            </a:extLst>
          </p:cNvPr>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bwMode="auto">
          <a:xfrm>
            <a:off x="838200" y="2170428"/>
            <a:ext cx="4953558" cy="3546748"/>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Fig. 7.">
            <a:extLst>
              <a:ext uri="{FF2B5EF4-FFF2-40B4-BE49-F238E27FC236}">
                <a16:creationId xmlns:a16="http://schemas.microsoft.com/office/drawing/2014/main" id="{F82757B5-5124-FE46-B888-A50D838373F6}"/>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177956" y="1930399"/>
            <a:ext cx="5175844" cy="40268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8932682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D65AC9-ECFD-084B-82B5-EFD79C24EB98}"/>
              </a:ext>
            </a:extLst>
          </p:cNvPr>
          <p:cNvSpPr>
            <a:spLocks noGrp="1"/>
          </p:cNvSpPr>
          <p:nvPr>
            <p:ph type="title"/>
          </p:nvPr>
        </p:nvSpPr>
        <p:spPr/>
        <p:txBody>
          <a:bodyPr/>
          <a:lstStyle/>
          <a:p>
            <a:r>
              <a:rPr lang="en-US" dirty="0"/>
              <a:t>CO2 loading and abnormal HCO3 handling</a:t>
            </a:r>
          </a:p>
        </p:txBody>
      </p:sp>
      <p:sp>
        <p:nvSpPr>
          <p:cNvPr id="3" name="Content Placeholder 2">
            <a:extLst>
              <a:ext uri="{FF2B5EF4-FFF2-40B4-BE49-F238E27FC236}">
                <a16:creationId xmlns:a16="http://schemas.microsoft.com/office/drawing/2014/main" id="{B6B905CB-3070-4346-999C-B8DCA3A3D7DE}"/>
              </a:ext>
            </a:extLst>
          </p:cNvPr>
          <p:cNvSpPr>
            <a:spLocks noGrp="1"/>
          </p:cNvSpPr>
          <p:nvPr>
            <p:ph idx="1"/>
          </p:nvPr>
        </p:nvSpPr>
        <p:spPr/>
        <p:txBody>
          <a:bodyPr>
            <a:normAutofit lnSpcReduction="10000"/>
          </a:bodyPr>
          <a:lstStyle/>
          <a:p>
            <a:r>
              <a:rPr lang="en-US" dirty="0"/>
              <a:t>Transient CO2 load during apneic/</a:t>
            </a:r>
            <a:r>
              <a:rPr lang="en-US" dirty="0" err="1"/>
              <a:t>hypopneic</a:t>
            </a:r>
            <a:r>
              <a:rPr lang="en-US" dirty="0"/>
              <a:t> events -&gt; kidneys retain HCO3</a:t>
            </a:r>
          </a:p>
          <a:p>
            <a:r>
              <a:rPr lang="en-US" dirty="0"/>
              <a:t>HCO3 excretion is slower than PCO2 – will persist into the day</a:t>
            </a:r>
          </a:p>
          <a:p>
            <a:r>
              <a:rPr lang="en-US" dirty="0"/>
              <a:t>If CO2 Loading/HCO3 retention is severe enough (or retention disordered) that it is not fully normalized, persistent HCO3 retention (met alkalosis) occurs</a:t>
            </a:r>
          </a:p>
          <a:p>
            <a:r>
              <a:rPr lang="en-US" dirty="0"/>
              <a:t>Excess HCO3 decreases the HCVR (change in PCO2 leads to buffered change in H+ CSF) -&gt; hypoventilation and hypercapnia during the day. </a:t>
            </a:r>
          </a:p>
          <a:p>
            <a:r>
              <a:rPr lang="en-US" b="1" dirty="0"/>
              <a:t>How many patients with a diagnosis of OHS are on loop diuretics? How many were started on loop in the year preceding diagnosis?</a:t>
            </a:r>
          </a:p>
        </p:txBody>
      </p:sp>
    </p:spTree>
    <p:extLst>
      <p:ext uri="{BB962C8B-B14F-4D97-AF65-F5344CB8AC3E}">
        <p14:creationId xmlns:p14="http://schemas.microsoft.com/office/powerpoint/2010/main" val="17745077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DF4ED4-31BA-914B-91D2-23EE480BC6BF}"/>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04CFB3AA-C107-2147-90C4-B239266132DC}"/>
              </a:ext>
            </a:extLst>
          </p:cNvPr>
          <p:cNvSpPr>
            <a:spLocks noGrp="1"/>
          </p:cNvSpPr>
          <p:nvPr>
            <p:ph idx="1"/>
          </p:nvPr>
        </p:nvSpPr>
        <p:spPr/>
        <p:txBody>
          <a:bodyPr/>
          <a:lstStyle/>
          <a:p>
            <a:r>
              <a:rPr lang="en-US" dirty="0"/>
              <a:t>Inter-apneic periods insufficient to unload the large amount of CO2 produced and retained during apneic periods (</a:t>
            </a:r>
            <a:r>
              <a:rPr lang="en-US" dirty="0" err="1"/>
              <a:t>Ayappa</a:t>
            </a:r>
            <a:r>
              <a:rPr lang="en-US" dirty="0"/>
              <a:t> I, Berger KI, Norman RG, Oppenheimer BW, Rapoport DM, Goldring RM. Hypercapnia and ventilatory periodicity in obstructive sleep apnea syndrome. Am J Respir Crit Care Med. 2002;166(8):1112-1115.)</a:t>
            </a:r>
          </a:p>
          <a:p>
            <a:endParaRPr lang="en-US" dirty="0"/>
          </a:p>
          <a:p>
            <a:r>
              <a:rPr lang="en-US" dirty="0"/>
              <a:t>-&gt; thus, apneas -&gt; CO2 sequestering. Inter apnea ventilation has to increase (which will be limited by the constraints of the respiratory system and the temporal V/Q mismatching) </a:t>
            </a:r>
          </a:p>
        </p:txBody>
      </p:sp>
    </p:spTree>
    <p:extLst>
      <p:ext uri="{BB962C8B-B14F-4D97-AF65-F5344CB8AC3E}">
        <p14:creationId xmlns:p14="http://schemas.microsoft.com/office/powerpoint/2010/main" val="253676410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8CF325-5150-D149-9525-F70B8B17BB86}"/>
              </a:ext>
            </a:extLst>
          </p:cNvPr>
          <p:cNvSpPr>
            <a:spLocks noGrp="1"/>
          </p:cNvSpPr>
          <p:nvPr>
            <p:ph type="title"/>
          </p:nvPr>
        </p:nvSpPr>
        <p:spPr/>
        <p:txBody>
          <a:bodyPr/>
          <a:lstStyle/>
          <a:p>
            <a:r>
              <a:rPr lang="en-US" dirty="0"/>
              <a:t>How does acute become chronic?</a:t>
            </a:r>
          </a:p>
        </p:txBody>
      </p:sp>
      <p:pic>
        <p:nvPicPr>
          <p:cNvPr id="5" name="Content Placeholder 4" descr="Table&#10;&#10;Description automatically generated">
            <a:extLst>
              <a:ext uri="{FF2B5EF4-FFF2-40B4-BE49-F238E27FC236}">
                <a16:creationId xmlns:a16="http://schemas.microsoft.com/office/drawing/2014/main" id="{D4E83B96-F852-F441-A507-5A08D634E328}"/>
              </a:ext>
            </a:extLst>
          </p:cNvPr>
          <p:cNvPicPr>
            <a:picLocks noGrp="1" noChangeAspect="1"/>
          </p:cNvPicPr>
          <p:nvPr>
            <p:ph idx="1"/>
          </p:nvPr>
        </p:nvPicPr>
        <p:blipFill>
          <a:blip r:embed="rId3"/>
          <a:stretch>
            <a:fillRect/>
          </a:stretch>
        </p:blipFill>
        <p:spPr>
          <a:xfrm>
            <a:off x="591532" y="1690688"/>
            <a:ext cx="7873849" cy="4351338"/>
          </a:xfrm>
        </p:spPr>
      </p:pic>
      <p:pic>
        <p:nvPicPr>
          <p:cNvPr id="8194" name="Picture 2" descr="Fig. 1.">
            <a:extLst>
              <a:ext uri="{FF2B5EF4-FFF2-40B4-BE49-F238E27FC236}">
                <a16:creationId xmlns:a16="http://schemas.microsoft.com/office/drawing/2014/main" id="{7F29CC53-AFE5-1144-AD4C-4DA05057E696}"/>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834527" y="1891846"/>
            <a:ext cx="4150128" cy="46010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5082120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1D1050-7A3F-C94F-930D-DA5F5D382DE0}"/>
              </a:ext>
            </a:extLst>
          </p:cNvPr>
          <p:cNvSpPr>
            <a:spLocks noGrp="1"/>
          </p:cNvSpPr>
          <p:nvPr>
            <p:ph type="title"/>
          </p:nvPr>
        </p:nvSpPr>
        <p:spPr/>
        <p:txBody>
          <a:bodyPr/>
          <a:lstStyle/>
          <a:p>
            <a:r>
              <a:rPr lang="en-US" dirty="0"/>
              <a:t>HCO3</a:t>
            </a:r>
          </a:p>
        </p:txBody>
      </p:sp>
      <p:sp>
        <p:nvSpPr>
          <p:cNvPr id="3" name="Content Placeholder 2">
            <a:extLst>
              <a:ext uri="{FF2B5EF4-FFF2-40B4-BE49-F238E27FC236}">
                <a16:creationId xmlns:a16="http://schemas.microsoft.com/office/drawing/2014/main" id="{28C06C9C-A377-E64E-96BC-01192FC81276}"/>
              </a:ext>
            </a:extLst>
          </p:cNvPr>
          <p:cNvSpPr>
            <a:spLocks noGrp="1"/>
          </p:cNvSpPr>
          <p:nvPr>
            <p:ph idx="1"/>
          </p:nvPr>
        </p:nvSpPr>
        <p:spPr>
          <a:xfrm>
            <a:off x="838200" y="1825624"/>
            <a:ext cx="5828607" cy="4392295"/>
          </a:xfrm>
        </p:spPr>
        <p:txBody>
          <a:bodyPr>
            <a:normAutofit fontScale="92500" lnSpcReduction="10000"/>
          </a:bodyPr>
          <a:lstStyle/>
          <a:p>
            <a:r>
              <a:rPr lang="en-US" dirty="0"/>
              <a:t>3-5 days to reach steady state metabolic compensation in dogs; unknown time in humans</a:t>
            </a:r>
          </a:p>
          <a:p>
            <a:r>
              <a:rPr lang="en-US" dirty="0"/>
              <a:t>Acute: 0.1 </a:t>
            </a:r>
            <a:r>
              <a:rPr lang="en-US" dirty="0" err="1"/>
              <a:t>mEq</a:t>
            </a:r>
            <a:r>
              <a:rPr lang="en-US" dirty="0"/>
              <a:t>/L per 1 mmHg – modified some by pre-existing degree of HCO3. Not dependent on kidney</a:t>
            </a:r>
          </a:p>
          <a:p>
            <a:r>
              <a:rPr lang="en-US" dirty="0"/>
              <a:t>Chronic: 1960s – 0.35 to 0.4 </a:t>
            </a:r>
            <a:r>
              <a:rPr lang="en-US" dirty="0" err="1"/>
              <a:t>mEq</a:t>
            </a:r>
            <a:r>
              <a:rPr lang="en-US" dirty="0"/>
              <a:t>/L per 1mmHg Co2 increase; 0.48 - 0.51 </a:t>
            </a:r>
            <a:r>
              <a:rPr lang="en-US" dirty="0" err="1"/>
              <a:t>mEq</a:t>
            </a:r>
            <a:r>
              <a:rPr lang="en-US" dirty="0"/>
              <a:t>/L per 1mmHg more recently; depends on renal function.</a:t>
            </a:r>
          </a:p>
          <a:p>
            <a:pPr lvl="1"/>
            <a:r>
              <a:rPr lang="en-US" dirty="0"/>
              <a:t>Summarized in </a:t>
            </a:r>
            <a:r>
              <a:rPr lang="en-US" dirty="0" err="1"/>
              <a:t>doi</a:t>
            </a:r>
            <a:r>
              <a:rPr lang="en-US" dirty="0"/>
              <a:t>: 10.1053/ j.ajkd.2019.05.029</a:t>
            </a:r>
          </a:p>
        </p:txBody>
      </p:sp>
      <p:pic>
        <p:nvPicPr>
          <p:cNvPr id="5" name="Picture 4" descr="Table&#10;&#10;Description automatically generated">
            <a:extLst>
              <a:ext uri="{FF2B5EF4-FFF2-40B4-BE49-F238E27FC236}">
                <a16:creationId xmlns:a16="http://schemas.microsoft.com/office/drawing/2014/main" id="{DD932E20-FE82-724A-AFD5-EF027DF5E4A6}"/>
              </a:ext>
            </a:extLst>
          </p:cNvPr>
          <p:cNvPicPr>
            <a:picLocks noChangeAspect="1"/>
          </p:cNvPicPr>
          <p:nvPr/>
        </p:nvPicPr>
        <p:blipFill>
          <a:blip r:embed="rId3"/>
          <a:stretch>
            <a:fillRect/>
          </a:stretch>
        </p:blipFill>
        <p:spPr>
          <a:xfrm>
            <a:off x="6794500" y="1825625"/>
            <a:ext cx="5397500" cy="3886200"/>
          </a:xfrm>
          <a:prstGeom prst="rect">
            <a:avLst/>
          </a:prstGeom>
        </p:spPr>
      </p:pic>
    </p:spTree>
    <p:extLst>
      <p:ext uri="{BB962C8B-B14F-4D97-AF65-F5344CB8AC3E}">
        <p14:creationId xmlns:p14="http://schemas.microsoft.com/office/powerpoint/2010/main" val="117877278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EAE922-65CC-E14D-AA9B-E12F9DA10882}"/>
              </a:ext>
            </a:extLst>
          </p:cNvPr>
          <p:cNvSpPr>
            <a:spLocks noGrp="1"/>
          </p:cNvSpPr>
          <p:nvPr>
            <p:ph type="title"/>
          </p:nvPr>
        </p:nvSpPr>
        <p:spPr/>
        <p:txBody>
          <a:bodyPr/>
          <a:lstStyle/>
          <a:p>
            <a:r>
              <a:rPr lang="en-US" dirty="0"/>
              <a:t>Does the PaCO2 ‘set-point’ change? </a:t>
            </a:r>
          </a:p>
        </p:txBody>
      </p:sp>
      <p:sp>
        <p:nvSpPr>
          <p:cNvPr id="3" name="Content Placeholder 2">
            <a:extLst>
              <a:ext uri="{FF2B5EF4-FFF2-40B4-BE49-F238E27FC236}">
                <a16:creationId xmlns:a16="http://schemas.microsoft.com/office/drawing/2014/main" id="{6CFF2DC8-E748-3B45-BB1D-3FD9013B7BEA}"/>
              </a:ext>
            </a:extLst>
          </p:cNvPr>
          <p:cNvSpPr>
            <a:spLocks noGrp="1"/>
          </p:cNvSpPr>
          <p:nvPr>
            <p:ph idx="1"/>
          </p:nvPr>
        </p:nvSpPr>
        <p:spPr>
          <a:xfrm>
            <a:off x="838200" y="1825625"/>
            <a:ext cx="7358149" cy="4351338"/>
          </a:xfrm>
        </p:spPr>
        <p:txBody>
          <a:bodyPr>
            <a:normAutofit fontScale="85000" lnSpcReduction="20000"/>
          </a:bodyPr>
          <a:lstStyle/>
          <a:p>
            <a:pPr marL="0" indent="0">
              <a:buNone/>
            </a:pPr>
            <a:r>
              <a:rPr lang="en-US" dirty="0"/>
              <a:t>For example, in OHS: </a:t>
            </a:r>
          </a:p>
          <a:p>
            <a:r>
              <a:rPr lang="en-US" dirty="0"/>
              <a:t>Loop gain terminology primarily describes tendency toward stability of ventilation. ‘Gain’ of the feedback loop.</a:t>
            </a:r>
          </a:p>
          <a:p>
            <a:pPr lvl="1"/>
            <a:r>
              <a:rPr lang="en-US" dirty="0"/>
              <a:t>Controller gain: ventilatory response to PO2 and PCO2 )</a:t>
            </a:r>
          </a:p>
          <a:p>
            <a:pPr lvl="1"/>
            <a:r>
              <a:rPr lang="en-US" dirty="0"/>
              <a:t>Plant gain: changes in </a:t>
            </a:r>
            <a:r>
              <a:rPr lang="en-US" dirty="0" err="1"/>
              <a:t>pulm</a:t>
            </a:r>
            <a:r>
              <a:rPr lang="en-US" dirty="0"/>
              <a:t> capillary blood PO2 and PCO2 in response to changes in vent</a:t>
            </a:r>
          </a:p>
          <a:p>
            <a:pPr lvl="1"/>
            <a:r>
              <a:rPr lang="en-US" dirty="0"/>
              <a:t>Mixing gain: effective circulation time – time which cap blood changes are sensed by controller</a:t>
            </a:r>
          </a:p>
          <a:p>
            <a:pPr lvl="1"/>
            <a:r>
              <a:rPr lang="en-US" dirty="0"/>
              <a:t>Many changes are known to influence chemoreflex sensitivity </a:t>
            </a:r>
          </a:p>
          <a:p>
            <a:r>
              <a:rPr lang="en-US" dirty="0" err="1"/>
              <a:t>Ventillatory</a:t>
            </a:r>
            <a:r>
              <a:rPr lang="en-US" dirty="0"/>
              <a:t> long-term facilitation is the process that should keep things on track</a:t>
            </a:r>
          </a:p>
          <a:p>
            <a:pPr lvl="1"/>
            <a:r>
              <a:rPr lang="en-US" dirty="0"/>
              <a:t>Ventilatory long-term facilitation is the term for adaptation to chronic stimulus (</a:t>
            </a:r>
            <a:r>
              <a:rPr lang="en-US" dirty="0" err="1"/>
              <a:t>ie</a:t>
            </a:r>
            <a:r>
              <a:rPr lang="en-US" dirty="0"/>
              <a:t>. sustained hypercapnia should increase loop gain to re-establish a baseline, and if this goes wrong you get a ‘wandering baseline’)</a:t>
            </a:r>
          </a:p>
        </p:txBody>
      </p:sp>
      <p:pic>
        <p:nvPicPr>
          <p:cNvPr id="5" name="Picture 4" descr="Diagram, engineering drawing&#10;&#10;Description automatically generated">
            <a:extLst>
              <a:ext uri="{FF2B5EF4-FFF2-40B4-BE49-F238E27FC236}">
                <a16:creationId xmlns:a16="http://schemas.microsoft.com/office/drawing/2014/main" id="{02B55D15-A128-084A-A0BF-08A45F8F814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549342" y="2987628"/>
            <a:ext cx="3207817" cy="3666753"/>
          </a:xfrm>
          <a:prstGeom prst="rect">
            <a:avLst/>
          </a:prstGeom>
        </p:spPr>
      </p:pic>
      <p:pic>
        <p:nvPicPr>
          <p:cNvPr id="7" name="Picture 6" descr="Chart&#10;&#10;Description automatically generated">
            <a:extLst>
              <a:ext uri="{FF2B5EF4-FFF2-40B4-BE49-F238E27FC236}">
                <a16:creationId xmlns:a16="http://schemas.microsoft.com/office/drawing/2014/main" id="{7B49776D-3FE7-7342-B212-30EB36E3853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063835" y="255515"/>
            <a:ext cx="2693324" cy="2353512"/>
          </a:xfrm>
          <a:prstGeom prst="rect">
            <a:avLst/>
          </a:prstGeom>
        </p:spPr>
      </p:pic>
    </p:spTree>
    <p:extLst>
      <p:ext uri="{BB962C8B-B14F-4D97-AF65-F5344CB8AC3E}">
        <p14:creationId xmlns:p14="http://schemas.microsoft.com/office/powerpoint/2010/main" val="108901421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92870C-FB95-F540-96E2-9C5C00FB8C7E}"/>
              </a:ext>
            </a:extLst>
          </p:cNvPr>
          <p:cNvSpPr>
            <a:spLocks noGrp="1"/>
          </p:cNvSpPr>
          <p:nvPr>
            <p:ph type="title"/>
          </p:nvPr>
        </p:nvSpPr>
        <p:spPr/>
        <p:txBody>
          <a:bodyPr/>
          <a:lstStyle/>
          <a:p>
            <a:r>
              <a:rPr lang="en-US" dirty="0"/>
              <a:t>1963 - Operation Hideout</a:t>
            </a:r>
          </a:p>
        </p:txBody>
      </p:sp>
      <p:sp>
        <p:nvSpPr>
          <p:cNvPr id="3" name="Content Placeholder 2">
            <a:extLst>
              <a:ext uri="{FF2B5EF4-FFF2-40B4-BE49-F238E27FC236}">
                <a16:creationId xmlns:a16="http://schemas.microsoft.com/office/drawing/2014/main" id="{23DEA716-E827-3F42-94A6-F3F65B2EE7D1}"/>
              </a:ext>
            </a:extLst>
          </p:cNvPr>
          <p:cNvSpPr>
            <a:spLocks noGrp="1"/>
          </p:cNvSpPr>
          <p:nvPr>
            <p:ph idx="1"/>
          </p:nvPr>
        </p:nvSpPr>
        <p:spPr/>
        <p:txBody>
          <a:bodyPr/>
          <a:lstStyle/>
          <a:p>
            <a:pPr marL="0" indent="0">
              <a:buNone/>
            </a:pPr>
            <a:r>
              <a:rPr lang="en-US" dirty="0"/>
              <a:t>21 sailors breathed normal atmosphere for 9 days, then 42 days of 1.5% (FiCO2 0.015; normal is 0.0004)</a:t>
            </a:r>
          </a:p>
          <a:p>
            <a:r>
              <a:rPr lang="en-US" dirty="0"/>
              <a:t>Alveolar CO2 increased, renal compensation occurred by 24 days. Ventilation changes?</a:t>
            </a:r>
          </a:p>
          <a:p>
            <a:endParaRPr lang="en-US" dirty="0"/>
          </a:p>
          <a:p>
            <a:r>
              <a:rPr lang="en-US" dirty="0" err="1"/>
              <a:t>Burgraff</a:t>
            </a:r>
            <a:r>
              <a:rPr lang="en-US" dirty="0"/>
              <a:t> et al 2018 (https://</a:t>
            </a:r>
            <a:r>
              <a:rPr lang="en-US" dirty="0" err="1"/>
              <a:t>pubmed.ncbi.nlm.nih.gov</a:t>
            </a:r>
            <a:r>
              <a:rPr lang="en-US" dirty="0"/>
              <a:t>/30211447/) – reduction in cognitive performance throughout the 30 days of hypercapnia (6% FICO2), PaCO2 to 55, higher ventilation – transient increase in chemoreflex, then return to normal</a:t>
            </a:r>
          </a:p>
        </p:txBody>
      </p:sp>
    </p:spTree>
    <p:extLst>
      <p:ext uri="{BB962C8B-B14F-4D97-AF65-F5344CB8AC3E}">
        <p14:creationId xmlns:p14="http://schemas.microsoft.com/office/powerpoint/2010/main" val="347690595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89899F-B35E-2647-B69E-F34E48E1D310}"/>
              </a:ext>
            </a:extLst>
          </p:cNvPr>
          <p:cNvSpPr>
            <a:spLocks noGrp="1"/>
          </p:cNvSpPr>
          <p:nvPr>
            <p:ph type="title"/>
          </p:nvPr>
        </p:nvSpPr>
        <p:spPr/>
        <p:txBody>
          <a:bodyPr/>
          <a:lstStyle/>
          <a:p>
            <a:r>
              <a:rPr lang="en-US" dirty="0"/>
              <a:t>Submarines and Space Shuttles</a:t>
            </a:r>
          </a:p>
        </p:txBody>
      </p:sp>
      <p:sp>
        <p:nvSpPr>
          <p:cNvPr id="3" name="Content Placeholder 2">
            <a:extLst>
              <a:ext uri="{FF2B5EF4-FFF2-40B4-BE49-F238E27FC236}">
                <a16:creationId xmlns:a16="http://schemas.microsoft.com/office/drawing/2014/main" id="{5FDEA1D2-4D13-9A40-904A-63C5003452A9}"/>
              </a:ext>
            </a:extLst>
          </p:cNvPr>
          <p:cNvSpPr>
            <a:spLocks noGrp="1"/>
          </p:cNvSpPr>
          <p:nvPr>
            <p:ph idx="1"/>
          </p:nvPr>
        </p:nvSpPr>
        <p:spPr/>
        <p:txBody>
          <a:bodyPr/>
          <a:lstStyle/>
          <a:p>
            <a:r>
              <a:rPr lang="en-US" dirty="0"/>
              <a:t>Until the advent of nuclear submarines, atmospheric regulation limited duration of submersibles (e.g. Diesel uses O2 combustion). </a:t>
            </a:r>
          </a:p>
          <a:p>
            <a:pPr lvl="1"/>
            <a:r>
              <a:rPr lang="en-US" dirty="0"/>
              <a:t>Now, can keep at 0.5 to 1.5% CO2 with molecular sieves (think Styrofoam that holds the CO2, then can be flushed outside the vessels)</a:t>
            </a:r>
          </a:p>
          <a:p>
            <a:r>
              <a:rPr lang="en-US" dirty="0"/>
              <a:t>1% atmospheric CO2 increased inspired PCO2 7.5 mmHg and increased </a:t>
            </a:r>
            <a:r>
              <a:rPr lang="en-US" dirty="0" err="1"/>
              <a:t>Ve</a:t>
            </a:r>
            <a:r>
              <a:rPr lang="en-US" dirty="0"/>
              <a:t> 2-3L/min., with lots of variability. – but after a few days the increased ventilation declines and </a:t>
            </a:r>
            <a:r>
              <a:rPr lang="en-US" dirty="0" err="1"/>
              <a:t>Ve</a:t>
            </a:r>
            <a:r>
              <a:rPr lang="en-US" dirty="0"/>
              <a:t> returns to normal – PCO2 increases to reflected the increased inspired CO2. – believed to reflect attenuation of the central chemoreceptor response</a:t>
            </a:r>
          </a:p>
        </p:txBody>
      </p:sp>
    </p:spTree>
    <p:extLst>
      <p:ext uri="{BB962C8B-B14F-4D97-AF65-F5344CB8AC3E}">
        <p14:creationId xmlns:p14="http://schemas.microsoft.com/office/powerpoint/2010/main" val="377640606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6BD08E-DAFF-694C-85F9-0701FCEC253E}"/>
              </a:ext>
            </a:extLst>
          </p:cNvPr>
          <p:cNvSpPr>
            <a:spLocks noGrp="1"/>
          </p:cNvSpPr>
          <p:nvPr>
            <p:ph type="title"/>
          </p:nvPr>
        </p:nvSpPr>
        <p:spPr/>
        <p:txBody>
          <a:bodyPr/>
          <a:lstStyle/>
          <a:p>
            <a:r>
              <a:rPr lang="en-US" dirty="0"/>
              <a:t>Chronic hypercapnia by inspired CO2</a:t>
            </a:r>
          </a:p>
        </p:txBody>
      </p:sp>
      <p:sp>
        <p:nvSpPr>
          <p:cNvPr id="3" name="Content Placeholder 2">
            <a:extLst>
              <a:ext uri="{FF2B5EF4-FFF2-40B4-BE49-F238E27FC236}">
                <a16:creationId xmlns:a16="http://schemas.microsoft.com/office/drawing/2014/main" id="{0B5ACAD4-C054-EF40-BF00-6E18E2C8C953}"/>
              </a:ext>
            </a:extLst>
          </p:cNvPr>
          <p:cNvSpPr>
            <a:spLocks noGrp="1"/>
          </p:cNvSpPr>
          <p:nvPr>
            <p:ph idx="1"/>
          </p:nvPr>
        </p:nvSpPr>
        <p:spPr/>
        <p:txBody>
          <a:bodyPr/>
          <a:lstStyle/>
          <a:p>
            <a:r>
              <a:rPr lang="en-US" dirty="0"/>
              <a:t>At 1.5% CO2 inspired, kidneys able to normalize </a:t>
            </a:r>
            <a:r>
              <a:rPr lang="en-US" dirty="0" err="1"/>
              <a:t>pH.</a:t>
            </a:r>
            <a:r>
              <a:rPr lang="en-US" dirty="0"/>
              <a:t> Though paCO2 level increases</a:t>
            </a:r>
          </a:p>
          <a:p>
            <a:r>
              <a:rPr lang="en-US" dirty="0"/>
              <a:t>At 3.0% and 6%, kidneys are only able to partially compensate, even after 30 days</a:t>
            </a:r>
          </a:p>
          <a:p>
            <a:pPr lvl="1"/>
            <a:r>
              <a:rPr lang="en-US" dirty="0"/>
              <a:t>Bicarbonate excretion in urine was undetectable for 7 days after returning to room air -&gt; suggesting maximal retention was ongoing to coordinate.</a:t>
            </a:r>
          </a:p>
        </p:txBody>
      </p:sp>
    </p:spTree>
    <p:extLst>
      <p:ext uri="{BB962C8B-B14F-4D97-AF65-F5344CB8AC3E}">
        <p14:creationId xmlns:p14="http://schemas.microsoft.com/office/powerpoint/2010/main" val="194406939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8860AA-D2BB-E94B-AB37-8D5975496F95}"/>
              </a:ext>
            </a:extLst>
          </p:cNvPr>
          <p:cNvSpPr>
            <a:spLocks noGrp="1"/>
          </p:cNvSpPr>
          <p:nvPr>
            <p:ph type="title"/>
          </p:nvPr>
        </p:nvSpPr>
        <p:spPr/>
        <p:txBody>
          <a:bodyPr>
            <a:normAutofit/>
          </a:bodyPr>
          <a:lstStyle/>
          <a:p>
            <a:r>
              <a:rPr lang="en-US" dirty="0"/>
              <a:t>‘CO2 Clearance’</a:t>
            </a:r>
          </a:p>
        </p:txBody>
      </p:sp>
      <p:sp>
        <p:nvSpPr>
          <p:cNvPr id="5" name="Content Placeholder 2">
            <a:extLst>
              <a:ext uri="{FF2B5EF4-FFF2-40B4-BE49-F238E27FC236}">
                <a16:creationId xmlns:a16="http://schemas.microsoft.com/office/drawing/2014/main" id="{B8B878AC-923F-8345-B560-65EE13E5FE3F}"/>
              </a:ext>
            </a:extLst>
          </p:cNvPr>
          <p:cNvSpPr txBox="1">
            <a:spLocks/>
          </p:cNvSpPr>
          <p:nvPr/>
        </p:nvSpPr>
        <p:spPr>
          <a:xfrm>
            <a:off x="838200" y="1825625"/>
            <a:ext cx="5760308" cy="4155045"/>
          </a:xfrm>
          <a:prstGeom prst="rect">
            <a:avLst/>
          </a:prstGeom>
        </p:spPr>
        <p:txBody>
          <a:bodyPr vert="horz" lIns="91440" tIns="45720" rIns="91440" bIns="45720" rtlCol="0">
            <a:normAutofit fontScale="6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err="1"/>
              <a:t>Analagous</a:t>
            </a:r>
            <a:r>
              <a:rPr lang="en-US" dirty="0"/>
              <a:t> to creatinine kinetics</a:t>
            </a:r>
          </a:p>
          <a:p>
            <a:pPr lvl="1"/>
            <a:r>
              <a:rPr lang="en-US" dirty="0"/>
              <a:t>Urine volume : VE (exhaled volume)</a:t>
            </a:r>
          </a:p>
          <a:p>
            <a:pPr lvl="1"/>
            <a:r>
              <a:rPr lang="en-US" dirty="0"/>
              <a:t>[</a:t>
            </a:r>
            <a:r>
              <a:rPr lang="en-US" dirty="0" err="1"/>
              <a:t>U_cr</a:t>
            </a:r>
            <a:r>
              <a:rPr lang="en-US" dirty="0"/>
              <a:t>] : </a:t>
            </a:r>
            <a:r>
              <a:rPr lang="en-US" dirty="0" err="1"/>
              <a:t>FExhaled</a:t>
            </a:r>
            <a:r>
              <a:rPr lang="en-US" dirty="0"/>
              <a:t> CO2</a:t>
            </a:r>
          </a:p>
          <a:p>
            <a:r>
              <a:rPr lang="en-US" dirty="0"/>
              <a:t>Implication: the further down on the ventilation axis or right on the PaCO2 axis you are, the larger the change in CO2 that will occur from a given change in </a:t>
            </a:r>
            <a:r>
              <a:rPr lang="en-US" dirty="0" err="1"/>
              <a:t>Ve</a:t>
            </a:r>
            <a:endParaRPr lang="en-US" dirty="0"/>
          </a:p>
          <a:p>
            <a:pPr lvl="1"/>
            <a:r>
              <a:rPr lang="en-US" dirty="0"/>
              <a:t>similar to </a:t>
            </a:r>
            <a:r>
              <a:rPr lang="en-US" dirty="0" err="1"/>
              <a:t>sCr</a:t>
            </a:r>
            <a:r>
              <a:rPr lang="en-US" dirty="0"/>
              <a:t> 5 not being much diff than 6, 70 not much different than 80 as PaCO2 (just faster)</a:t>
            </a:r>
          </a:p>
          <a:p>
            <a:pPr lvl="1"/>
            <a:r>
              <a:rPr lang="en-US" dirty="0"/>
              <a:t>However, due to Dalton’s Law (Alveolar partial pressures), this will STILL have a large impact on hypoxemia – linear relationship described by  P</a:t>
            </a:r>
            <a:r>
              <a:rPr lang="en-US" baseline="-25000" dirty="0"/>
              <a:t>A</a:t>
            </a:r>
            <a:r>
              <a:rPr lang="en-US" dirty="0"/>
              <a:t>O</a:t>
            </a:r>
            <a:r>
              <a:rPr lang="en-US" baseline="-25000" dirty="0"/>
              <a:t>2</a:t>
            </a:r>
            <a:r>
              <a:rPr lang="en-US" dirty="0"/>
              <a:t> = FiO</a:t>
            </a:r>
            <a:r>
              <a:rPr lang="en-US" baseline="-25000" dirty="0"/>
              <a:t>2</a:t>
            </a:r>
            <a:r>
              <a:rPr lang="en-US" dirty="0"/>
              <a:t> (</a:t>
            </a:r>
            <a:r>
              <a:rPr lang="en-US" i="1" dirty="0"/>
              <a:t>P</a:t>
            </a:r>
            <a:r>
              <a:rPr lang="en-US" i="1" baseline="-25000" dirty="0"/>
              <a:t>B</a:t>
            </a:r>
            <a:r>
              <a:rPr lang="en-US" dirty="0"/>
              <a:t>-47)—(PaCO</a:t>
            </a:r>
            <a:r>
              <a:rPr lang="en-US" baseline="-25000" dirty="0"/>
              <a:t>2</a:t>
            </a:r>
            <a:r>
              <a:rPr lang="en-US" dirty="0"/>
              <a:t>/</a:t>
            </a:r>
            <a:r>
              <a:rPr lang="en-US" i="1" dirty="0"/>
              <a:t>R</a:t>
            </a:r>
            <a:r>
              <a:rPr lang="en-US" dirty="0"/>
              <a:t>)</a:t>
            </a:r>
          </a:p>
          <a:p>
            <a:pPr lvl="1"/>
            <a:r>
              <a:rPr lang="en-US" dirty="0"/>
              <a:t>Or a smaller change in, say, </a:t>
            </a:r>
            <a:r>
              <a:rPr lang="en-US" dirty="0" err="1"/>
              <a:t>deadspace</a:t>
            </a:r>
            <a:r>
              <a:rPr lang="en-US" dirty="0"/>
              <a:t>  leads to a bigger overall change in CO2 excretion</a:t>
            </a:r>
          </a:p>
          <a:p>
            <a:r>
              <a:rPr lang="en-US" dirty="0"/>
              <a:t>Thus, something that changes the HCVR will have a larger impact on CO2 in someone with a higher baseline CO2</a:t>
            </a:r>
          </a:p>
          <a:p>
            <a:r>
              <a:rPr lang="en-US" b="1" dirty="0"/>
              <a:t>Clinical implication: Susceptibility to ’exacerbations’ with a perturbation in the controller system or the respiratory systems ability to respond</a:t>
            </a:r>
          </a:p>
        </p:txBody>
      </p:sp>
      <p:pic>
        <p:nvPicPr>
          <p:cNvPr id="9" name="Content Placeholder 8" descr="Chart, line chart&#10;&#10;Description automatically generated">
            <a:extLst>
              <a:ext uri="{FF2B5EF4-FFF2-40B4-BE49-F238E27FC236}">
                <a16:creationId xmlns:a16="http://schemas.microsoft.com/office/drawing/2014/main" id="{8F07F37C-BFB7-B642-B43F-58B176E81615}"/>
              </a:ext>
            </a:extLst>
          </p:cNvPr>
          <p:cNvPicPr>
            <a:picLocks noGrp="1" noChangeAspect="1"/>
          </p:cNvPicPr>
          <p:nvPr>
            <p:ph idx="1"/>
          </p:nvPr>
        </p:nvPicPr>
        <p:blipFill>
          <a:blip r:embed="rId3"/>
          <a:stretch>
            <a:fillRect/>
          </a:stretch>
        </p:blipFill>
        <p:spPr>
          <a:xfrm>
            <a:off x="7328948" y="365125"/>
            <a:ext cx="4024852" cy="6304943"/>
          </a:xfrm>
        </p:spPr>
      </p:pic>
    </p:spTree>
    <p:extLst>
      <p:ext uri="{BB962C8B-B14F-4D97-AF65-F5344CB8AC3E}">
        <p14:creationId xmlns:p14="http://schemas.microsoft.com/office/powerpoint/2010/main" val="42115912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8174F8-508E-CC4D-AAAB-CE1180B9F4FE}"/>
              </a:ext>
            </a:extLst>
          </p:cNvPr>
          <p:cNvSpPr>
            <a:spLocks noGrp="1"/>
          </p:cNvSpPr>
          <p:nvPr>
            <p:ph type="title"/>
          </p:nvPr>
        </p:nvSpPr>
        <p:spPr/>
        <p:txBody>
          <a:bodyPr>
            <a:normAutofit/>
          </a:bodyPr>
          <a:lstStyle/>
          <a:p>
            <a:r>
              <a:rPr lang="en-US" dirty="0"/>
              <a:t>PaCO2 stable despite a wide range of VCO2</a:t>
            </a:r>
          </a:p>
        </p:txBody>
      </p:sp>
      <p:sp>
        <p:nvSpPr>
          <p:cNvPr id="3" name="Content Placeholder 2">
            <a:extLst>
              <a:ext uri="{FF2B5EF4-FFF2-40B4-BE49-F238E27FC236}">
                <a16:creationId xmlns:a16="http://schemas.microsoft.com/office/drawing/2014/main" id="{33BD56D5-0FAD-C545-AD0C-EAB1E24EFD21}"/>
              </a:ext>
            </a:extLst>
          </p:cNvPr>
          <p:cNvSpPr>
            <a:spLocks noGrp="1"/>
          </p:cNvSpPr>
          <p:nvPr>
            <p:ph idx="1"/>
          </p:nvPr>
        </p:nvSpPr>
        <p:spPr/>
        <p:txBody>
          <a:bodyPr>
            <a:normAutofit lnSpcReduction="10000"/>
          </a:bodyPr>
          <a:lstStyle/>
          <a:p>
            <a:r>
              <a:rPr lang="en-US" b="1" dirty="0"/>
              <a:t>Why is this so tightly regulated? </a:t>
            </a:r>
          </a:p>
          <a:p>
            <a:r>
              <a:rPr lang="en-US" dirty="0"/>
              <a:t>Thought experiment – VA = K * VCO2 / PaCO2</a:t>
            </a:r>
          </a:p>
          <a:p>
            <a:r>
              <a:rPr lang="en-US" dirty="0"/>
              <a:t>Ventilation is metabolically expensive (work of breathing = 2% of O2 at rest, but increases hugely with exercise or pathology)</a:t>
            </a:r>
          </a:p>
          <a:p>
            <a:r>
              <a:rPr lang="en-US" dirty="0"/>
              <a:t>The same pH can be achieved at any PaCO2 by adjusting the bicarbonate: pH = 6.1 + log [ HCO3 / (0.03 * pCO2) ]</a:t>
            </a:r>
          </a:p>
          <a:p>
            <a:r>
              <a:rPr lang="en-US" b="1" dirty="0"/>
              <a:t>Why doesn’t the body operate with with a PaCO2 of 70? (and an HCO3 of 44 = pH 7.42)</a:t>
            </a:r>
            <a:r>
              <a:rPr lang="en-US" dirty="0"/>
              <a:t> This would be metabolically advantageous.</a:t>
            </a:r>
          </a:p>
          <a:p>
            <a:pPr lvl="1"/>
            <a:r>
              <a:rPr lang="en-US" dirty="0"/>
              <a:t>Especially in states where the work (power) of breathing is higher - such as lung disease</a:t>
            </a:r>
          </a:p>
        </p:txBody>
      </p:sp>
    </p:spTree>
    <p:extLst>
      <p:ext uri="{BB962C8B-B14F-4D97-AF65-F5344CB8AC3E}">
        <p14:creationId xmlns:p14="http://schemas.microsoft.com/office/powerpoint/2010/main" val="184073743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4B7367-EFE2-A543-99FE-533490B6F0FC}"/>
              </a:ext>
            </a:extLst>
          </p:cNvPr>
          <p:cNvSpPr>
            <a:spLocks noGrp="1"/>
          </p:cNvSpPr>
          <p:nvPr>
            <p:ph type="title"/>
          </p:nvPr>
        </p:nvSpPr>
        <p:spPr/>
        <p:txBody>
          <a:bodyPr/>
          <a:lstStyle/>
          <a:p>
            <a:r>
              <a:rPr lang="en-US" dirty="0"/>
              <a:t>Hypercapnia: indicates frailty of the respiratory system</a:t>
            </a:r>
          </a:p>
        </p:txBody>
      </p:sp>
      <p:sp>
        <p:nvSpPr>
          <p:cNvPr id="3" name="Content Placeholder 2">
            <a:extLst>
              <a:ext uri="{FF2B5EF4-FFF2-40B4-BE49-F238E27FC236}">
                <a16:creationId xmlns:a16="http://schemas.microsoft.com/office/drawing/2014/main" id="{838A7082-AF22-4F42-9BA7-A9FDC66C2406}"/>
              </a:ext>
            </a:extLst>
          </p:cNvPr>
          <p:cNvSpPr>
            <a:spLocks noGrp="1"/>
          </p:cNvSpPr>
          <p:nvPr>
            <p:ph idx="1"/>
          </p:nvPr>
        </p:nvSpPr>
        <p:spPr/>
        <p:txBody>
          <a:bodyPr>
            <a:normAutofit lnSpcReduction="10000"/>
          </a:bodyPr>
          <a:lstStyle/>
          <a:p>
            <a:r>
              <a:rPr lang="en-US" dirty="0"/>
              <a:t>Distance between ‘MVV’ and </a:t>
            </a:r>
            <a:r>
              <a:rPr lang="en-US" dirty="0" err="1"/>
              <a:t>Ve</a:t>
            </a:r>
            <a:r>
              <a:rPr lang="en-US" dirty="0"/>
              <a:t> required = strength of the control system to resist a stressor. </a:t>
            </a:r>
          </a:p>
          <a:p>
            <a:pPr lvl="1"/>
            <a:r>
              <a:rPr lang="en-US" dirty="0"/>
              <a:t>Might this be a metric of ‘frailty’ of the control system? – less reserve in respiratory system = more prone to this</a:t>
            </a:r>
          </a:p>
          <a:p>
            <a:r>
              <a:rPr lang="en-US" dirty="0"/>
              <a:t>Returning to the reason why we don’t live at PaCO2 70 and HCO3 44: there is only so much space in an alveoli – and already 79% of inhaled air is N2)</a:t>
            </a:r>
          </a:p>
          <a:p>
            <a:pPr lvl="1"/>
            <a:r>
              <a:rPr lang="en-US" dirty="0"/>
              <a:t>Converse situation of why it is advantageous to develop methods to hyperventilate at altitude: allow more room in the alveoli for oxygen = greater buffer.</a:t>
            </a:r>
          </a:p>
          <a:p>
            <a:pPr lvl="1"/>
            <a:r>
              <a:rPr lang="en-US" dirty="0"/>
              <a:t>Protective effect from hypercapnia? </a:t>
            </a:r>
            <a:r>
              <a:rPr lang="en-US" b="1" dirty="0"/>
              <a:t>10.1016/j.jcrc.2017.04.033 – acute respiratory failure</a:t>
            </a:r>
            <a:r>
              <a:rPr lang="en-US" dirty="0"/>
              <a:t> (probably not – table 2 fallacy)</a:t>
            </a:r>
          </a:p>
        </p:txBody>
      </p:sp>
    </p:spTree>
    <p:extLst>
      <p:ext uri="{BB962C8B-B14F-4D97-AF65-F5344CB8AC3E}">
        <p14:creationId xmlns:p14="http://schemas.microsoft.com/office/powerpoint/2010/main" val="132931344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1C594C-55F5-3D4F-B9BB-5B9A13F563BD}"/>
              </a:ext>
            </a:extLst>
          </p:cNvPr>
          <p:cNvSpPr>
            <a:spLocks noGrp="1"/>
          </p:cNvSpPr>
          <p:nvPr>
            <p:ph type="title"/>
          </p:nvPr>
        </p:nvSpPr>
        <p:spPr/>
        <p:txBody>
          <a:bodyPr/>
          <a:lstStyle/>
          <a:p>
            <a:r>
              <a:rPr lang="en-US" dirty="0"/>
              <a:t>Resp System Frailty increased at altitude</a:t>
            </a:r>
          </a:p>
        </p:txBody>
      </p:sp>
      <p:sp>
        <p:nvSpPr>
          <p:cNvPr id="3" name="Content Placeholder 2">
            <a:extLst>
              <a:ext uri="{FF2B5EF4-FFF2-40B4-BE49-F238E27FC236}">
                <a16:creationId xmlns:a16="http://schemas.microsoft.com/office/drawing/2014/main" id="{A2FC7957-18AD-904D-A24B-1E4DF2301964}"/>
              </a:ext>
            </a:extLst>
          </p:cNvPr>
          <p:cNvSpPr>
            <a:spLocks noGrp="1"/>
          </p:cNvSpPr>
          <p:nvPr>
            <p:ph idx="1"/>
          </p:nvPr>
        </p:nvSpPr>
        <p:spPr>
          <a:xfrm>
            <a:off x="838200" y="1825625"/>
            <a:ext cx="4531822" cy="4351338"/>
          </a:xfrm>
        </p:spPr>
        <p:txBody>
          <a:bodyPr>
            <a:normAutofit fontScale="85000" lnSpcReduction="20000"/>
          </a:bodyPr>
          <a:lstStyle/>
          <a:p>
            <a:r>
              <a:rPr lang="en-US" dirty="0"/>
              <a:t>CO2 above ~83 mmHg displaces O2 on room air down to ~20 mmHg PaO2 = lower limit of life</a:t>
            </a:r>
          </a:p>
          <a:p>
            <a:pPr lvl="1"/>
            <a:r>
              <a:rPr lang="en-US" dirty="0"/>
              <a:t>PaO2 = FIO2*(</a:t>
            </a:r>
            <a:r>
              <a:rPr lang="en-US" dirty="0" err="1"/>
              <a:t>Patm</a:t>
            </a:r>
            <a:r>
              <a:rPr lang="en-US" dirty="0"/>
              <a:t>-Pb) – </a:t>
            </a:r>
            <a:r>
              <a:rPr lang="en-US" b="1" dirty="0"/>
              <a:t>(PCO2/R), </a:t>
            </a:r>
            <a:r>
              <a:rPr lang="en-US" dirty="0"/>
              <a:t>thus for R 0.8, PaO2 will drop by 1.25 for each CO2 rise.</a:t>
            </a:r>
            <a:endParaRPr lang="en-US" b="1" dirty="0"/>
          </a:p>
          <a:p>
            <a:pPr lvl="1"/>
            <a:r>
              <a:rPr lang="en-US" dirty="0"/>
              <a:t>Thus, any CO2 higher than this must be artificially supported by supplemental oxygen.</a:t>
            </a:r>
          </a:p>
          <a:p>
            <a:pPr lvl="2"/>
            <a:r>
              <a:rPr lang="en-US" dirty="0"/>
              <a:t>Severe hypercapnia REQUIRES O2 to be administered.</a:t>
            </a:r>
          </a:p>
          <a:p>
            <a:pPr lvl="1"/>
            <a:r>
              <a:rPr lang="en-US" dirty="0"/>
              <a:t>Blue line being at elevation</a:t>
            </a:r>
          </a:p>
          <a:p>
            <a:pPr lvl="2"/>
            <a:r>
              <a:rPr lang="en-US" dirty="0"/>
              <a:t>At elevation, hypercapnia ought to be more apparent, because it will show up as hypoxemia faster</a:t>
            </a:r>
          </a:p>
          <a:p>
            <a:pPr marL="0" indent="0">
              <a:buNone/>
            </a:pPr>
            <a:r>
              <a:rPr lang="en-US" dirty="0"/>
              <a:t>How much O2 should it take to fix?</a:t>
            </a:r>
          </a:p>
        </p:txBody>
      </p:sp>
      <p:pic>
        <p:nvPicPr>
          <p:cNvPr id="4" name="Picture 3">
            <a:extLst>
              <a:ext uri="{FF2B5EF4-FFF2-40B4-BE49-F238E27FC236}">
                <a16:creationId xmlns:a16="http://schemas.microsoft.com/office/drawing/2014/main" id="{83525C07-587B-4347-BCD4-0FB355D10DE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793260" y="1690688"/>
            <a:ext cx="5894435" cy="4846319"/>
          </a:xfrm>
          <a:prstGeom prst="rect">
            <a:avLst/>
          </a:prstGeom>
        </p:spPr>
      </p:pic>
      <p:cxnSp>
        <p:nvCxnSpPr>
          <p:cNvPr id="6" name="Straight Connector 5">
            <a:extLst>
              <a:ext uri="{FF2B5EF4-FFF2-40B4-BE49-F238E27FC236}">
                <a16:creationId xmlns:a16="http://schemas.microsoft.com/office/drawing/2014/main" id="{24E72AB4-3D24-EC43-B1DA-039102C4F4A6}"/>
              </a:ext>
            </a:extLst>
          </p:cNvPr>
          <p:cNvCxnSpPr>
            <a:cxnSpLocks/>
          </p:cNvCxnSpPr>
          <p:nvPr/>
        </p:nvCxnSpPr>
        <p:spPr>
          <a:xfrm flipH="1" flipV="1">
            <a:off x="7398327" y="1995055"/>
            <a:ext cx="2344189" cy="1945178"/>
          </a:xfrm>
          <a:prstGeom prst="line">
            <a:avLst/>
          </a:prstGeom>
          <a:ln w="508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1966988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98ABA6-F512-6A47-82B8-B181C8EBD9A4}"/>
              </a:ext>
            </a:extLst>
          </p:cNvPr>
          <p:cNvSpPr>
            <a:spLocks noGrp="1"/>
          </p:cNvSpPr>
          <p:nvPr>
            <p:ph type="title"/>
          </p:nvPr>
        </p:nvSpPr>
        <p:spPr/>
        <p:txBody>
          <a:bodyPr>
            <a:normAutofit/>
          </a:bodyPr>
          <a:lstStyle/>
          <a:p>
            <a:r>
              <a:rPr lang="en-US" sz="2400" dirty="0"/>
              <a:t>“ </a:t>
            </a:r>
            <a:r>
              <a:rPr lang="en-US" sz="2400" i="1" dirty="0"/>
              <a:t>submissive hypercapnia</a:t>
            </a:r>
            <a:r>
              <a:rPr lang="en-US" sz="2400" dirty="0"/>
              <a:t>, an intelligent brain strategy to conserve the work of breathing when restoration of normocapnia becomes difficult or impracticable because of ventilatory or gas exchange limitations.”</a:t>
            </a:r>
          </a:p>
        </p:txBody>
      </p:sp>
      <p:sp>
        <p:nvSpPr>
          <p:cNvPr id="3" name="Content Placeholder 2">
            <a:extLst>
              <a:ext uri="{FF2B5EF4-FFF2-40B4-BE49-F238E27FC236}">
                <a16:creationId xmlns:a16="http://schemas.microsoft.com/office/drawing/2014/main" id="{5C5EF499-B354-CE47-935B-C55B8CD7AAEC}"/>
              </a:ext>
            </a:extLst>
          </p:cNvPr>
          <p:cNvSpPr>
            <a:spLocks noGrp="1"/>
          </p:cNvSpPr>
          <p:nvPr>
            <p:ph idx="1"/>
          </p:nvPr>
        </p:nvSpPr>
        <p:spPr/>
        <p:txBody>
          <a:bodyPr/>
          <a:lstStyle/>
          <a:p>
            <a:r>
              <a:rPr lang="en-US" dirty="0">
                <a:hlinkClick r:id="rId3"/>
              </a:rPr>
              <a:t>https://www.ncbi.nlm.nih.gov/pmc/articles/PMC4568120/</a:t>
            </a:r>
            <a:endParaRPr lang="en-US" dirty="0"/>
          </a:p>
          <a:p>
            <a:r>
              <a:rPr lang="en-US" dirty="0"/>
              <a:t>Patients with milder COPD/CHF have ventilatory insufficiency and increased drive to breath that maintains eucapnia – what changes as disease worsens?</a:t>
            </a:r>
          </a:p>
          <a:p>
            <a:pPr lvl="1"/>
            <a:r>
              <a:rPr lang="en-US" dirty="0"/>
              <a:t>Respiratory controller “say’s uncle” when faced with insurmountable ventilatory limitation – tolerate hypercapnia when difficult to restore normocapnia due to ventilatory or gas exchange limitation</a:t>
            </a:r>
          </a:p>
        </p:txBody>
      </p:sp>
    </p:spTree>
    <p:extLst>
      <p:ext uri="{BB962C8B-B14F-4D97-AF65-F5344CB8AC3E}">
        <p14:creationId xmlns:p14="http://schemas.microsoft.com/office/powerpoint/2010/main" val="31298698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9C3440-1C31-464A-99FA-ECE19982E6A5}"/>
              </a:ext>
            </a:extLst>
          </p:cNvPr>
          <p:cNvSpPr>
            <a:spLocks noGrp="1"/>
          </p:cNvSpPr>
          <p:nvPr>
            <p:ph type="title"/>
          </p:nvPr>
        </p:nvSpPr>
        <p:spPr/>
        <p:txBody>
          <a:bodyPr/>
          <a:lstStyle/>
          <a:p>
            <a:r>
              <a:rPr lang="en-US" dirty="0"/>
              <a:t>Clinical implication</a:t>
            </a:r>
          </a:p>
        </p:txBody>
      </p:sp>
      <p:sp>
        <p:nvSpPr>
          <p:cNvPr id="3" name="Content Placeholder 2">
            <a:extLst>
              <a:ext uri="{FF2B5EF4-FFF2-40B4-BE49-F238E27FC236}">
                <a16:creationId xmlns:a16="http://schemas.microsoft.com/office/drawing/2014/main" id="{1E8B0C31-91C7-3B49-91C3-C7CA5A001EC6}"/>
              </a:ext>
            </a:extLst>
          </p:cNvPr>
          <p:cNvSpPr>
            <a:spLocks noGrp="1"/>
          </p:cNvSpPr>
          <p:nvPr>
            <p:ph idx="1"/>
          </p:nvPr>
        </p:nvSpPr>
        <p:spPr/>
        <p:txBody>
          <a:bodyPr/>
          <a:lstStyle/>
          <a:p>
            <a:pPr marL="0" indent="0">
              <a:buNone/>
            </a:pPr>
            <a:r>
              <a:rPr lang="en-US" dirty="0"/>
              <a:t>Recurrent ‘exacerbations’ likely</a:t>
            </a:r>
          </a:p>
          <a:p>
            <a:r>
              <a:rPr lang="en-US" dirty="0"/>
              <a:t>How often are these admissions ‘acute on chronic’ by ABG?</a:t>
            </a:r>
          </a:p>
          <a:p>
            <a:r>
              <a:rPr lang="en-US" dirty="0"/>
              <a:t>How often are A-a gradients ‘normal’?</a:t>
            </a:r>
          </a:p>
          <a:p>
            <a:r>
              <a:rPr lang="en-US" dirty="0"/>
              <a:t>Quantifying the morbidity associated with respiratory failure at different elevations? </a:t>
            </a:r>
          </a:p>
        </p:txBody>
      </p:sp>
    </p:spTree>
    <p:extLst>
      <p:ext uri="{BB962C8B-B14F-4D97-AF65-F5344CB8AC3E}">
        <p14:creationId xmlns:p14="http://schemas.microsoft.com/office/powerpoint/2010/main" val="331532662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4BD3C5-FCD8-6E4B-80DC-72265A405A26}"/>
              </a:ext>
            </a:extLst>
          </p:cNvPr>
          <p:cNvSpPr>
            <a:spLocks noGrp="1"/>
          </p:cNvSpPr>
          <p:nvPr>
            <p:ph type="title"/>
          </p:nvPr>
        </p:nvSpPr>
        <p:spPr/>
        <p:txBody>
          <a:bodyPr/>
          <a:lstStyle/>
          <a:p>
            <a:r>
              <a:rPr lang="en-US" dirty="0"/>
              <a:t>Symptoms of hypercapnia?</a:t>
            </a:r>
          </a:p>
        </p:txBody>
      </p:sp>
      <p:sp>
        <p:nvSpPr>
          <p:cNvPr id="3" name="Content Placeholder 2">
            <a:extLst>
              <a:ext uri="{FF2B5EF4-FFF2-40B4-BE49-F238E27FC236}">
                <a16:creationId xmlns:a16="http://schemas.microsoft.com/office/drawing/2014/main" id="{A19E182B-29FC-AA4B-B0F8-056593328006}"/>
              </a:ext>
            </a:extLst>
          </p:cNvPr>
          <p:cNvSpPr>
            <a:spLocks noGrp="1"/>
          </p:cNvSpPr>
          <p:nvPr>
            <p:ph idx="1"/>
          </p:nvPr>
        </p:nvSpPr>
        <p:spPr/>
        <p:txBody>
          <a:bodyPr/>
          <a:lstStyle/>
          <a:p>
            <a:r>
              <a:rPr lang="en-US" dirty="0"/>
              <a:t>CO2 narcosis occur when CO2 rises above 90-120 mmHg</a:t>
            </a:r>
          </a:p>
          <a:p>
            <a:pPr lvl="1"/>
            <a:r>
              <a:rPr lang="en-US" dirty="0"/>
              <a:t>However, because it is not as lipid soluble as other compounds (e.g. N2) – the effects seem to be more closely mediated by intracellular pH, cerebral blood flow, metabolic processes than ‘narcosis’ in the same way.</a:t>
            </a:r>
          </a:p>
          <a:p>
            <a:r>
              <a:rPr lang="en-US" dirty="0"/>
              <a:t>Causes hypoxemia by a few mechanisms</a:t>
            </a:r>
          </a:p>
          <a:p>
            <a:pPr lvl="1"/>
            <a:r>
              <a:rPr lang="en-US" dirty="0"/>
              <a:t>Dalton’s law and alveolar oxygen displacement</a:t>
            </a:r>
          </a:p>
          <a:p>
            <a:pPr lvl="1"/>
            <a:r>
              <a:rPr lang="en-US" dirty="0"/>
              <a:t>Moves O2-Dissociation curve to the right</a:t>
            </a:r>
          </a:p>
          <a:p>
            <a:pPr lvl="1"/>
            <a:r>
              <a:rPr lang="en-US" dirty="0"/>
              <a:t>Changes V/Q matching (e.g. increased </a:t>
            </a:r>
            <a:r>
              <a:rPr lang="en-US" dirty="0" err="1"/>
              <a:t>pulm</a:t>
            </a:r>
            <a:r>
              <a:rPr lang="en-US" dirty="0"/>
              <a:t> artery pressure)</a:t>
            </a:r>
          </a:p>
          <a:p>
            <a:r>
              <a:rPr lang="en-US" dirty="0"/>
              <a:t>HA (HA correlated with FiCO2 on international space station https://</a:t>
            </a:r>
            <a:r>
              <a:rPr lang="en-US" dirty="0" err="1"/>
              <a:t>pubmed.ncbi.nlm.nih.gov</a:t>
            </a:r>
            <a:r>
              <a:rPr lang="en-US" dirty="0"/>
              <a:t>/24806559/)</a:t>
            </a:r>
          </a:p>
        </p:txBody>
      </p:sp>
      <p:pic>
        <p:nvPicPr>
          <p:cNvPr id="4098" name="Picture 2" descr="Printed from STUDENT CONSULT: Berne and Levy Physiology 6E - The Online  Medical Library for Students plus USMLE St… | Respiratory, Dissociation,  Respiratory therapy">
            <a:extLst>
              <a:ext uri="{FF2B5EF4-FFF2-40B4-BE49-F238E27FC236}">
                <a16:creationId xmlns:a16="http://schemas.microsoft.com/office/drawing/2014/main" id="{DF002255-5B60-4F44-994B-A721F6337CAD}"/>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9260377" y="3013363"/>
            <a:ext cx="2521239" cy="20801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231055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043335-645E-8A40-9C78-1BDC35DD3DC6}"/>
              </a:ext>
            </a:extLst>
          </p:cNvPr>
          <p:cNvSpPr>
            <a:spLocks noGrp="1"/>
          </p:cNvSpPr>
          <p:nvPr>
            <p:ph type="title"/>
          </p:nvPr>
        </p:nvSpPr>
        <p:spPr/>
        <p:txBody>
          <a:bodyPr/>
          <a:lstStyle/>
          <a:p>
            <a:r>
              <a:rPr lang="en-US" dirty="0"/>
              <a:t>Occupational Exposure Limits CO2</a:t>
            </a:r>
          </a:p>
        </p:txBody>
      </p:sp>
      <p:sp>
        <p:nvSpPr>
          <p:cNvPr id="3" name="Content Placeholder 2">
            <a:extLst>
              <a:ext uri="{FF2B5EF4-FFF2-40B4-BE49-F238E27FC236}">
                <a16:creationId xmlns:a16="http://schemas.microsoft.com/office/drawing/2014/main" id="{1F14BC9C-DDE4-694A-B758-3582178635BE}"/>
              </a:ext>
            </a:extLst>
          </p:cNvPr>
          <p:cNvSpPr>
            <a:spLocks noGrp="1"/>
          </p:cNvSpPr>
          <p:nvPr>
            <p:ph idx="1"/>
          </p:nvPr>
        </p:nvSpPr>
        <p:spPr/>
        <p:txBody>
          <a:bodyPr/>
          <a:lstStyle/>
          <a:p>
            <a:r>
              <a:rPr lang="en-US" dirty="0"/>
              <a:t>Outdoors: 420 ppm (0.042%)</a:t>
            </a:r>
          </a:p>
          <a:p>
            <a:r>
              <a:rPr lang="en-US" dirty="0"/>
              <a:t>Indoors (typically) 1,000 ppm (0.1%)</a:t>
            </a:r>
          </a:p>
          <a:p>
            <a:r>
              <a:rPr lang="en-US" dirty="0"/>
              <a:t>Cognitive function ~900 – 1400 pp (Jasen Allen, Pilots)</a:t>
            </a:r>
          </a:p>
          <a:p>
            <a:r>
              <a:rPr lang="en-US" dirty="0"/>
              <a:t>8-hour OEL 5,000 ppm (0.5%) </a:t>
            </a:r>
          </a:p>
          <a:p>
            <a:r>
              <a:rPr lang="en-US" dirty="0"/>
              <a:t>20,000 ppm (2%) – headache, dyspnea on exertion</a:t>
            </a:r>
          </a:p>
          <a:p>
            <a:r>
              <a:rPr lang="en-US" dirty="0"/>
              <a:t>15-minute 30,000 ppm (3%) OEL (leads to increased ventilation, weakly sedating, autonomic signs)</a:t>
            </a:r>
          </a:p>
        </p:txBody>
      </p:sp>
    </p:spTree>
    <p:extLst>
      <p:ext uri="{BB962C8B-B14F-4D97-AF65-F5344CB8AC3E}">
        <p14:creationId xmlns:p14="http://schemas.microsoft.com/office/powerpoint/2010/main" val="23443762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3B0EFE-6C93-CE43-A2AB-8647A6701AA8}"/>
              </a:ext>
            </a:extLst>
          </p:cNvPr>
          <p:cNvSpPr>
            <a:spLocks noGrp="1"/>
          </p:cNvSpPr>
          <p:nvPr>
            <p:ph type="title"/>
          </p:nvPr>
        </p:nvSpPr>
        <p:spPr/>
        <p:txBody>
          <a:bodyPr/>
          <a:lstStyle/>
          <a:p>
            <a:r>
              <a:rPr lang="en-US" dirty="0"/>
              <a:t>Hypercapnia symptoms in NASA experiments</a:t>
            </a:r>
          </a:p>
        </p:txBody>
      </p:sp>
      <p:sp>
        <p:nvSpPr>
          <p:cNvPr id="3" name="Content Placeholder 2">
            <a:extLst>
              <a:ext uri="{FF2B5EF4-FFF2-40B4-BE49-F238E27FC236}">
                <a16:creationId xmlns:a16="http://schemas.microsoft.com/office/drawing/2014/main" id="{56BB5DFA-F6B9-3A47-ACFD-4BAAEA3B9367}"/>
              </a:ext>
            </a:extLst>
          </p:cNvPr>
          <p:cNvSpPr>
            <a:spLocks noGrp="1"/>
          </p:cNvSpPr>
          <p:nvPr>
            <p:ph idx="1"/>
          </p:nvPr>
        </p:nvSpPr>
        <p:spPr>
          <a:xfrm>
            <a:off x="838200" y="1825625"/>
            <a:ext cx="4681451" cy="4351338"/>
          </a:xfrm>
        </p:spPr>
        <p:txBody>
          <a:bodyPr/>
          <a:lstStyle/>
          <a:p>
            <a:r>
              <a:rPr lang="en-US" dirty="0"/>
              <a:t>Healthy astronauts rebreathe up to 8% (60mmHg) CO2 to be familiar with the symptoms</a:t>
            </a:r>
          </a:p>
        </p:txBody>
      </p:sp>
      <p:pic>
        <p:nvPicPr>
          <p:cNvPr id="5" name="Picture 4" descr="Chart, bar chart&#10;&#10;Description automatically generated">
            <a:extLst>
              <a:ext uri="{FF2B5EF4-FFF2-40B4-BE49-F238E27FC236}">
                <a16:creationId xmlns:a16="http://schemas.microsoft.com/office/drawing/2014/main" id="{EE39B150-349A-1C47-9815-BF64C6E73E13}"/>
              </a:ext>
            </a:extLst>
          </p:cNvPr>
          <p:cNvPicPr>
            <a:picLocks noChangeAspect="1"/>
          </p:cNvPicPr>
          <p:nvPr/>
        </p:nvPicPr>
        <p:blipFill>
          <a:blip r:embed="rId3"/>
          <a:stretch>
            <a:fillRect/>
          </a:stretch>
        </p:blipFill>
        <p:spPr>
          <a:xfrm>
            <a:off x="6332797" y="1658144"/>
            <a:ext cx="4813300" cy="4686300"/>
          </a:xfrm>
          <a:prstGeom prst="rect">
            <a:avLst/>
          </a:prstGeom>
        </p:spPr>
      </p:pic>
    </p:spTree>
    <p:extLst>
      <p:ext uri="{BB962C8B-B14F-4D97-AF65-F5344CB8AC3E}">
        <p14:creationId xmlns:p14="http://schemas.microsoft.com/office/powerpoint/2010/main" val="166729605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03055F-61C1-E544-9567-88D1EEC164A1}"/>
              </a:ext>
            </a:extLst>
          </p:cNvPr>
          <p:cNvSpPr>
            <a:spLocks noGrp="1"/>
          </p:cNvSpPr>
          <p:nvPr>
            <p:ph type="title"/>
          </p:nvPr>
        </p:nvSpPr>
        <p:spPr/>
        <p:txBody>
          <a:bodyPr/>
          <a:lstStyle/>
          <a:p>
            <a:r>
              <a:rPr lang="en-US" dirty="0"/>
              <a:t>Hypoxemia due to hypoventilation</a:t>
            </a:r>
          </a:p>
        </p:txBody>
      </p:sp>
      <p:sp>
        <p:nvSpPr>
          <p:cNvPr id="3" name="Content Placeholder 2">
            <a:extLst>
              <a:ext uri="{FF2B5EF4-FFF2-40B4-BE49-F238E27FC236}">
                <a16:creationId xmlns:a16="http://schemas.microsoft.com/office/drawing/2014/main" id="{E1B8AFE7-4D94-C140-8B9F-9863646579EF}"/>
              </a:ext>
            </a:extLst>
          </p:cNvPr>
          <p:cNvSpPr>
            <a:spLocks noGrp="1"/>
          </p:cNvSpPr>
          <p:nvPr>
            <p:ph idx="1"/>
          </p:nvPr>
        </p:nvSpPr>
        <p:spPr/>
        <p:txBody>
          <a:bodyPr/>
          <a:lstStyle/>
          <a:p>
            <a:r>
              <a:rPr lang="en-US" dirty="0"/>
              <a:t>Thought of analogous to breath holding – degree of hypoxemia with sleep apneas depends on lung volume, blood O2/CO2 level at onset, and ability to ventilatory load compensate between apneas.</a:t>
            </a:r>
          </a:p>
        </p:txBody>
      </p:sp>
    </p:spTree>
    <p:extLst>
      <p:ext uri="{BB962C8B-B14F-4D97-AF65-F5344CB8AC3E}">
        <p14:creationId xmlns:p14="http://schemas.microsoft.com/office/powerpoint/2010/main" val="295412312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B6855E-21C1-5A4B-A78E-EBE4BB0B18D9}"/>
              </a:ext>
            </a:extLst>
          </p:cNvPr>
          <p:cNvSpPr>
            <a:spLocks noGrp="1"/>
          </p:cNvSpPr>
          <p:nvPr>
            <p:ph type="title"/>
          </p:nvPr>
        </p:nvSpPr>
        <p:spPr/>
        <p:txBody>
          <a:bodyPr>
            <a:normAutofit/>
          </a:bodyPr>
          <a:lstStyle/>
          <a:p>
            <a:r>
              <a:rPr lang="en-US" u="sng" dirty="0"/>
              <a:t>OHS pathophysiology </a:t>
            </a:r>
            <a:r>
              <a:rPr lang="en-US" dirty="0"/>
              <a:t>– not all mechanical</a:t>
            </a:r>
          </a:p>
        </p:txBody>
      </p:sp>
      <p:sp>
        <p:nvSpPr>
          <p:cNvPr id="3" name="Content Placeholder 2">
            <a:extLst>
              <a:ext uri="{FF2B5EF4-FFF2-40B4-BE49-F238E27FC236}">
                <a16:creationId xmlns:a16="http://schemas.microsoft.com/office/drawing/2014/main" id="{FDC931FE-C219-1645-8A92-DC3905A8109C}"/>
              </a:ext>
            </a:extLst>
          </p:cNvPr>
          <p:cNvSpPr>
            <a:spLocks noGrp="1"/>
          </p:cNvSpPr>
          <p:nvPr>
            <p:ph idx="1"/>
          </p:nvPr>
        </p:nvSpPr>
        <p:spPr/>
        <p:txBody>
          <a:bodyPr>
            <a:normAutofit/>
          </a:bodyPr>
          <a:lstStyle/>
          <a:p>
            <a:r>
              <a:rPr lang="en-US" dirty="0"/>
              <a:t>Patients with OHS can achieve eucapnia during voluntarily hyperventilation, implying that impairments in respiratory system mechanics alone do not explain the hypoventilation [86]. </a:t>
            </a:r>
          </a:p>
          <a:p>
            <a:r>
              <a:rPr lang="en-US" dirty="0"/>
              <a:t>Only 50% of those BMI 50+ manifest abnormalities in PaCO2</a:t>
            </a:r>
          </a:p>
          <a:p>
            <a:pPr lvl="1"/>
            <a:r>
              <a:rPr lang="en-US" dirty="0"/>
              <a:t>Not all mechanical. Also, obesity has only mild affect on lung mechanics (except ERV)</a:t>
            </a:r>
          </a:p>
          <a:p>
            <a:pPr lvl="1"/>
            <a:r>
              <a:rPr lang="en-US" dirty="0"/>
              <a:t>Yet, Chest wall restriction (via VC), BMI, and severity of OSA are all independent predictors. ERS suggests screening with "FVC &lt;50% and venous bicarbonate &gt;27 mmol (A)."</a:t>
            </a:r>
          </a:p>
          <a:p>
            <a:pPr lvl="1"/>
            <a:endParaRPr lang="en-US" dirty="0"/>
          </a:p>
        </p:txBody>
      </p:sp>
    </p:spTree>
    <p:extLst>
      <p:ext uri="{BB962C8B-B14F-4D97-AF65-F5344CB8AC3E}">
        <p14:creationId xmlns:p14="http://schemas.microsoft.com/office/powerpoint/2010/main" val="417284047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F86F7E-71CC-7C4A-A10A-9E0A4988034E}"/>
              </a:ext>
            </a:extLst>
          </p:cNvPr>
          <p:cNvSpPr>
            <a:spLocks noGrp="1"/>
          </p:cNvSpPr>
          <p:nvPr>
            <p:ph type="title"/>
          </p:nvPr>
        </p:nvSpPr>
        <p:spPr/>
        <p:txBody>
          <a:bodyPr/>
          <a:lstStyle/>
          <a:p>
            <a:r>
              <a:rPr lang="en-US" dirty="0"/>
              <a:t>Even spirometry abnormalities are not mech</a:t>
            </a:r>
          </a:p>
        </p:txBody>
      </p:sp>
      <p:sp>
        <p:nvSpPr>
          <p:cNvPr id="3" name="Content Placeholder 2">
            <a:extLst>
              <a:ext uri="{FF2B5EF4-FFF2-40B4-BE49-F238E27FC236}">
                <a16:creationId xmlns:a16="http://schemas.microsoft.com/office/drawing/2014/main" id="{47DE6614-C1DD-1743-9A03-7BB41670E6C0}"/>
              </a:ext>
            </a:extLst>
          </p:cNvPr>
          <p:cNvSpPr>
            <a:spLocks noGrp="1"/>
          </p:cNvSpPr>
          <p:nvPr>
            <p:ph idx="1"/>
          </p:nvPr>
        </p:nvSpPr>
        <p:spPr/>
        <p:txBody>
          <a:bodyPr/>
          <a:lstStyle/>
          <a:p>
            <a:r>
              <a:rPr lang="en-US" dirty="0"/>
              <a:t>Lung function impairment was associated with metabolic syndrome (prevalence = 15.0%) independently of age, sex, smoking status, alcohol consumption, educational level, body mass index, leisure-time physical activity, and cardiovascular disease history (odds ratio [OR] [95% confidence interval], 1.28 [1.20-1.37] and OR, 1.41 [1.31-1.51] for FEV(1) and FVC, respectively)</a:t>
            </a:r>
          </a:p>
          <a:p>
            <a:pPr lvl="1"/>
            <a:r>
              <a:rPr lang="en-US" dirty="0">
                <a:hlinkClick r:id="rId3"/>
              </a:rPr>
              <a:t>https://pubmed-ncbi-nlm-nih-gov.ezproxy.lib.utah.edu/19136371/</a:t>
            </a:r>
            <a:endParaRPr lang="en-US" dirty="0"/>
          </a:p>
          <a:p>
            <a:pPr lvl="1"/>
            <a:r>
              <a:rPr lang="en-US" dirty="0"/>
              <a:t>Fine print: appears that abdominal adiposity is -&gt; perhaps this is the ‘mechanism’</a:t>
            </a:r>
          </a:p>
        </p:txBody>
      </p:sp>
    </p:spTree>
    <p:extLst>
      <p:ext uri="{BB962C8B-B14F-4D97-AF65-F5344CB8AC3E}">
        <p14:creationId xmlns:p14="http://schemas.microsoft.com/office/powerpoint/2010/main" val="29373239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F7E0B7-499A-5243-A966-EED883229705}"/>
              </a:ext>
            </a:extLst>
          </p:cNvPr>
          <p:cNvSpPr>
            <a:spLocks noGrp="1"/>
          </p:cNvSpPr>
          <p:nvPr>
            <p:ph type="title"/>
          </p:nvPr>
        </p:nvSpPr>
        <p:spPr/>
        <p:txBody>
          <a:bodyPr>
            <a:normAutofit/>
          </a:bodyPr>
          <a:lstStyle/>
          <a:p>
            <a:r>
              <a:rPr lang="en-US" dirty="0"/>
              <a:t>Davenport diagram</a:t>
            </a:r>
          </a:p>
        </p:txBody>
      </p:sp>
      <p:pic>
        <p:nvPicPr>
          <p:cNvPr id="3076" name="Picture 4">
            <a:extLst>
              <a:ext uri="{FF2B5EF4-FFF2-40B4-BE49-F238E27FC236}">
                <a16:creationId xmlns:a16="http://schemas.microsoft.com/office/drawing/2014/main" id="{34895E3E-E3CD-F147-8127-0EB020DF87AB}"/>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375751" y="1678623"/>
            <a:ext cx="7440498" cy="4498340"/>
          </a:xfrm>
          <a:prstGeom prst="rect">
            <a:avLst/>
          </a:prstGeom>
          <a:noFill/>
          <a:extLst>
            <a:ext uri="{909E8E84-426E-40DD-AFC4-6F175D3DCCD1}">
              <a14:hiddenFill xmlns:a14="http://schemas.microsoft.com/office/drawing/2010/main">
                <a:solidFill>
                  <a:srgbClr val="FFFFFF"/>
                </a:solidFill>
              </a14:hiddenFill>
            </a:ext>
          </a:extLst>
        </p:spPr>
      </p:pic>
      <p:cxnSp>
        <p:nvCxnSpPr>
          <p:cNvPr id="7" name="Straight Arrow Connector 6">
            <a:extLst>
              <a:ext uri="{FF2B5EF4-FFF2-40B4-BE49-F238E27FC236}">
                <a16:creationId xmlns:a16="http://schemas.microsoft.com/office/drawing/2014/main" id="{A5AB18A9-101E-4D4E-9355-9C03650B52E9}"/>
              </a:ext>
            </a:extLst>
          </p:cNvPr>
          <p:cNvCxnSpPr/>
          <p:nvPr/>
        </p:nvCxnSpPr>
        <p:spPr>
          <a:xfrm flipV="1">
            <a:off x="6284422" y="2543700"/>
            <a:ext cx="0" cy="146304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6843417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674DA4-9901-9247-A50C-FCDD74C3BEA6}"/>
              </a:ext>
            </a:extLst>
          </p:cNvPr>
          <p:cNvSpPr>
            <a:spLocks noGrp="1"/>
          </p:cNvSpPr>
          <p:nvPr>
            <p:ph type="title"/>
          </p:nvPr>
        </p:nvSpPr>
        <p:spPr/>
        <p:txBody>
          <a:bodyPr/>
          <a:lstStyle/>
          <a:p>
            <a:r>
              <a:rPr lang="en-US" dirty="0"/>
              <a:t>Pathogenesis: </a:t>
            </a:r>
          </a:p>
        </p:txBody>
      </p:sp>
      <p:sp>
        <p:nvSpPr>
          <p:cNvPr id="3" name="Content Placeholder 2">
            <a:extLst>
              <a:ext uri="{FF2B5EF4-FFF2-40B4-BE49-F238E27FC236}">
                <a16:creationId xmlns:a16="http://schemas.microsoft.com/office/drawing/2014/main" id="{DD2F7B59-76FA-374C-957F-6A6957266E3A}"/>
              </a:ext>
            </a:extLst>
          </p:cNvPr>
          <p:cNvSpPr>
            <a:spLocks noGrp="1"/>
          </p:cNvSpPr>
          <p:nvPr>
            <p:ph idx="1"/>
          </p:nvPr>
        </p:nvSpPr>
        <p:spPr/>
        <p:txBody>
          <a:bodyPr>
            <a:normAutofit fontScale="92500"/>
          </a:bodyPr>
          <a:lstStyle/>
          <a:p>
            <a:r>
              <a:rPr lang="en-US" dirty="0"/>
              <a:t>Increased metabolic burden (VCO2) of obesity, and mechanical loads are pre-</a:t>
            </a:r>
            <a:r>
              <a:rPr lang="en-US" dirty="0" err="1"/>
              <a:t>requesite</a:t>
            </a:r>
            <a:r>
              <a:rPr lang="en-US" dirty="0"/>
              <a:t> (necessary) pathophysiologic changes.</a:t>
            </a:r>
          </a:p>
          <a:p>
            <a:r>
              <a:rPr lang="en-US" dirty="0"/>
              <a:t>However, diminished ventilatory response to hypercapnia discriminates between very obese patients with and without hypercapnia, thus seems to be a required piece to develop the syndrome</a:t>
            </a:r>
          </a:p>
          <a:p>
            <a:pPr lvl="1"/>
            <a:r>
              <a:rPr lang="en-US" dirty="0"/>
              <a:t>or a result of another causally related process – such as bicarbonate retention. </a:t>
            </a:r>
          </a:p>
          <a:p>
            <a:pPr lvl="1"/>
            <a:r>
              <a:rPr lang="en-US" dirty="0"/>
              <a:t>Supporting evidence: the VE/VCO2 slope is decreased during exercise is morbidly obese men and women and is accompanied by signs of ventilatory limitation during exercise (increased PETCo2 at vent threshold) -&gt; decreased ventilatory response - https://</a:t>
            </a:r>
            <a:r>
              <a:rPr lang="en-US" dirty="0" err="1"/>
              <a:t>www.atsjournals.org</a:t>
            </a:r>
            <a:r>
              <a:rPr lang="en-US" dirty="0"/>
              <a:t>/</a:t>
            </a:r>
            <a:r>
              <a:rPr lang="en-US" dirty="0" err="1"/>
              <a:t>doi</a:t>
            </a:r>
            <a:r>
              <a:rPr lang="en-US" dirty="0"/>
              <a:t>/pdf/10.1513/AnnalsATS.202006-746OC</a:t>
            </a:r>
          </a:p>
        </p:txBody>
      </p:sp>
    </p:spTree>
    <p:extLst>
      <p:ext uri="{BB962C8B-B14F-4D97-AF65-F5344CB8AC3E}">
        <p14:creationId xmlns:p14="http://schemas.microsoft.com/office/powerpoint/2010/main" val="141925882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23D28C-716D-2A4E-A27A-F5E66AD32613}"/>
              </a:ext>
            </a:extLst>
          </p:cNvPr>
          <p:cNvSpPr>
            <a:spLocks noGrp="1"/>
          </p:cNvSpPr>
          <p:nvPr>
            <p:ph type="title"/>
          </p:nvPr>
        </p:nvSpPr>
        <p:spPr/>
        <p:txBody>
          <a:bodyPr/>
          <a:lstStyle/>
          <a:p>
            <a:r>
              <a:rPr lang="en-US" dirty="0"/>
              <a:t>Work of breathing in obesity</a:t>
            </a:r>
          </a:p>
        </p:txBody>
      </p:sp>
      <p:sp>
        <p:nvSpPr>
          <p:cNvPr id="3" name="Content Placeholder 2">
            <a:extLst>
              <a:ext uri="{FF2B5EF4-FFF2-40B4-BE49-F238E27FC236}">
                <a16:creationId xmlns:a16="http://schemas.microsoft.com/office/drawing/2014/main" id="{8D7AA258-E3B3-F545-A50A-6BBFEED21E71}"/>
              </a:ext>
            </a:extLst>
          </p:cNvPr>
          <p:cNvSpPr>
            <a:spLocks noGrp="1"/>
          </p:cNvSpPr>
          <p:nvPr>
            <p:ph idx="1"/>
          </p:nvPr>
        </p:nvSpPr>
        <p:spPr/>
        <p:txBody>
          <a:bodyPr>
            <a:normAutofit lnSpcReduction="10000"/>
          </a:bodyPr>
          <a:lstStyle/>
          <a:p>
            <a:r>
              <a:rPr lang="en-US" dirty="0"/>
              <a:t>VO2 declines 16% in obese vs &lt;1% in lean when sedated/paralyzed (=estimate of work of breathing). 5:</a:t>
            </a:r>
          </a:p>
          <a:p>
            <a:r>
              <a:rPr lang="en-US" dirty="0"/>
              <a:t>FRC decrease (increased WOB due to ventilating on less compliant portion of P-V curve) seen in Kg to CM ratio &gt; 0.7</a:t>
            </a:r>
          </a:p>
          <a:p>
            <a:r>
              <a:rPr lang="en-US" dirty="0"/>
              <a:t>Tidal expiratory flow-limitation -&gt; air trapping</a:t>
            </a:r>
          </a:p>
          <a:p>
            <a:endParaRPr lang="en-US" dirty="0"/>
          </a:p>
          <a:p>
            <a:r>
              <a:rPr lang="en-US" dirty="0"/>
              <a:t>This occurs to some extent in all obese patients: the normal response is increased HCVR to maintain </a:t>
            </a:r>
            <a:r>
              <a:rPr lang="en-US" dirty="0" err="1"/>
              <a:t>eucarbia</a:t>
            </a:r>
            <a:r>
              <a:rPr lang="en-US" dirty="0"/>
              <a:t> despite the excess load.</a:t>
            </a:r>
          </a:p>
          <a:p>
            <a:pPr lvl="1"/>
            <a:r>
              <a:rPr lang="en-US" dirty="0"/>
              <a:t>Explains why HCVR response might lead to OHS but not lead to hypercapnia in normal weight individuals</a:t>
            </a:r>
          </a:p>
        </p:txBody>
      </p:sp>
    </p:spTree>
    <p:extLst>
      <p:ext uri="{BB962C8B-B14F-4D97-AF65-F5344CB8AC3E}">
        <p14:creationId xmlns:p14="http://schemas.microsoft.com/office/powerpoint/2010/main" val="307163232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28DA8E-E5E4-6249-A2E8-156E66ACE7D0}"/>
              </a:ext>
            </a:extLst>
          </p:cNvPr>
          <p:cNvSpPr>
            <a:spLocks noGrp="1"/>
          </p:cNvSpPr>
          <p:nvPr>
            <p:ph type="title"/>
          </p:nvPr>
        </p:nvSpPr>
        <p:spPr/>
        <p:txBody>
          <a:bodyPr/>
          <a:lstStyle/>
          <a:p>
            <a:r>
              <a:rPr lang="en-US" dirty="0"/>
              <a:t>Drive to breath in OHS</a:t>
            </a:r>
          </a:p>
        </p:txBody>
      </p:sp>
      <p:sp>
        <p:nvSpPr>
          <p:cNvPr id="3" name="Content Placeholder 2">
            <a:extLst>
              <a:ext uri="{FF2B5EF4-FFF2-40B4-BE49-F238E27FC236}">
                <a16:creationId xmlns:a16="http://schemas.microsoft.com/office/drawing/2014/main" id="{48005471-FFD6-6042-9BE7-9256F1339F1C}"/>
              </a:ext>
            </a:extLst>
          </p:cNvPr>
          <p:cNvSpPr>
            <a:spLocks noGrp="1"/>
          </p:cNvSpPr>
          <p:nvPr>
            <p:ph idx="1"/>
          </p:nvPr>
        </p:nvSpPr>
        <p:spPr/>
        <p:txBody>
          <a:bodyPr>
            <a:normAutofit/>
          </a:bodyPr>
          <a:lstStyle/>
          <a:p>
            <a:r>
              <a:rPr lang="en-US" dirty="0"/>
              <a:t>VO2 and VCO2 increase in obesity – similarly, the drive to breath (HVS and HVCPs) </a:t>
            </a:r>
            <a:r>
              <a:rPr lang="en-US" b="1" dirty="0"/>
              <a:t>increase (by P0.1/</a:t>
            </a:r>
            <a:r>
              <a:rPr lang="en-US" b="1" dirty="0" err="1"/>
              <a:t>Pimax</a:t>
            </a:r>
            <a:r>
              <a:rPr lang="en-US" b="1" dirty="0"/>
              <a:t>)</a:t>
            </a:r>
            <a:r>
              <a:rPr lang="en-US" dirty="0"/>
              <a:t> in </a:t>
            </a:r>
            <a:r>
              <a:rPr lang="en-US" dirty="0" err="1"/>
              <a:t>eucapnic</a:t>
            </a:r>
            <a:r>
              <a:rPr lang="en-US" dirty="0"/>
              <a:t> obese patients (and goes back to normal with weight loss). </a:t>
            </a:r>
          </a:p>
          <a:p>
            <a:r>
              <a:rPr lang="en-US" dirty="0"/>
              <a:t>In OHS, it appears that this increase in drive to breath does not occur for unknown reasons.</a:t>
            </a:r>
          </a:p>
          <a:p>
            <a:pPr lvl="1"/>
            <a:r>
              <a:rPr lang="en-US" dirty="0"/>
              <a:t>This may occasionally be mediated by the increase bicarbonate (from chloride depletion). </a:t>
            </a:r>
            <a:r>
              <a:rPr lang="en-US" b="1" dirty="0"/>
              <a:t>An open question: how often are patients who are obese but </a:t>
            </a:r>
            <a:r>
              <a:rPr lang="en-US" b="1" dirty="0" err="1"/>
              <a:t>eucapneic</a:t>
            </a:r>
            <a:r>
              <a:rPr lang="en-US" dirty="0"/>
              <a:t> </a:t>
            </a:r>
            <a:r>
              <a:rPr lang="en-US" b="1" dirty="0"/>
              <a:t>(or more properly, just nocturnal hypercapnia) started on loop diuretics, and then subsequently found to have ‘obesity hypoventilation’? </a:t>
            </a:r>
          </a:p>
          <a:p>
            <a:pPr lvl="1"/>
            <a:r>
              <a:rPr lang="en-US" dirty="0"/>
              <a:t>May have to do with leptin signaling – known to cause satiety and central resp stimulation – thus resistance may relate to obesity and decreased HCVR</a:t>
            </a:r>
          </a:p>
        </p:txBody>
      </p:sp>
    </p:spTree>
    <p:extLst>
      <p:ext uri="{BB962C8B-B14F-4D97-AF65-F5344CB8AC3E}">
        <p14:creationId xmlns:p14="http://schemas.microsoft.com/office/powerpoint/2010/main" val="350977095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2CB5AC-4FDA-F242-9020-1A914A2E9A54}"/>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AEB5E35B-9435-FD48-9718-9504BCD144F4}"/>
              </a:ext>
            </a:extLst>
          </p:cNvPr>
          <p:cNvSpPr>
            <a:spLocks noGrp="1"/>
          </p:cNvSpPr>
          <p:nvPr>
            <p:ph idx="1"/>
          </p:nvPr>
        </p:nvSpPr>
        <p:spPr/>
        <p:txBody>
          <a:bodyPr>
            <a:normAutofit lnSpcReduction="10000"/>
          </a:bodyPr>
          <a:lstStyle/>
          <a:p>
            <a:r>
              <a:rPr lang="en-US" dirty="0"/>
              <a:t>Hypothesized that lack of increase in respiratory drive increases risk of developing </a:t>
            </a:r>
            <a:r>
              <a:rPr lang="en-US" dirty="0" err="1"/>
              <a:t>hypercapneic</a:t>
            </a:r>
            <a:r>
              <a:rPr lang="en-US" dirty="0"/>
              <a:t> respiratory failure when load increases </a:t>
            </a:r>
          </a:p>
          <a:p>
            <a:r>
              <a:rPr lang="en-US" dirty="0"/>
              <a:t>Decreased HCVR not inherited (same in 1</a:t>
            </a:r>
            <a:r>
              <a:rPr lang="en-US" baseline="30000" dirty="0"/>
              <a:t>st</a:t>
            </a:r>
            <a:r>
              <a:rPr lang="en-US" dirty="0"/>
              <a:t> degree </a:t>
            </a:r>
            <a:r>
              <a:rPr lang="en-US" dirty="0" err="1"/>
              <a:t>rels</a:t>
            </a:r>
            <a:r>
              <a:rPr lang="en-US" dirty="0"/>
              <a:t> -  Jokic R, </a:t>
            </a:r>
            <a:r>
              <a:rPr lang="en-US" dirty="0" err="1"/>
              <a:t>Zintel</a:t>
            </a:r>
            <a:r>
              <a:rPr lang="en-US" dirty="0"/>
              <a:t> T, Sridhar G </a:t>
            </a:r>
            <a:r>
              <a:rPr lang="en-US" i="1" dirty="0"/>
              <a:t>et al</a:t>
            </a:r>
            <a:r>
              <a:rPr lang="en-US" dirty="0"/>
              <a:t>. Ventilatory responses to hypercapnia and hypoxia in relatives of patients with the obesity hypoventilation syndrome. </a:t>
            </a:r>
            <a:r>
              <a:rPr lang="en-US" i="1" dirty="0"/>
              <a:t>Thorax</a:t>
            </a:r>
            <a:r>
              <a:rPr lang="en-US" dirty="0"/>
              <a:t> 2000; </a:t>
            </a:r>
            <a:r>
              <a:rPr lang="en-US" b="1" dirty="0"/>
              <a:t>55</a:t>
            </a:r>
            <a:r>
              <a:rPr lang="en-US" dirty="0"/>
              <a:t>: 940–5.)</a:t>
            </a:r>
          </a:p>
          <a:p>
            <a:r>
              <a:rPr lang="en-US" b="1" dirty="0"/>
              <a:t>A useful bedside test is to show that the patient voluntarily can easily and rapidly hyperventilate and within a minute normalize oxygenation and produce a PCO2 below 40 mm Hg.28 = </a:t>
            </a:r>
            <a:r>
              <a:rPr lang="en-US" dirty="0"/>
              <a:t>Leech J, </a:t>
            </a:r>
            <a:r>
              <a:rPr lang="en-US" dirty="0" err="1"/>
              <a:t>Onal</a:t>
            </a:r>
            <a:r>
              <a:rPr lang="en-US" dirty="0"/>
              <a:t> E, Aronson R, </a:t>
            </a:r>
            <a:r>
              <a:rPr lang="en-US" dirty="0" err="1"/>
              <a:t>Lopata</a:t>
            </a:r>
            <a:r>
              <a:rPr lang="en-US" dirty="0"/>
              <a:t> M. Voluntary hyperventilation in obesity hypoventilation. Chest 1991;100:1334– 1338</a:t>
            </a:r>
          </a:p>
          <a:p>
            <a:endParaRPr lang="en-US" b="1" dirty="0"/>
          </a:p>
        </p:txBody>
      </p:sp>
    </p:spTree>
    <p:extLst>
      <p:ext uri="{BB962C8B-B14F-4D97-AF65-F5344CB8AC3E}">
        <p14:creationId xmlns:p14="http://schemas.microsoft.com/office/powerpoint/2010/main" val="374382541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B28AF-A052-904A-B4A0-0E3628FBD6E1}"/>
              </a:ext>
            </a:extLst>
          </p:cNvPr>
          <p:cNvSpPr>
            <a:spLocks noGrp="1"/>
          </p:cNvSpPr>
          <p:nvPr>
            <p:ph type="title"/>
          </p:nvPr>
        </p:nvSpPr>
        <p:spPr/>
        <p:txBody>
          <a:bodyPr>
            <a:normAutofit fontScale="90000"/>
          </a:bodyPr>
          <a:lstStyle/>
          <a:p>
            <a:r>
              <a:rPr lang="en-US" b="1" dirty="0"/>
              <a:t>Does hypercapnic respiratory failure ever occur before steady state hypercapnia develops?</a:t>
            </a:r>
            <a:br>
              <a:rPr lang="en-US" b="1" dirty="0"/>
            </a:br>
            <a:endParaRPr lang="en-US" dirty="0"/>
          </a:p>
        </p:txBody>
      </p:sp>
      <p:sp>
        <p:nvSpPr>
          <p:cNvPr id="3" name="Content Placeholder 2">
            <a:extLst>
              <a:ext uri="{FF2B5EF4-FFF2-40B4-BE49-F238E27FC236}">
                <a16:creationId xmlns:a16="http://schemas.microsoft.com/office/drawing/2014/main" id="{DD916B77-A523-6F4B-93AA-18262D2298C0}"/>
              </a:ext>
            </a:extLst>
          </p:cNvPr>
          <p:cNvSpPr>
            <a:spLocks noGrp="1"/>
          </p:cNvSpPr>
          <p:nvPr>
            <p:ph idx="1"/>
          </p:nvPr>
        </p:nvSpPr>
        <p:spPr/>
        <p:txBody>
          <a:bodyPr/>
          <a:lstStyle/>
          <a:p>
            <a:r>
              <a:rPr lang="en-US" dirty="0"/>
              <a:t>In a large study of patients with OSAS, </a:t>
            </a:r>
            <a:r>
              <a:rPr lang="en-US" dirty="0" err="1"/>
              <a:t>Laaban</a:t>
            </a:r>
            <a:r>
              <a:rPr lang="en-US" dirty="0"/>
              <a:t> and </a:t>
            </a:r>
            <a:r>
              <a:rPr lang="en-US" dirty="0" err="1"/>
              <a:t>Chailleux</a:t>
            </a:r>
            <a:r>
              <a:rPr lang="en-US" dirty="0"/>
              <a:t> found 11% to be hypercapnic. Risk factors for </a:t>
            </a:r>
            <a:r>
              <a:rPr lang="en-US" dirty="0" err="1"/>
              <a:t>hypercapnea</a:t>
            </a:r>
            <a:r>
              <a:rPr lang="en-US" dirty="0"/>
              <a:t> in this study included higher BMI and reduced FVC</a:t>
            </a:r>
          </a:p>
          <a:p>
            <a:pPr lvl="1"/>
            <a:r>
              <a:rPr lang="en-US" dirty="0"/>
              <a:t>Though 7.2% of </a:t>
            </a:r>
            <a:r>
              <a:rPr lang="en-US" dirty="0" err="1"/>
              <a:t>hypercapneic</a:t>
            </a:r>
            <a:r>
              <a:rPr lang="en-US" dirty="0"/>
              <a:t> OSAS had BMI &lt; 30. COPD was excluded.</a:t>
            </a:r>
          </a:p>
          <a:p>
            <a:pPr lvl="1"/>
            <a:r>
              <a:rPr lang="en-US" dirty="0"/>
              <a:t>BMI, VC, PaO2 only explain &lt;10% PaCO2 variance.</a:t>
            </a:r>
          </a:p>
          <a:p>
            <a:pPr lvl="1"/>
            <a:r>
              <a:rPr lang="en-US" dirty="0" err="1"/>
              <a:t>Laaban</a:t>
            </a:r>
            <a:r>
              <a:rPr lang="en-US" dirty="0"/>
              <a:t> JP, </a:t>
            </a:r>
            <a:r>
              <a:rPr lang="en-US" dirty="0" err="1"/>
              <a:t>Chailleux</a:t>
            </a:r>
            <a:r>
              <a:rPr lang="en-US" dirty="0"/>
              <a:t> E. Daytime hypercapnia in adult patients with obstructive sleep apnea syndrome in France, before initiating nocturnal nasal continuous positive airway pressure therapy. </a:t>
            </a:r>
            <a:r>
              <a:rPr lang="en-US" i="1" dirty="0"/>
              <a:t>Chest</a:t>
            </a:r>
            <a:r>
              <a:rPr lang="en-US" dirty="0"/>
              <a:t> 2005; </a:t>
            </a:r>
            <a:r>
              <a:rPr lang="en-US" b="1" dirty="0"/>
              <a:t>127</a:t>
            </a:r>
            <a:r>
              <a:rPr lang="en-US" dirty="0"/>
              <a:t>: 710–15.</a:t>
            </a:r>
          </a:p>
        </p:txBody>
      </p:sp>
    </p:spTree>
    <p:extLst>
      <p:ext uri="{BB962C8B-B14F-4D97-AF65-F5344CB8AC3E}">
        <p14:creationId xmlns:p14="http://schemas.microsoft.com/office/powerpoint/2010/main" val="243339641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B594ED-B41B-3940-B2C7-AF3C9C9926FC}"/>
              </a:ext>
            </a:extLst>
          </p:cNvPr>
          <p:cNvSpPr>
            <a:spLocks noGrp="1"/>
          </p:cNvSpPr>
          <p:nvPr>
            <p:ph type="title"/>
          </p:nvPr>
        </p:nvSpPr>
        <p:spPr/>
        <p:txBody>
          <a:bodyPr/>
          <a:lstStyle/>
          <a:p>
            <a:r>
              <a:rPr lang="en-US" dirty="0"/>
              <a:t>ERS defines 4 stages of obesity hypoventilation</a:t>
            </a:r>
          </a:p>
        </p:txBody>
      </p:sp>
      <p:sp>
        <p:nvSpPr>
          <p:cNvPr id="3" name="Content Placeholder 2">
            <a:extLst>
              <a:ext uri="{FF2B5EF4-FFF2-40B4-BE49-F238E27FC236}">
                <a16:creationId xmlns:a16="http://schemas.microsoft.com/office/drawing/2014/main" id="{8224A264-3F75-8A4B-97CA-FEB99352E08B}"/>
              </a:ext>
            </a:extLst>
          </p:cNvPr>
          <p:cNvSpPr>
            <a:spLocks noGrp="1"/>
          </p:cNvSpPr>
          <p:nvPr>
            <p:ph idx="1"/>
          </p:nvPr>
        </p:nvSpPr>
        <p:spPr/>
        <p:txBody>
          <a:bodyPr>
            <a:normAutofit fontScale="70000" lnSpcReduction="20000"/>
          </a:bodyPr>
          <a:lstStyle/>
          <a:p>
            <a:r>
              <a:rPr lang="en-US" dirty="0"/>
              <a:t>0. Pure OSA (no hypoventilation)</a:t>
            </a:r>
          </a:p>
          <a:p>
            <a:r>
              <a:rPr lang="en-US" dirty="0"/>
              <a:t>1. Obesity sleep related hypoventilation - with morning=evening, with normal bicarbonate (&lt;27) during the day</a:t>
            </a:r>
          </a:p>
          <a:p>
            <a:r>
              <a:rPr lang="en-US" dirty="0"/>
              <a:t>2. Obesity sleep related hypoventilation - with morning worse than evening, with abnormal bicarbonate (27+) during the day – CO2 not fully breathed off during inter-event period</a:t>
            </a:r>
          </a:p>
          <a:p>
            <a:r>
              <a:rPr lang="en-US" dirty="0"/>
              <a:t>2b. Awake base excess – HCO3 retention that occurs through the night not fully reversed</a:t>
            </a:r>
          </a:p>
          <a:p>
            <a:r>
              <a:rPr lang="en-US" dirty="0"/>
              <a:t>3 and 4. Awake hypoventilation / elevated PaCO2 – with our without comorbidity</a:t>
            </a:r>
          </a:p>
          <a:p>
            <a:pPr lvl="1"/>
            <a:r>
              <a:rPr lang="en-US" dirty="0"/>
              <a:t>Increased HCO3 lowers HCVR and causes frank hypoventilation. </a:t>
            </a:r>
          </a:p>
          <a:p>
            <a:r>
              <a:rPr lang="en-US" b="1" dirty="0"/>
              <a:t>Note: one unknown is whether Loop diuretics push patients from stage 2 to 3 to 4. Study idea: how many at each phase are on diuretics?</a:t>
            </a:r>
          </a:p>
          <a:p>
            <a:r>
              <a:rPr lang="en-US" dirty="0"/>
              <a:t> </a:t>
            </a:r>
            <a:r>
              <a:rPr lang="en-US" dirty="0">
                <a:sym typeface="Wingdings" pitchFamily="2" charset="2"/>
              </a:rPr>
              <a:t></a:t>
            </a:r>
            <a:r>
              <a:rPr lang="en-US" dirty="0"/>
              <a:t> research question: how many patients who have elevated bicarbonate do, actually, have transient nocturnal hypoventilation? This would be easily answerable with a cohort of newly diagnosed patients with HCO3 over 27 who prospectively add on TcCO2 and see how many have 10 mmHg increases in CO2. </a:t>
            </a:r>
          </a:p>
          <a:p>
            <a:endParaRPr lang="en-US" b="1" dirty="0"/>
          </a:p>
        </p:txBody>
      </p:sp>
    </p:spTree>
    <p:extLst>
      <p:ext uri="{BB962C8B-B14F-4D97-AF65-F5344CB8AC3E}">
        <p14:creationId xmlns:p14="http://schemas.microsoft.com/office/powerpoint/2010/main" val="363575499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FD599F-7FC4-D246-9D54-9C67F1CBBE1C}"/>
              </a:ext>
            </a:extLst>
          </p:cNvPr>
          <p:cNvSpPr>
            <a:spLocks noGrp="1"/>
          </p:cNvSpPr>
          <p:nvPr>
            <p:ph type="title"/>
          </p:nvPr>
        </p:nvSpPr>
        <p:spPr/>
        <p:txBody>
          <a:bodyPr/>
          <a:lstStyle/>
          <a:p>
            <a:r>
              <a:rPr lang="en-US" dirty="0"/>
              <a:t>Is HCO3 elevation without </a:t>
            </a:r>
            <a:r>
              <a:rPr lang="en-US" dirty="0" err="1"/>
              <a:t>hypovent</a:t>
            </a:r>
            <a:r>
              <a:rPr lang="en-US" dirty="0"/>
              <a:t> part of the spectrum?</a:t>
            </a:r>
          </a:p>
        </p:txBody>
      </p:sp>
      <p:sp>
        <p:nvSpPr>
          <p:cNvPr id="3" name="Content Placeholder 2">
            <a:extLst>
              <a:ext uri="{FF2B5EF4-FFF2-40B4-BE49-F238E27FC236}">
                <a16:creationId xmlns:a16="http://schemas.microsoft.com/office/drawing/2014/main" id="{0EEA9116-3CA0-0B40-B68B-696E5E05E056}"/>
              </a:ext>
            </a:extLst>
          </p:cNvPr>
          <p:cNvSpPr>
            <a:spLocks noGrp="1"/>
          </p:cNvSpPr>
          <p:nvPr>
            <p:ph idx="1"/>
          </p:nvPr>
        </p:nvSpPr>
        <p:spPr/>
        <p:txBody>
          <a:bodyPr/>
          <a:lstStyle/>
          <a:p>
            <a:r>
              <a:rPr lang="en-US" dirty="0"/>
              <a:t>CHEST - </a:t>
            </a:r>
            <a:r>
              <a:rPr lang="en-US" dirty="0">
                <a:hlinkClick r:id="rId2"/>
              </a:rPr>
              <a:t>https://journal.chestnet.org/article/S0012-3692(15)30169-0/fulltext</a:t>
            </a:r>
            <a:endParaRPr lang="en-US" dirty="0"/>
          </a:p>
          <a:p>
            <a:endParaRPr lang="en-US" dirty="0"/>
          </a:p>
          <a:p>
            <a:r>
              <a:rPr lang="en-US" dirty="0"/>
              <a:t>These data suggest that obese individuals with a raised BE, despite normocapnia while awake, should probably be regarded as having early obesity-related hypoventilation</a:t>
            </a:r>
          </a:p>
        </p:txBody>
      </p:sp>
    </p:spTree>
    <p:extLst>
      <p:ext uri="{BB962C8B-B14F-4D97-AF65-F5344CB8AC3E}">
        <p14:creationId xmlns:p14="http://schemas.microsoft.com/office/powerpoint/2010/main" val="51177753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A5EFE5-5BAE-D444-BDB1-B89F924FE31D}"/>
              </a:ext>
            </a:extLst>
          </p:cNvPr>
          <p:cNvSpPr>
            <a:spLocks noGrp="1"/>
          </p:cNvSpPr>
          <p:nvPr>
            <p:ph type="title"/>
          </p:nvPr>
        </p:nvSpPr>
        <p:spPr/>
        <p:txBody>
          <a:bodyPr/>
          <a:lstStyle/>
          <a:p>
            <a:r>
              <a:rPr lang="en-US" dirty="0"/>
              <a:t>Diagnosing OHS using that classification</a:t>
            </a:r>
          </a:p>
        </p:txBody>
      </p:sp>
      <p:sp>
        <p:nvSpPr>
          <p:cNvPr id="3" name="Content Placeholder 2">
            <a:extLst>
              <a:ext uri="{FF2B5EF4-FFF2-40B4-BE49-F238E27FC236}">
                <a16:creationId xmlns:a16="http://schemas.microsoft.com/office/drawing/2014/main" id="{B63ED155-3EC2-F64B-8EAF-C15C89810EBC}"/>
              </a:ext>
            </a:extLst>
          </p:cNvPr>
          <p:cNvSpPr>
            <a:spLocks noGrp="1"/>
          </p:cNvSpPr>
          <p:nvPr>
            <p:ph idx="1"/>
          </p:nvPr>
        </p:nvSpPr>
        <p:spPr/>
        <p:txBody>
          <a:bodyPr/>
          <a:lstStyle/>
          <a:p>
            <a:r>
              <a:rPr lang="en-US" dirty="0"/>
              <a:t>Data from India: They (</a:t>
            </a:r>
            <a:r>
              <a:rPr lang="en-US" dirty="0" err="1"/>
              <a:t>Sivam</a:t>
            </a:r>
            <a:r>
              <a:rPr lang="en-US" dirty="0"/>
              <a:t>, JCSM) found 19% of ORSH (class I and II) and 17% of OHS (class III and IV), which was similar to 21.6% and 10.8% seen in our study (Goyal, Sleep Med) in obese people (BMI &gt;30 kg/m2), respectively.</a:t>
            </a:r>
          </a:p>
          <a:p>
            <a:endParaRPr lang="en-US" dirty="0"/>
          </a:p>
        </p:txBody>
      </p:sp>
    </p:spTree>
    <p:extLst>
      <p:ext uri="{BB962C8B-B14F-4D97-AF65-F5344CB8AC3E}">
        <p14:creationId xmlns:p14="http://schemas.microsoft.com/office/powerpoint/2010/main" val="5765583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880723-D5D1-2148-BCE0-6C8FC99D1D47}"/>
              </a:ext>
            </a:extLst>
          </p:cNvPr>
          <p:cNvSpPr>
            <a:spLocks noGrp="1"/>
          </p:cNvSpPr>
          <p:nvPr>
            <p:ph type="title"/>
          </p:nvPr>
        </p:nvSpPr>
        <p:spPr/>
        <p:txBody>
          <a:bodyPr/>
          <a:lstStyle/>
          <a:p>
            <a:r>
              <a:rPr lang="en-US" dirty="0"/>
              <a:t>OHS Mechanisms – proposed</a:t>
            </a:r>
          </a:p>
        </p:txBody>
      </p:sp>
      <p:sp>
        <p:nvSpPr>
          <p:cNvPr id="3" name="Content Placeholder 2">
            <a:extLst>
              <a:ext uri="{FF2B5EF4-FFF2-40B4-BE49-F238E27FC236}">
                <a16:creationId xmlns:a16="http://schemas.microsoft.com/office/drawing/2014/main" id="{3D633113-45DF-6948-BEC1-F24B6F6FD53A}"/>
              </a:ext>
            </a:extLst>
          </p:cNvPr>
          <p:cNvSpPr>
            <a:spLocks noGrp="1"/>
          </p:cNvSpPr>
          <p:nvPr>
            <p:ph idx="1"/>
          </p:nvPr>
        </p:nvSpPr>
        <p:spPr>
          <a:xfrm>
            <a:off x="838200" y="1825625"/>
            <a:ext cx="3983182" cy="4351338"/>
          </a:xfrm>
        </p:spPr>
        <p:txBody>
          <a:bodyPr>
            <a:normAutofit fontScale="85000" lnSpcReduction="20000"/>
          </a:bodyPr>
          <a:lstStyle/>
          <a:p>
            <a:r>
              <a:rPr lang="en-US" dirty="0"/>
              <a:t>CO2 production and alveolar dead space can’t be the whole story, because it doesn’t explain why only a minority of obese patients retain CO2</a:t>
            </a:r>
          </a:p>
          <a:p>
            <a:pPr lvl="1"/>
            <a:r>
              <a:rPr lang="en-US" dirty="0"/>
              <a:t>Either due to predisposition (e.g. blunted HCVR, though hasn’t been found)</a:t>
            </a:r>
          </a:p>
          <a:p>
            <a:pPr lvl="1"/>
            <a:r>
              <a:rPr lang="en-US" dirty="0"/>
              <a:t>OR long term adaptation as occurs in submariners rebreathing CO2</a:t>
            </a:r>
          </a:p>
          <a:p>
            <a:r>
              <a:rPr lang="en-US" dirty="0"/>
              <a:t>Proof would be in intervening on one of these steps</a:t>
            </a:r>
          </a:p>
        </p:txBody>
      </p:sp>
      <p:pic>
        <p:nvPicPr>
          <p:cNvPr id="9218" name="Picture 2" descr="Fig. 2.">
            <a:extLst>
              <a:ext uri="{FF2B5EF4-FFF2-40B4-BE49-F238E27FC236}">
                <a16:creationId xmlns:a16="http://schemas.microsoft.com/office/drawing/2014/main" id="{B297C0F3-B6CC-BC42-AAB4-4BB1D0ADA8FE}"/>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581073" y="1825625"/>
            <a:ext cx="6350000" cy="4279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483726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4F1484-B511-BE41-9F8B-AC389C699F30}"/>
              </a:ext>
            </a:extLst>
          </p:cNvPr>
          <p:cNvSpPr>
            <a:spLocks noGrp="1"/>
          </p:cNvSpPr>
          <p:nvPr>
            <p:ph type="title"/>
          </p:nvPr>
        </p:nvSpPr>
        <p:spPr/>
        <p:txBody>
          <a:bodyPr/>
          <a:lstStyle/>
          <a:p>
            <a:r>
              <a:rPr lang="en-US" dirty="0"/>
              <a:t>OHS Mechanisms</a:t>
            </a:r>
          </a:p>
        </p:txBody>
      </p:sp>
      <p:sp>
        <p:nvSpPr>
          <p:cNvPr id="3" name="Content Placeholder 2">
            <a:extLst>
              <a:ext uri="{FF2B5EF4-FFF2-40B4-BE49-F238E27FC236}">
                <a16:creationId xmlns:a16="http://schemas.microsoft.com/office/drawing/2014/main" id="{61570774-B654-434A-AA0F-B94D19334F50}"/>
              </a:ext>
            </a:extLst>
          </p:cNvPr>
          <p:cNvSpPr>
            <a:spLocks noGrp="1"/>
          </p:cNvSpPr>
          <p:nvPr>
            <p:ph idx="1"/>
          </p:nvPr>
        </p:nvSpPr>
        <p:spPr>
          <a:xfrm>
            <a:off x="838200" y="1825625"/>
            <a:ext cx="5320145" cy="4351338"/>
          </a:xfrm>
        </p:spPr>
        <p:txBody>
          <a:bodyPr/>
          <a:lstStyle/>
          <a:p>
            <a:endParaRPr lang="en-US" dirty="0"/>
          </a:p>
        </p:txBody>
      </p:sp>
      <p:pic>
        <p:nvPicPr>
          <p:cNvPr id="4" name="Picture 3">
            <a:extLst>
              <a:ext uri="{FF2B5EF4-FFF2-40B4-BE49-F238E27FC236}">
                <a16:creationId xmlns:a16="http://schemas.microsoft.com/office/drawing/2014/main" id="{AF3DE922-3A37-8F45-9C63-0734E4BF306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rot="16200000">
            <a:off x="6932816" y="1341221"/>
            <a:ext cx="4123111" cy="5320145"/>
          </a:xfrm>
          <a:prstGeom prst="rect">
            <a:avLst/>
          </a:prstGeom>
        </p:spPr>
      </p:pic>
      <p:pic>
        <p:nvPicPr>
          <p:cNvPr id="5122" name="Picture 2" descr="image">
            <a:extLst>
              <a:ext uri="{FF2B5EF4-FFF2-40B4-BE49-F238E27FC236}">
                <a16:creationId xmlns:a16="http://schemas.microsoft.com/office/drawing/2014/main" id="{505D79A7-08C5-6946-AD21-6721EACF89F3}"/>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45547" y="1690688"/>
            <a:ext cx="5700775" cy="41231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904793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A1DB88-BDE3-D341-8CB1-C56E4CD158AD}"/>
              </a:ext>
            </a:extLst>
          </p:cNvPr>
          <p:cNvSpPr>
            <a:spLocks noGrp="1"/>
          </p:cNvSpPr>
          <p:nvPr>
            <p:ph type="title"/>
          </p:nvPr>
        </p:nvSpPr>
        <p:spPr/>
        <p:txBody>
          <a:bodyPr/>
          <a:lstStyle/>
          <a:p>
            <a:endParaRPr lang="en-US"/>
          </a:p>
        </p:txBody>
      </p:sp>
      <p:pic>
        <p:nvPicPr>
          <p:cNvPr id="9" name="Content Placeholder 8" descr="Table&#10;&#10;Description automatically generated">
            <a:extLst>
              <a:ext uri="{FF2B5EF4-FFF2-40B4-BE49-F238E27FC236}">
                <a16:creationId xmlns:a16="http://schemas.microsoft.com/office/drawing/2014/main" id="{25B0E438-C736-A346-8369-C7FEE66453AD}"/>
              </a:ext>
            </a:extLst>
          </p:cNvPr>
          <p:cNvPicPr>
            <a:picLocks noGrp="1" noChangeAspect="1"/>
          </p:cNvPicPr>
          <p:nvPr>
            <p:ph idx="1"/>
          </p:nvPr>
        </p:nvPicPr>
        <p:blipFill>
          <a:blip r:embed="rId3"/>
          <a:stretch>
            <a:fillRect/>
          </a:stretch>
        </p:blipFill>
        <p:spPr>
          <a:xfrm>
            <a:off x="2904715" y="0"/>
            <a:ext cx="5590892" cy="6884360"/>
          </a:xfrm>
        </p:spPr>
      </p:pic>
    </p:spTree>
    <p:extLst>
      <p:ext uri="{BB962C8B-B14F-4D97-AF65-F5344CB8AC3E}">
        <p14:creationId xmlns:p14="http://schemas.microsoft.com/office/powerpoint/2010/main" val="38661499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B5ECCB-BF92-B849-BEC0-070F3E35A924}"/>
              </a:ext>
            </a:extLst>
          </p:cNvPr>
          <p:cNvSpPr>
            <a:spLocks noGrp="1"/>
          </p:cNvSpPr>
          <p:nvPr>
            <p:ph type="title"/>
          </p:nvPr>
        </p:nvSpPr>
        <p:spPr/>
        <p:txBody>
          <a:bodyPr/>
          <a:lstStyle/>
          <a:p>
            <a:r>
              <a:rPr lang="en-US" dirty="0"/>
              <a:t>Why are obese patients fluid overloaded?	</a:t>
            </a:r>
          </a:p>
        </p:txBody>
      </p:sp>
      <p:sp>
        <p:nvSpPr>
          <p:cNvPr id="3" name="Content Placeholder 2">
            <a:extLst>
              <a:ext uri="{FF2B5EF4-FFF2-40B4-BE49-F238E27FC236}">
                <a16:creationId xmlns:a16="http://schemas.microsoft.com/office/drawing/2014/main" id="{59F4CC14-E2D3-2449-BD77-5819D2789BBA}"/>
              </a:ext>
            </a:extLst>
          </p:cNvPr>
          <p:cNvSpPr>
            <a:spLocks noGrp="1"/>
          </p:cNvSpPr>
          <p:nvPr>
            <p:ph idx="1"/>
          </p:nvPr>
        </p:nvSpPr>
        <p:spPr>
          <a:xfrm>
            <a:off x="838200" y="1825625"/>
            <a:ext cx="5257800" cy="4351338"/>
          </a:xfrm>
        </p:spPr>
        <p:txBody>
          <a:bodyPr>
            <a:normAutofit fontScale="77500" lnSpcReduction="20000"/>
          </a:bodyPr>
          <a:lstStyle/>
          <a:p>
            <a:r>
              <a:rPr lang="en-US" dirty="0"/>
              <a:t>Frequently have </a:t>
            </a:r>
            <a:r>
              <a:rPr lang="en-US" dirty="0" err="1"/>
              <a:t>HFpEF</a:t>
            </a:r>
            <a:r>
              <a:rPr lang="en-US" dirty="0"/>
              <a:t>, ?Cor Pulmonale</a:t>
            </a:r>
          </a:p>
          <a:p>
            <a:r>
              <a:rPr lang="en-US" dirty="0"/>
              <a:t>Are obese patients always fluid overloaded due to an increase in pleural pressure -&gt; CVP has to be higher for a given preload?</a:t>
            </a:r>
          </a:p>
          <a:p>
            <a:endParaRPr lang="en-US" dirty="0"/>
          </a:p>
          <a:p>
            <a:r>
              <a:rPr lang="en-US" dirty="0"/>
              <a:t>Additionally, a high bicarbonate level indicates a metabolic alkalosis but does not differentiate a primary from a compensatory one. Because obese patients are frequently </a:t>
            </a:r>
            <a:r>
              <a:rPr lang="en-US" dirty="0" err="1"/>
              <a:t>hyperaldosteronemic</a:t>
            </a:r>
            <a:r>
              <a:rPr lang="en-US" dirty="0"/>
              <a:t> and are often on diuretics, corticosteroids, or both, they are prone to develop primary metabolic alkalosis that triggers mild compensatory hypercapnia.</a:t>
            </a:r>
            <a:r>
              <a:rPr lang="en-US" baseline="30000" dirty="0">
                <a:hlinkClick r:id="rId3"/>
              </a:rPr>
              <a:t>7</a:t>
            </a:r>
            <a:r>
              <a:rPr lang="en-US" dirty="0"/>
              <a:t> ,</a:t>
            </a:r>
            <a:r>
              <a:rPr lang="en-US" baseline="30000" dirty="0">
                <a:hlinkClick r:id="rId4"/>
              </a:rPr>
              <a:t>8</a:t>
            </a:r>
            <a:r>
              <a:rPr lang="en-US" dirty="0"/>
              <a:t> </a:t>
            </a:r>
          </a:p>
          <a:p>
            <a:endParaRPr lang="en-US" dirty="0"/>
          </a:p>
          <a:p>
            <a:endParaRPr lang="en-US" dirty="0"/>
          </a:p>
        </p:txBody>
      </p:sp>
      <p:sp>
        <p:nvSpPr>
          <p:cNvPr id="5" name="Rectangle 4">
            <a:extLst>
              <a:ext uri="{FF2B5EF4-FFF2-40B4-BE49-F238E27FC236}">
                <a16:creationId xmlns:a16="http://schemas.microsoft.com/office/drawing/2014/main" id="{A6CB6046-FF6C-D04C-94A2-C72123A0A91E}"/>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2051" name="Picture 4" descr="Figure3">
            <a:extLst>
              <a:ext uri="{FF2B5EF4-FFF2-40B4-BE49-F238E27FC236}">
                <a16:creationId xmlns:a16="http://schemas.microsoft.com/office/drawing/2014/main" id="{5D5F8AAE-C2B8-8F44-8638-DEE0F1EE7958}"/>
              </a:ext>
            </a:extLst>
          </p:cNvPr>
          <p:cNvPicPr>
            <a:picLocks noChangeAspect="1" noChangeArrowheads="1"/>
          </p:cNvPicPr>
          <p:nvPr/>
        </p:nvPicPr>
        <p:blipFill>
          <a:blip r:embed="rId5" r:link="rId6">
            <a:extLst>
              <a:ext uri="{28A0092B-C50C-407E-A947-70E740481C1C}">
                <a14:useLocalDpi xmlns:a14="http://schemas.microsoft.com/office/drawing/2010/main"/>
              </a:ext>
            </a:extLst>
          </a:blip>
          <a:srcRect/>
          <a:stretch>
            <a:fillRect/>
          </a:stretch>
        </p:blipFill>
        <p:spPr bwMode="auto">
          <a:xfrm>
            <a:off x="6096000" y="1397794"/>
            <a:ext cx="5588000" cy="5207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4111233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C928EC-9DC0-C340-9A2B-E3C326081E37}"/>
              </a:ext>
            </a:extLst>
          </p:cNvPr>
          <p:cNvSpPr>
            <a:spLocks noGrp="1"/>
          </p:cNvSpPr>
          <p:nvPr>
            <p:ph type="title"/>
          </p:nvPr>
        </p:nvSpPr>
        <p:spPr/>
        <p:txBody>
          <a:bodyPr/>
          <a:lstStyle/>
          <a:p>
            <a:r>
              <a:rPr lang="en-US" dirty="0"/>
              <a:t>Part 3 – other causes of </a:t>
            </a:r>
            <a:r>
              <a:rPr lang="en-US" dirty="0" err="1"/>
              <a:t>hypercapneic</a:t>
            </a:r>
            <a:r>
              <a:rPr lang="en-US" dirty="0"/>
              <a:t> respiratory failure - physiology</a:t>
            </a:r>
          </a:p>
        </p:txBody>
      </p:sp>
      <p:sp>
        <p:nvSpPr>
          <p:cNvPr id="3" name="Content Placeholder 2">
            <a:extLst>
              <a:ext uri="{FF2B5EF4-FFF2-40B4-BE49-F238E27FC236}">
                <a16:creationId xmlns:a16="http://schemas.microsoft.com/office/drawing/2014/main" id="{50843076-35C6-E74D-AA76-194610AA2BC2}"/>
              </a:ext>
            </a:extLst>
          </p:cNvPr>
          <p:cNvSpPr>
            <a:spLocks noGrp="1"/>
          </p:cNvSpPr>
          <p:nvPr>
            <p:ph idx="1"/>
          </p:nvPr>
        </p:nvSpPr>
        <p:spPr/>
        <p:txBody>
          <a:bodyPr/>
          <a:lstStyle/>
          <a:p>
            <a:r>
              <a:rPr lang="en-US" dirty="0"/>
              <a:t>COPD </a:t>
            </a:r>
          </a:p>
          <a:p>
            <a:r>
              <a:rPr lang="en-US" dirty="0"/>
              <a:t>COPD, OSA overlap</a:t>
            </a:r>
          </a:p>
          <a:p>
            <a:r>
              <a:rPr lang="en-US" dirty="0"/>
              <a:t>CHF</a:t>
            </a:r>
          </a:p>
          <a:p>
            <a:r>
              <a:rPr lang="en-US" dirty="0"/>
              <a:t>Neuromuscular disease</a:t>
            </a:r>
          </a:p>
          <a:p>
            <a:r>
              <a:rPr lang="en-US" dirty="0"/>
              <a:t>Opiates? (To what extent does this cause chronic hypercapnia in </a:t>
            </a:r>
            <a:r>
              <a:rPr lang="en-US" dirty="0" err="1"/>
              <a:t>isoluation</a:t>
            </a:r>
            <a:r>
              <a:rPr lang="en-US" dirty="0"/>
              <a:t>?)</a:t>
            </a:r>
          </a:p>
          <a:p>
            <a:r>
              <a:rPr lang="en-US" dirty="0"/>
              <a:t>**Restrictive Thoracic Disease</a:t>
            </a:r>
          </a:p>
          <a:p>
            <a:r>
              <a:rPr lang="en-US" dirty="0"/>
              <a:t>CF? (ILD)</a:t>
            </a:r>
          </a:p>
        </p:txBody>
      </p:sp>
    </p:spTree>
    <p:extLst>
      <p:ext uri="{BB962C8B-B14F-4D97-AF65-F5344CB8AC3E}">
        <p14:creationId xmlns:p14="http://schemas.microsoft.com/office/powerpoint/2010/main" val="324490637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66F52A-F952-0945-AEA3-F933F884AE8A}"/>
              </a:ext>
            </a:extLst>
          </p:cNvPr>
          <p:cNvSpPr>
            <a:spLocks noGrp="1"/>
          </p:cNvSpPr>
          <p:nvPr>
            <p:ph type="title"/>
          </p:nvPr>
        </p:nvSpPr>
        <p:spPr/>
        <p:txBody>
          <a:bodyPr/>
          <a:lstStyle/>
          <a:p>
            <a:r>
              <a:rPr lang="en-US" dirty="0"/>
              <a:t>Ventilatory Failure in COPD – not due to the obstruction itself</a:t>
            </a:r>
          </a:p>
        </p:txBody>
      </p:sp>
      <p:sp>
        <p:nvSpPr>
          <p:cNvPr id="3" name="Content Placeholder 2">
            <a:extLst>
              <a:ext uri="{FF2B5EF4-FFF2-40B4-BE49-F238E27FC236}">
                <a16:creationId xmlns:a16="http://schemas.microsoft.com/office/drawing/2014/main" id="{5C6F0E24-3741-844A-AE29-F587E9E5BA5F}"/>
              </a:ext>
            </a:extLst>
          </p:cNvPr>
          <p:cNvSpPr>
            <a:spLocks noGrp="1"/>
          </p:cNvSpPr>
          <p:nvPr>
            <p:ph idx="1"/>
          </p:nvPr>
        </p:nvSpPr>
        <p:spPr/>
        <p:txBody>
          <a:bodyPr>
            <a:normAutofit fontScale="85000" lnSpcReduction="20000"/>
          </a:bodyPr>
          <a:lstStyle/>
          <a:p>
            <a:r>
              <a:rPr lang="en-US" dirty="0"/>
              <a:t>Increase in resistance on 5-10 cmH2O/L/S in severe COPD – easily surmountable. 37</a:t>
            </a:r>
          </a:p>
          <a:p>
            <a:r>
              <a:rPr lang="en-US" dirty="0"/>
              <a:t>Modeling suggests virtually no stress on respiratory control system despite reductions in FEV1 to 50% of predicted. FEV1 to 50% of predicted (306). Even when FEV1 is reduced to 20% of predicted, the increase in respiratory motor output needed to maintain normocapnia is fairly small.</a:t>
            </a:r>
          </a:p>
          <a:p>
            <a:r>
              <a:rPr lang="en-US" dirty="0"/>
              <a:t>=&gt; instead, it is the mechanical loading (elastic load from hyperinflation), threshold load from </a:t>
            </a:r>
            <a:r>
              <a:rPr lang="en-US" dirty="0" err="1"/>
              <a:t>AutoPEEP</a:t>
            </a:r>
            <a:r>
              <a:rPr lang="en-US" dirty="0"/>
              <a:t>, and functional weakness of the inspiratory muscles.</a:t>
            </a:r>
          </a:p>
          <a:p>
            <a:r>
              <a:rPr lang="en-US" dirty="0"/>
              <a:t>The work of breathing in severe COPD is 10 to 12 times greater than normal - Loring SH, Garcia-Jacques M, Malhotra A. Pulmonary characteristics in COPD and mechanisms of increased work of breathing. </a:t>
            </a:r>
            <a:r>
              <a:rPr lang="en-US" i="1" dirty="0"/>
              <a:t>J Appl </a:t>
            </a:r>
            <a:r>
              <a:rPr lang="en-US" i="1" dirty="0" err="1"/>
              <a:t>Physiol</a:t>
            </a:r>
            <a:r>
              <a:rPr lang="en-US" i="1" dirty="0"/>
              <a:t> (1985)</a:t>
            </a:r>
            <a:r>
              <a:rPr lang="en-US" dirty="0"/>
              <a:t> 2009:107:309–314.</a:t>
            </a:r>
            <a:br>
              <a:rPr lang="en-US" dirty="0"/>
            </a:br>
            <a:r>
              <a:rPr lang="en-US" dirty="0"/>
              <a:t>	15% of total oxygen consumption at rest, higher with exertion.</a:t>
            </a:r>
          </a:p>
        </p:txBody>
      </p:sp>
    </p:spTree>
    <p:extLst>
      <p:ext uri="{BB962C8B-B14F-4D97-AF65-F5344CB8AC3E}">
        <p14:creationId xmlns:p14="http://schemas.microsoft.com/office/powerpoint/2010/main" val="306725546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B8B31B-2BAE-BE42-B9A5-CA8941376F06}"/>
              </a:ext>
            </a:extLst>
          </p:cNvPr>
          <p:cNvSpPr>
            <a:spLocks noGrp="1"/>
          </p:cNvSpPr>
          <p:nvPr>
            <p:ph type="title"/>
          </p:nvPr>
        </p:nvSpPr>
        <p:spPr/>
        <p:txBody>
          <a:bodyPr/>
          <a:lstStyle/>
          <a:p>
            <a:r>
              <a:rPr lang="en-US" dirty="0"/>
              <a:t>Proportion developing Hypercapnia?</a:t>
            </a:r>
          </a:p>
        </p:txBody>
      </p:sp>
      <p:sp>
        <p:nvSpPr>
          <p:cNvPr id="3" name="Content Placeholder 2">
            <a:extLst>
              <a:ext uri="{FF2B5EF4-FFF2-40B4-BE49-F238E27FC236}">
                <a16:creationId xmlns:a16="http://schemas.microsoft.com/office/drawing/2014/main" id="{82D54482-26D8-434D-9328-7910EA3F7DA6}"/>
              </a:ext>
            </a:extLst>
          </p:cNvPr>
          <p:cNvSpPr>
            <a:spLocks noGrp="1"/>
          </p:cNvSpPr>
          <p:nvPr>
            <p:ph idx="1"/>
          </p:nvPr>
        </p:nvSpPr>
        <p:spPr/>
        <p:txBody>
          <a:bodyPr/>
          <a:lstStyle/>
          <a:p>
            <a:r>
              <a:rPr lang="en-US" dirty="0"/>
              <a:t>https://</a:t>
            </a:r>
            <a:r>
              <a:rPr lang="en-US" dirty="0" err="1"/>
              <a:t>www.dovepress.com</a:t>
            </a:r>
            <a:r>
              <a:rPr lang="en-US" dirty="0"/>
              <a:t>/</a:t>
            </a:r>
            <a:r>
              <a:rPr lang="en-US" dirty="0" err="1"/>
              <a:t>getfile.php?fileID</a:t>
            </a:r>
            <a:r>
              <a:rPr lang="en-US" dirty="0"/>
              <a:t>=53396</a:t>
            </a:r>
          </a:p>
        </p:txBody>
      </p:sp>
    </p:spTree>
    <p:extLst>
      <p:ext uri="{BB962C8B-B14F-4D97-AF65-F5344CB8AC3E}">
        <p14:creationId xmlns:p14="http://schemas.microsoft.com/office/powerpoint/2010/main" val="421253324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4C0015-3657-074A-9A83-AA767BE9D0E9}"/>
              </a:ext>
            </a:extLst>
          </p:cNvPr>
          <p:cNvSpPr>
            <a:spLocks noGrp="1"/>
          </p:cNvSpPr>
          <p:nvPr>
            <p:ph type="title"/>
          </p:nvPr>
        </p:nvSpPr>
        <p:spPr/>
        <p:txBody>
          <a:bodyPr/>
          <a:lstStyle/>
          <a:p>
            <a:r>
              <a:rPr lang="en-US" dirty="0"/>
              <a:t>Spirometry is misleading for this</a:t>
            </a:r>
          </a:p>
        </p:txBody>
      </p:sp>
      <p:sp>
        <p:nvSpPr>
          <p:cNvPr id="3" name="Content Placeholder 2">
            <a:extLst>
              <a:ext uri="{FF2B5EF4-FFF2-40B4-BE49-F238E27FC236}">
                <a16:creationId xmlns:a16="http://schemas.microsoft.com/office/drawing/2014/main" id="{409C19F8-9A1F-8248-AF00-459DEE0B78AF}"/>
              </a:ext>
            </a:extLst>
          </p:cNvPr>
          <p:cNvSpPr>
            <a:spLocks noGrp="1"/>
          </p:cNvSpPr>
          <p:nvPr>
            <p:ph idx="1"/>
          </p:nvPr>
        </p:nvSpPr>
        <p:spPr>
          <a:xfrm>
            <a:off x="838200" y="1825625"/>
            <a:ext cx="4964084" cy="4351338"/>
          </a:xfrm>
        </p:spPr>
        <p:txBody>
          <a:bodyPr/>
          <a:lstStyle/>
          <a:p>
            <a:r>
              <a:rPr lang="en-US" dirty="0"/>
              <a:t>FVC depend on expiratory muscles, whereas work of breathing is achieved by the action of inspiratory muscles (FEV1 should be better, no?). Thus, doesn’t correlate well at all with development of hypercapnia</a:t>
            </a:r>
          </a:p>
          <a:p>
            <a:endParaRPr lang="en-US" dirty="0"/>
          </a:p>
          <a:p>
            <a:endParaRPr lang="en-US" dirty="0"/>
          </a:p>
        </p:txBody>
      </p:sp>
      <p:pic>
        <p:nvPicPr>
          <p:cNvPr id="4" name="Picture 3">
            <a:extLst>
              <a:ext uri="{FF2B5EF4-FFF2-40B4-BE49-F238E27FC236}">
                <a16:creationId xmlns:a16="http://schemas.microsoft.com/office/drawing/2014/main" id="{E1B4438E-0171-3D41-9E53-436A0C8BC3F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210300" y="2044930"/>
            <a:ext cx="5143500" cy="4266970"/>
          </a:xfrm>
          <a:prstGeom prst="rect">
            <a:avLst/>
          </a:prstGeom>
        </p:spPr>
      </p:pic>
    </p:spTree>
    <p:extLst>
      <p:ext uri="{BB962C8B-B14F-4D97-AF65-F5344CB8AC3E}">
        <p14:creationId xmlns:p14="http://schemas.microsoft.com/office/powerpoint/2010/main" val="407149351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2F3F68-2040-954D-A06B-AE631FEAF0DE}"/>
              </a:ext>
            </a:extLst>
          </p:cNvPr>
          <p:cNvSpPr>
            <a:spLocks noGrp="1"/>
          </p:cNvSpPr>
          <p:nvPr>
            <p:ph type="title"/>
          </p:nvPr>
        </p:nvSpPr>
        <p:spPr/>
        <p:txBody>
          <a:bodyPr/>
          <a:lstStyle/>
          <a:p>
            <a:r>
              <a:rPr lang="en-US" dirty="0"/>
              <a:t>Due to </a:t>
            </a:r>
            <a:r>
              <a:rPr lang="en-US" dirty="0" err="1"/>
              <a:t>airtrapping</a:t>
            </a:r>
            <a:r>
              <a:rPr lang="en-US" dirty="0"/>
              <a:t> and mechanical loads</a:t>
            </a:r>
          </a:p>
        </p:txBody>
      </p:sp>
      <p:sp>
        <p:nvSpPr>
          <p:cNvPr id="3" name="Content Placeholder 2">
            <a:extLst>
              <a:ext uri="{FF2B5EF4-FFF2-40B4-BE49-F238E27FC236}">
                <a16:creationId xmlns:a16="http://schemas.microsoft.com/office/drawing/2014/main" id="{49D9BA5C-E377-0C4B-BB1E-7216B4DD1EE3}"/>
              </a:ext>
            </a:extLst>
          </p:cNvPr>
          <p:cNvSpPr>
            <a:spLocks noGrp="1"/>
          </p:cNvSpPr>
          <p:nvPr>
            <p:ph idx="1"/>
          </p:nvPr>
        </p:nvSpPr>
        <p:spPr/>
        <p:txBody>
          <a:bodyPr>
            <a:normAutofit lnSpcReduction="10000"/>
          </a:bodyPr>
          <a:lstStyle/>
          <a:p>
            <a:r>
              <a:rPr lang="en-US" dirty="0"/>
              <a:t>Instead, expiratory flow limitation: delays lung emptying with the result of inspiration starting before emptying has finished</a:t>
            </a:r>
          </a:p>
          <a:p>
            <a:r>
              <a:rPr lang="en-US" dirty="0"/>
              <a:t>Net: dynamic hyperinflation.</a:t>
            </a:r>
          </a:p>
          <a:p>
            <a:pPr lvl="1"/>
            <a:r>
              <a:rPr lang="en-US" dirty="0"/>
              <a:t>This worsens when demands are increased</a:t>
            </a:r>
          </a:p>
          <a:p>
            <a:pPr lvl="1"/>
            <a:r>
              <a:rPr lang="en-US" dirty="0"/>
              <a:t>And in sleep – NREM (increased upper airway resistance and blunted chemosensitivity) and REM (upper airway collapse and skeletal muscle atonia)</a:t>
            </a:r>
          </a:p>
          <a:p>
            <a:pPr lvl="1"/>
            <a:r>
              <a:rPr lang="en-US" dirty="0"/>
              <a:t>Dynamic Hyperinflation: operates on less compliant part of pressure/volume curve (more work of breathing), this increased VCO2, </a:t>
            </a:r>
            <a:r>
              <a:rPr lang="en-US" dirty="0" err="1"/>
              <a:t>Vd?vt</a:t>
            </a:r>
            <a:r>
              <a:rPr lang="en-US" dirty="0"/>
              <a:t> increases, mechanical disadvantage of the diaphragm</a:t>
            </a:r>
          </a:p>
          <a:p>
            <a:r>
              <a:rPr lang="en-US" dirty="0"/>
              <a:t>Load compensation takes place until late in the disease (309) during the DAY, but this falls apart at night (114,296)</a:t>
            </a:r>
          </a:p>
        </p:txBody>
      </p:sp>
    </p:spTree>
    <p:extLst>
      <p:ext uri="{BB962C8B-B14F-4D97-AF65-F5344CB8AC3E}">
        <p14:creationId xmlns:p14="http://schemas.microsoft.com/office/powerpoint/2010/main" val="230745737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8D6D59-6B54-984A-B4BD-D8B06EF60E9C}"/>
              </a:ext>
            </a:extLst>
          </p:cNvPr>
          <p:cNvSpPr>
            <a:spLocks noGrp="1"/>
          </p:cNvSpPr>
          <p:nvPr>
            <p:ph type="title"/>
          </p:nvPr>
        </p:nvSpPr>
        <p:spPr/>
        <p:txBody>
          <a:bodyPr/>
          <a:lstStyle/>
          <a:p>
            <a:r>
              <a:rPr lang="en-US" dirty="0"/>
              <a:t>Drive to breath in COPD</a:t>
            </a:r>
          </a:p>
        </p:txBody>
      </p:sp>
      <p:sp>
        <p:nvSpPr>
          <p:cNvPr id="3" name="Content Placeholder 2">
            <a:extLst>
              <a:ext uri="{FF2B5EF4-FFF2-40B4-BE49-F238E27FC236}">
                <a16:creationId xmlns:a16="http://schemas.microsoft.com/office/drawing/2014/main" id="{3BDE8D2B-1069-E447-8A1F-454DE3EE0715}"/>
              </a:ext>
            </a:extLst>
          </p:cNvPr>
          <p:cNvSpPr>
            <a:spLocks noGrp="1"/>
          </p:cNvSpPr>
          <p:nvPr>
            <p:ph idx="1"/>
          </p:nvPr>
        </p:nvSpPr>
        <p:spPr/>
        <p:txBody>
          <a:bodyPr/>
          <a:lstStyle/>
          <a:p>
            <a:r>
              <a:rPr lang="en-US" dirty="0"/>
              <a:t>Increased compared to patients without COPD - both by P0.1 and diaphragm activity. </a:t>
            </a:r>
          </a:p>
          <a:p>
            <a:pPr lvl="1"/>
            <a:r>
              <a:rPr lang="en-US" dirty="0"/>
              <a:t>Interestingly, differences in drive to breathe do not separate </a:t>
            </a:r>
            <a:r>
              <a:rPr lang="en-US" dirty="0" err="1"/>
              <a:t>hypercapneic</a:t>
            </a:r>
            <a:r>
              <a:rPr lang="en-US" dirty="0"/>
              <a:t> patients with COPD from normocapnic. </a:t>
            </a:r>
          </a:p>
          <a:p>
            <a:pPr lvl="1"/>
            <a:r>
              <a:rPr lang="en-US" dirty="0"/>
              <a:t>Persists essentially until respiratory system can’t eliminate further CO2, then bicarbonate compensation comes in to play</a:t>
            </a:r>
          </a:p>
        </p:txBody>
      </p:sp>
    </p:spTree>
    <p:extLst>
      <p:ext uri="{BB962C8B-B14F-4D97-AF65-F5344CB8AC3E}">
        <p14:creationId xmlns:p14="http://schemas.microsoft.com/office/powerpoint/2010/main" val="299529317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CF1098-7249-3347-8C1F-3B6364C1C1F2}"/>
              </a:ext>
            </a:extLst>
          </p:cNvPr>
          <p:cNvSpPr>
            <a:spLocks noGrp="1"/>
          </p:cNvSpPr>
          <p:nvPr>
            <p:ph type="title"/>
          </p:nvPr>
        </p:nvSpPr>
        <p:spPr/>
        <p:txBody>
          <a:bodyPr/>
          <a:lstStyle/>
          <a:p>
            <a:r>
              <a:rPr lang="en-US" dirty="0"/>
              <a:t>Sleep in COPD without OSA</a:t>
            </a:r>
          </a:p>
        </p:txBody>
      </p:sp>
      <p:sp>
        <p:nvSpPr>
          <p:cNvPr id="3" name="Content Placeholder 2">
            <a:extLst>
              <a:ext uri="{FF2B5EF4-FFF2-40B4-BE49-F238E27FC236}">
                <a16:creationId xmlns:a16="http://schemas.microsoft.com/office/drawing/2014/main" id="{E944FE5F-B740-B748-9DF8-E9E48085AC46}"/>
              </a:ext>
            </a:extLst>
          </p:cNvPr>
          <p:cNvSpPr>
            <a:spLocks noGrp="1"/>
          </p:cNvSpPr>
          <p:nvPr>
            <p:ph idx="1"/>
          </p:nvPr>
        </p:nvSpPr>
        <p:spPr/>
        <p:txBody>
          <a:bodyPr/>
          <a:lstStyle/>
          <a:p>
            <a:r>
              <a:rPr lang="en-US" dirty="0">
                <a:hlinkClick r:id="rId2"/>
              </a:rPr>
              <a:t>https://www.dovepress.com/getfile.php?fileID=19163</a:t>
            </a:r>
            <a:r>
              <a:rPr lang="en-US" dirty="0"/>
              <a:t> </a:t>
            </a:r>
            <a:r>
              <a:rPr lang="en-US" dirty="0" err="1"/>
              <a:t>Holmedal</a:t>
            </a:r>
            <a:endParaRPr lang="en-US" dirty="0"/>
          </a:p>
        </p:txBody>
      </p:sp>
    </p:spTree>
    <p:extLst>
      <p:ext uri="{BB962C8B-B14F-4D97-AF65-F5344CB8AC3E}">
        <p14:creationId xmlns:p14="http://schemas.microsoft.com/office/powerpoint/2010/main" val="4152465033"/>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CAEA83-DEBF-0144-BD4A-E53C0386822B}"/>
              </a:ext>
            </a:extLst>
          </p:cNvPr>
          <p:cNvSpPr>
            <a:spLocks noGrp="1"/>
          </p:cNvSpPr>
          <p:nvPr>
            <p:ph type="title"/>
          </p:nvPr>
        </p:nvSpPr>
        <p:spPr/>
        <p:txBody>
          <a:bodyPr/>
          <a:lstStyle/>
          <a:p>
            <a:r>
              <a:rPr lang="en-US" dirty="0"/>
              <a:t>Non-apnea related hypoventilation in COPD</a:t>
            </a:r>
          </a:p>
        </p:txBody>
      </p:sp>
      <p:sp>
        <p:nvSpPr>
          <p:cNvPr id="3" name="Content Placeholder 2">
            <a:extLst>
              <a:ext uri="{FF2B5EF4-FFF2-40B4-BE49-F238E27FC236}">
                <a16:creationId xmlns:a16="http://schemas.microsoft.com/office/drawing/2014/main" id="{E674293B-EC09-A84C-9311-8A32879E9388}"/>
              </a:ext>
            </a:extLst>
          </p:cNvPr>
          <p:cNvSpPr>
            <a:spLocks noGrp="1"/>
          </p:cNvSpPr>
          <p:nvPr>
            <p:ph idx="1"/>
          </p:nvPr>
        </p:nvSpPr>
        <p:spPr/>
        <p:txBody>
          <a:bodyPr>
            <a:normAutofit fontScale="70000" lnSpcReduction="20000"/>
          </a:bodyPr>
          <a:lstStyle/>
          <a:p>
            <a:pPr marL="0" lvl="0" indent="0">
              <a:lnSpc>
                <a:spcPct val="100000"/>
              </a:lnSpc>
              <a:spcBef>
                <a:spcPts val="0"/>
              </a:spcBef>
              <a:buNone/>
              <a:defRPr/>
            </a:pPr>
            <a:r>
              <a:rPr lang="en-US" dirty="0"/>
              <a:t>Sleep disordered breathing in COPD has many non-apnea components – for examples ~30% decreased in </a:t>
            </a:r>
            <a:r>
              <a:rPr lang="en-US" dirty="0" err="1"/>
              <a:t>Ve</a:t>
            </a:r>
            <a:r>
              <a:rPr lang="en-US" dirty="0"/>
              <a:t> during REM sleep may be enough to significantly increase PaCO2, even after have left REM </a:t>
            </a:r>
          </a:p>
          <a:p>
            <a:pPr>
              <a:lnSpc>
                <a:spcPct val="100000"/>
              </a:lnSpc>
              <a:spcBef>
                <a:spcPts val="0"/>
              </a:spcBef>
              <a:defRPr/>
            </a:pPr>
            <a:r>
              <a:rPr lang="en-US" dirty="0"/>
              <a:t>Because patients with COPD have increased physiological dead space, the rapid shallow breathing that normally accompanies bursts of eye movements in REM sleep produces an even greater decrease in alveolar ventilation than in healthy subject. This can account for virtually all the </a:t>
            </a:r>
            <a:r>
              <a:rPr lang="en-US" dirty="0" err="1"/>
              <a:t>hypoxaemia</a:t>
            </a:r>
            <a:r>
              <a:rPr lang="en-US" dirty="0"/>
              <a:t> observed in REM sleep in patients with COPD.</a:t>
            </a:r>
            <a:r>
              <a:rPr lang="en-US" b="1" u="sng" dirty="0">
                <a:hlinkClick r:id="rId3"/>
              </a:rPr>
              <a:t>54</a:t>
            </a:r>
            <a:r>
              <a:rPr lang="en-US" dirty="0"/>
              <a:t> </a:t>
            </a:r>
          </a:p>
          <a:p>
            <a:pPr>
              <a:lnSpc>
                <a:spcPct val="100000"/>
              </a:lnSpc>
              <a:spcBef>
                <a:spcPts val="0"/>
              </a:spcBef>
              <a:defRPr/>
            </a:pPr>
            <a:r>
              <a:rPr lang="en-US" dirty="0"/>
              <a:t>Significant hypoventilation during sleep is common in advanced COPD and was reported in 43% of 54 subjects with advanced COPD by </a:t>
            </a:r>
            <a:r>
              <a:rPr lang="en-US" dirty="0" err="1"/>
              <a:t>O'Donoghue</a:t>
            </a:r>
            <a:r>
              <a:rPr lang="en-US" dirty="0"/>
              <a:t> </a:t>
            </a:r>
            <a:r>
              <a:rPr lang="en-US" i="1" dirty="0"/>
              <a:t>et al</a:t>
            </a:r>
            <a:r>
              <a:rPr lang="en-US" dirty="0"/>
              <a:t>. 56</a:t>
            </a:r>
          </a:p>
          <a:p>
            <a:pPr>
              <a:lnSpc>
                <a:spcPct val="100000"/>
              </a:lnSpc>
              <a:spcBef>
                <a:spcPts val="0"/>
              </a:spcBef>
              <a:defRPr/>
            </a:pPr>
            <a:r>
              <a:rPr lang="en-US" dirty="0"/>
              <a:t>Compensatory renal retention of bicarbonate may then lead to impairment of ventilatory control and maintenance of daytime hypercapnia 55. </a:t>
            </a:r>
          </a:p>
          <a:p>
            <a:pPr>
              <a:lnSpc>
                <a:spcPct val="100000"/>
              </a:lnSpc>
              <a:spcBef>
                <a:spcPts val="0"/>
              </a:spcBef>
              <a:defRPr/>
            </a:pPr>
            <a:endParaRPr lang="en-US" dirty="0"/>
          </a:p>
          <a:p>
            <a:pPr marL="0" indent="0">
              <a:lnSpc>
                <a:spcPct val="100000"/>
              </a:lnSpc>
              <a:spcBef>
                <a:spcPts val="0"/>
              </a:spcBef>
              <a:buNone/>
              <a:defRPr/>
            </a:pPr>
            <a:r>
              <a:rPr lang="en-US" dirty="0"/>
              <a:t>COPD - non-OSA sleep disordered breathing prevalence? (e.g. CSA, hypoventilation, sleep fragmentation). Overlap syndrome is actually a mix of separate pathophysiology: OSA, CSA, worsening airflow obstruction, hypoventilation, oxygen desaturation, and sleep fragmentation. </a:t>
            </a:r>
          </a:p>
        </p:txBody>
      </p:sp>
    </p:spTree>
    <p:extLst>
      <p:ext uri="{BB962C8B-B14F-4D97-AF65-F5344CB8AC3E}">
        <p14:creationId xmlns:p14="http://schemas.microsoft.com/office/powerpoint/2010/main" val="171990780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03302B-16FA-D046-8F26-9CF392897761}"/>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AD37FF40-0778-8542-B1B5-AC1444984871}"/>
              </a:ext>
            </a:extLst>
          </p:cNvPr>
          <p:cNvSpPr>
            <a:spLocks noGrp="1"/>
          </p:cNvSpPr>
          <p:nvPr>
            <p:ph idx="1"/>
          </p:nvPr>
        </p:nvSpPr>
        <p:spPr/>
        <p:txBody>
          <a:bodyPr/>
          <a:lstStyle/>
          <a:p>
            <a:r>
              <a:rPr lang="en-US" dirty="0"/>
              <a:t>Thus: nocturnal hypoxemia (due to unmeasured hypercapnia) is common in patients with advanced COPD even without OSA</a:t>
            </a:r>
          </a:p>
          <a:p>
            <a:r>
              <a:rPr lang="en-US" dirty="0"/>
              <a:t>One of the major puzzles in COPD is why do some patients develop hypercapnia and others do not (269).</a:t>
            </a:r>
          </a:p>
          <a:p>
            <a:endParaRPr lang="en-US" dirty="0"/>
          </a:p>
          <a:p>
            <a:r>
              <a:rPr lang="en-US" dirty="0"/>
              <a:t>Indeed, even when patients develop acute increases in PaCO2 as a result of severe progressive respiratory failure they develop increases in respiratory drive (173, 227, 277).</a:t>
            </a:r>
          </a:p>
        </p:txBody>
      </p:sp>
    </p:spTree>
    <p:extLst>
      <p:ext uri="{BB962C8B-B14F-4D97-AF65-F5344CB8AC3E}">
        <p14:creationId xmlns:p14="http://schemas.microsoft.com/office/powerpoint/2010/main" val="5451912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E87D43-366F-1042-B07F-7DFA0E06B10A}"/>
              </a:ext>
            </a:extLst>
          </p:cNvPr>
          <p:cNvSpPr>
            <a:spLocks noGrp="1"/>
          </p:cNvSpPr>
          <p:nvPr>
            <p:ph type="title"/>
          </p:nvPr>
        </p:nvSpPr>
        <p:spPr/>
        <p:txBody>
          <a:bodyPr/>
          <a:lstStyle/>
          <a:p>
            <a:r>
              <a:rPr lang="en-US" dirty="0"/>
              <a:t>Why doesn’t PE cause hypercapnia?</a:t>
            </a:r>
          </a:p>
        </p:txBody>
      </p:sp>
      <p:sp>
        <p:nvSpPr>
          <p:cNvPr id="3" name="Content Placeholder 2">
            <a:extLst>
              <a:ext uri="{FF2B5EF4-FFF2-40B4-BE49-F238E27FC236}">
                <a16:creationId xmlns:a16="http://schemas.microsoft.com/office/drawing/2014/main" id="{EF7684C0-CBAB-804A-9415-306854B8137D}"/>
              </a:ext>
            </a:extLst>
          </p:cNvPr>
          <p:cNvSpPr>
            <a:spLocks noGrp="1"/>
          </p:cNvSpPr>
          <p:nvPr>
            <p:ph idx="1"/>
          </p:nvPr>
        </p:nvSpPr>
        <p:spPr/>
        <p:txBody>
          <a:bodyPr/>
          <a:lstStyle/>
          <a:p>
            <a:r>
              <a:rPr lang="en-US" dirty="0"/>
              <a:t>PaCO2 = K * VCO2 / VE (1-Vd/Vt)</a:t>
            </a:r>
          </a:p>
          <a:p>
            <a:endParaRPr lang="en-US" dirty="0"/>
          </a:p>
          <a:p>
            <a:r>
              <a:rPr lang="en-US" dirty="0"/>
              <a:t>In healthy subjects, the control components and mechanical system can handle a wide variety of inputs without PaCO2 changing: </a:t>
            </a:r>
          </a:p>
          <a:p>
            <a:pPr lvl="1"/>
            <a:r>
              <a:rPr lang="en-US" b="1" dirty="0"/>
              <a:t>PaCO2 changing ALWAYS must indicate either a failure of the control system (won’t breathe), the mechanical system (can’t breathe), or both to respond to a stressor</a:t>
            </a:r>
          </a:p>
          <a:p>
            <a:pPr lvl="1"/>
            <a:r>
              <a:rPr lang="en-US" dirty="0"/>
              <a:t>Things that lead an inability of the respiratory system to cope can include load on respiratory muscles or reduction in their strength; or an increase in demand (</a:t>
            </a:r>
            <a:r>
              <a:rPr lang="en-US" dirty="0" err="1"/>
              <a:t>deadspace</a:t>
            </a:r>
            <a:r>
              <a:rPr lang="en-US" dirty="0"/>
              <a:t>, VCO2)</a:t>
            </a:r>
          </a:p>
          <a:p>
            <a:endParaRPr lang="en-US" dirty="0"/>
          </a:p>
          <a:p>
            <a:endParaRPr lang="en-US" dirty="0"/>
          </a:p>
        </p:txBody>
      </p:sp>
    </p:spTree>
    <p:extLst>
      <p:ext uri="{BB962C8B-B14F-4D97-AF65-F5344CB8AC3E}">
        <p14:creationId xmlns:p14="http://schemas.microsoft.com/office/powerpoint/2010/main" val="2745821074"/>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A87344-8AC1-5947-8DAF-3DCA8952C4C4}"/>
              </a:ext>
            </a:extLst>
          </p:cNvPr>
          <p:cNvSpPr>
            <a:spLocks noGrp="1"/>
          </p:cNvSpPr>
          <p:nvPr>
            <p:ph type="title"/>
          </p:nvPr>
        </p:nvSpPr>
        <p:spPr/>
        <p:txBody>
          <a:bodyPr/>
          <a:lstStyle/>
          <a:p>
            <a:r>
              <a:rPr lang="en-US" dirty="0"/>
              <a:t>COPD – OSA overlap (OVS) - pathogenesis</a:t>
            </a:r>
          </a:p>
        </p:txBody>
      </p:sp>
      <p:sp>
        <p:nvSpPr>
          <p:cNvPr id="3" name="Content Placeholder 2">
            <a:extLst>
              <a:ext uri="{FF2B5EF4-FFF2-40B4-BE49-F238E27FC236}">
                <a16:creationId xmlns:a16="http://schemas.microsoft.com/office/drawing/2014/main" id="{B23CE75F-0051-6A43-9208-8B56E9AEC1B7}"/>
              </a:ext>
            </a:extLst>
          </p:cNvPr>
          <p:cNvSpPr>
            <a:spLocks noGrp="1"/>
          </p:cNvSpPr>
          <p:nvPr>
            <p:ph idx="1"/>
          </p:nvPr>
        </p:nvSpPr>
        <p:spPr/>
        <p:txBody>
          <a:bodyPr/>
          <a:lstStyle/>
          <a:p>
            <a:r>
              <a:rPr lang="en-US" dirty="0"/>
              <a:t>Similar to OHS, obstructive events cause CO2 loading, which the disadvantaged pulmonary system cannot compensate for. </a:t>
            </a:r>
          </a:p>
        </p:txBody>
      </p:sp>
      <p:pic>
        <p:nvPicPr>
          <p:cNvPr id="5" name="Picture 4" descr="Table&#10;&#10;Description automatically generated">
            <a:extLst>
              <a:ext uri="{FF2B5EF4-FFF2-40B4-BE49-F238E27FC236}">
                <a16:creationId xmlns:a16="http://schemas.microsoft.com/office/drawing/2014/main" id="{486AC5CC-04C1-9E44-88C6-BC45832B45AE}"/>
              </a:ext>
            </a:extLst>
          </p:cNvPr>
          <p:cNvPicPr>
            <a:picLocks noChangeAspect="1"/>
          </p:cNvPicPr>
          <p:nvPr/>
        </p:nvPicPr>
        <p:blipFill>
          <a:blip r:embed="rId3"/>
          <a:stretch>
            <a:fillRect/>
          </a:stretch>
        </p:blipFill>
        <p:spPr>
          <a:xfrm>
            <a:off x="2970414" y="2804702"/>
            <a:ext cx="6251172" cy="3507198"/>
          </a:xfrm>
          <a:prstGeom prst="rect">
            <a:avLst/>
          </a:prstGeom>
        </p:spPr>
      </p:pic>
    </p:spTree>
    <p:extLst>
      <p:ext uri="{BB962C8B-B14F-4D97-AF65-F5344CB8AC3E}">
        <p14:creationId xmlns:p14="http://schemas.microsoft.com/office/powerpoint/2010/main" val="3998726131"/>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3921BB-387E-0F4C-8984-75F50D1267A7}"/>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074700AF-25AB-8C4F-9B74-777D3F9BABE2}"/>
              </a:ext>
            </a:extLst>
          </p:cNvPr>
          <p:cNvSpPr>
            <a:spLocks noGrp="1"/>
          </p:cNvSpPr>
          <p:nvPr>
            <p:ph idx="1"/>
          </p:nvPr>
        </p:nvSpPr>
        <p:spPr/>
        <p:txBody>
          <a:bodyPr>
            <a:normAutofit fontScale="92500" lnSpcReduction="10000"/>
          </a:bodyPr>
          <a:lstStyle/>
          <a:p>
            <a:r>
              <a:rPr lang="en-US" dirty="0"/>
              <a:t> Chapman </a:t>
            </a:r>
            <a:r>
              <a:rPr lang="en-US" i="1" dirty="0"/>
              <a:t>et al</a:t>
            </a:r>
            <a:r>
              <a:rPr lang="en-US" dirty="0"/>
              <a:t>. demonstrated that in </a:t>
            </a:r>
            <a:r>
              <a:rPr lang="en-US" dirty="0" err="1"/>
              <a:t>eucapnic</a:t>
            </a:r>
            <a:r>
              <a:rPr lang="en-US" dirty="0"/>
              <a:t> morbid obesity without OSAS, the hypercapnic and </a:t>
            </a:r>
            <a:r>
              <a:rPr lang="en-US" dirty="0" err="1"/>
              <a:t>isocapnic</a:t>
            </a:r>
            <a:r>
              <a:rPr lang="en-US" dirty="0"/>
              <a:t> hypoxic ventilatory response fell after weight reduction surgery (gastroplasty) such that for a given oxygen saturation, the mean ventilation was significantly lower in the less obese state (Chapman KR, </a:t>
            </a:r>
            <a:r>
              <a:rPr lang="en-US" dirty="0" err="1"/>
              <a:t>Himal</a:t>
            </a:r>
            <a:r>
              <a:rPr lang="en-US" dirty="0"/>
              <a:t> HS, </a:t>
            </a:r>
            <a:r>
              <a:rPr lang="en-US" dirty="0" err="1"/>
              <a:t>Rebuck</a:t>
            </a:r>
            <a:r>
              <a:rPr lang="en-US" dirty="0"/>
              <a:t> AS. Ventilatory responses to hypercapnia and hypoxia in patients with </a:t>
            </a:r>
            <a:r>
              <a:rPr lang="en-US" dirty="0" err="1"/>
              <a:t>eucapnic</a:t>
            </a:r>
            <a:r>
              <a:rPr lang="en-US" dirty="0"/>
              <a:t> morbid obesity before and after weight loss. </a:t>
            </a:r>
            <a:r>
              <a:rPr lang="en-US" i="1" dirty="0"/>
              <a:t>Clin. Sci. (</a:t>
            </a:r>
            <a:r>
              <a:rPr lang="en-US" i="1" dirty="0" err="1"/>
              <a:t>Lond</a:t>
            </a:r>
            <a:r>
              <a:rPr lang="en-US" i="1" dirty="0"/>
              <a:t>.)</a:t>
            </a:r>
            <a:r>
              <a:rPr lang="en-US" dirty="0"/>
              <a:t> 1990; </a:t>
            </a:r>
            <a:r>
              <a:rPr lang="en-US" b="1" dirty="0"/>
              <a:t>78</a:t>
            </a:r>
            <a:r>
              <a:rPr lang="en-US" dirty="0"/>
              <a:t>: 541–5.)</a:t>
            </a:r>
          </a:p>
          <a:p>
            <a:r>
              <a:rPr lang="en-US" dirty="0"/>
              <a:t>“disturbances in lung function and ventilatory control in obese </a:t>
            </a:r>
            <a:r>
              <a:rPr lang="en-US" dirty="0" err="1"/>
              <a:t>eucapnic</a:t>
            </a:r>
            <a:r>
              <a:rPr lang="en-US" dirty="0"/>
              <a:t> sleep </a:t>
            </a:r>
            <a:r>
              <a:rPr lang="en-US" dirty="0" err="1"/>
              <a:t>apnoea</a:t>
            </a:r>
            <a:r>
              <a:rPr lang="en-US" dirty="0"/>
              <a:t> patients are intermediate along a continuum from simple obesity to OHS” Gold AR, Schwartz AR, Wise RA </a:t>
            </a:r>
            <a:r>
              <a:rPr lang="en-US" i="1" dirty="0"/>
              <a:t>et al</a:t>
            </a:r>
            <a:r>
              <a:rPr lang="en-US" dirty="0"/>
              <a:t>. Pulmonary function and respiratory chemosensitivity in moderately obese patients with sleep apnea. </a:t>
            </a:r>
            <a:r>
              <a:rPr lang="en-US" i="1" dirty="0"/>
              <a:t>Chest</a:t>
            </a:r>
            <a:r>
              <a:rPr lang="en-US" dirty="0"/>
              <a:t> 1993; </a:t>
            </a:r>
            <a:r>
              <a:rPr lang="en-US" b="1" dirty="0"/>
              <a:t>103</a:t>
            </a:r>
            <a:r>
              <a:rPr lang="en-US" dirty="0"/>
              <a:t>: 1325–9.</a:t>
            </a:r>
          </a:p>
          <a:p>
            <a:endParaRPr lang="en-US" dirty="0"/>
          </a:p>
        </p:txBody>
      </p:sp>
    </p:spTree>
    <p:extLst>
      <p:ext uri="{BB962C8B-B14F-4D97-AF65-F5344CB8AC3E}">
        <p14:creationId xmlns:p14="http://schemas.microsoft.com/office/powerpoint/2010/main" val="3971212462"/>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17DBD4-1086-104E-8B25-508A20BFCE87}"/>
              </a:ext>
            </a:extLst>
          </p:cNvPr>
          <p:cNvSpPr>
            <a:spLocks noGrp="1"/>
          </p:cNvSpPr>
          <p:nvPr>
            <p:ph type="title"/>
          </p:nvPr>
        </p:nvSpPr>
        <p:spPr/>
        <p:txBody>
          <a:bodyPr/>
          <a:lstStyle/>
          <a:p>
            <a:r>
              <a:rPr lang="en-US" dirty="0"/>
              <a:t>Chest 2021 Review O2 in SDB</a:t>
            </a:r>
          </a:p>
        </p:txBody>
      </p:sp>
      <p:sp>
        <p:nvSpPr>
          <p:cNvPr id="3" name="Content Placeholder 2">
            <a:extLst>
              <a:ext uri="{FF2B5EF4-FFF2-40B4-BE49-F238E27FC236}">
                <a16:creationId xmlns:a16="http://schemas.microsoft.com/office/drawing/2014/main" id="{31A000FB-2888-F642-A242-6BD7BB1D2FE8}"/>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E3E7653D-C754-C64B-B867-210F47728302}"/>
              </a:ext>
            </a:extLst>
          </p:cNvPr>
          <p:cNvPicPr>
            <a:picLocks noChangeAspect="1"/>
          </p:cNvPicPr>
          <p:nvPr/>
        </p:nvPicPr>
        <p:blipFill>
          <a:blip r:embed="rId3"/>
          <a:stretch>
            <a:fillRect/>
          </a:stretch>
        </p:blipFill>
        <p:spPr>
          <a:xfrm>
            <a:off x="1263996" y="1825625"/>
            <a:ext cx="9398000" cy="4394200"/>
          </a:xfrm>
          <a:prstGeom prst="rect">
            <a:avLst/>
          </a:prstGeom>
        </p:spPr>
      </p:pic>
    </p:spTree>
    <p:extLst>
      <p:ext uri="{BB962C8B-B14F-4D97-AF65-F5344CB8AC3E}">
        <p14:creationId xmlns:p14="http://schemas.microsoft.com/office/powerpoint/2010/main" val="1015459231"/>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16004F-B9C8-594F-B6A9-48D6545AFC54}"/>
              </a:ext>
            </a:extLst>
          </p:cNvPr>
          <p:cNvSpPr>
            <a:spLocks noGrp="1"/>
          </p:cNvSpPr>
          <p:nvPr>
            <p:ph type="title"/>
          </p:nvPr>
        </p:nvSpPr>
        <p:spPr/>
        <p:txBody>
          <a:bodyPr/>
          <a:lstStyle/>
          <a:p>
            <a:r>
              <a:rPr lang="en-US" dirty="0"/>
              <a:t>Other Hypercapnic OSAS?	</a:t>
            </a:r>
          </a:p>
        </p:txBody>
      </p:sp>
      <p:sp>
        <p:nvSpPr>
          <p:cNvPr id="3" name="Content Placeholder 2">
            <a:extLst>
              <a:ext uri="{FF2B5EF4-FFF2-40B4-BE49-F238E27FC236}">
                <a16:creationId xmlns:a16="http://schemas.microsoft.com/office/drawing/2014/main" id="{1732C60B-D34D-4346-8750-BBEEBA12EAED}"/>
              </a:ext>
            </a:extLst>
          </p:cNvPr>
          <p:cNvSpPr>
            <a:spLocks noGrp="1"/>
          </p:cNvSpPr>
          <p:nvPr>
            <p:ph idx="1"/>
          </p:nvPr>
        </p:nvSpPr>
        <p:spPr/>
        <p:txBody>
          <a:bodyPr/>
          <a:lstStyle/>
          <a:p>
            <a:r>
              <a:rPr lang="en-US" dirty="0"/>
              <a:t>Thus, in order for hypercapnic OSAS to develop, other factors (e.g. chronic obstructive pulmonary disease, hypoxia, heart failure, kyphoscoliosis, infection, sedatives or diuretic therapy) need to be present to impair the acute ventilatory compensation for transient sleep </a:t>
            </a:r>
            <a:r>
              <a:rPr lang="en-US" dirty="0" err="1"/>
              <a:t>hypercapnea</a:t>
            </a:r>
            <a:r>
              <a:rPr lang="en-US" dirty="0"/>
              <a:t>.</a:t>
            </a:r>
          </a:p>
          <a:p>
            <a:endParaRPr lang="en-US" dirty="0"/>
          </a:p>
          <a:p>
            <a:r>
              <a:rPr lang="en-US" dirty="0"/>
              <a:t>What portion of patients who are hypercapnic with OSA meet OHS definition?</a:t>
            </a:r>
          </a:p>
          <a:p>
            <a:r>
              <a:rPr lang="en-US" dirty="0"/>
              <a:t>Spectrum from OHS -&gt; pure OSA.. With OVS or other overlaps in the middle</a:t>
            </a:r>
          </a:p>
        </p:txBody>
      </p:sp>
    </p:spTree>
    <p:extLst>
      <p:ext uri="{BB962C8B-B14F-4D97-AF65-F5344CB8AC3E}">
        <p14:creationId xmlns:p14="http://schemas.microsoft.com/office/powerpoint/2010/main" val="2811609960"/>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FEC192-A250-964D-ABE6-D06931F8B64B}"/>
              </a:ext>
            </a:extLst>
          </p:cNvPr>
          <p:cNvSpPr>
            <a:spLocks noGrp="1"/>
          </p:cNvSpPr>
          <p:nvPr>
            <p:ph type="title"/>
          </p:nvPr>
        </p:nvSpPr>
        <p:spPr/>
        <p:txBody>
          <a:bodyPr/>
          <a:lstStyle/>
          <a:p>
            <a:r>
              <a:rPr lang="en-US" dirty="0"/>
              <a:t>CHF as a cause of hypercapnia</a:t>
            </a:r>
          </a:p>
        </p:txBody>
      </p:sp>
      <p:sp>
        <p:nvSpPr>
          <p:cNvPr id="3" name="Content Placeholder 2">
            <a:extLst>
              <a:ext uri="{FF2B5EF4-FFF2-40B4-BE49-F238E27FC236}">
                <a16:creationId xmlns:a16="http://schemas.microsoft.com/office/drawing/2014/main" id="{4845B0A7-1868-0F49-9428-9D03C463DD01}"/>
              </a:ext>
            </a:extLst>
          </p:cNvPr>
          <p:cNvSpPr>
            <a:spLocks noGrp="1"/>
          </p:cNvSpPr>
          <p:nvPr>
            <p:ph idx="1"/>
          </p:nvPr>
        </p:nvSpPr>
        <p:spPr/>
        <p:txBody>
          <a:bodyPr>
            <a:normAutofit lnSpcReduction="10000"/>
          </a:bodyPr>
          <a:lstStyle/>
          <a:p>
            <a:r>
              <a:rPr lang="en-US" dirty="0"/>
              <a:t>An increased respiratory load resulting from interstitial edema secondary to acute left-ventricular failure together with decreased blood flow to the respiratory muscles may markedly impair respiratory muscle performance and reduce the time to task failure (14).</a:t>
            </a:r>
          </a:p>
          <a:p>
            <a:pPr marL="0" indent="0">
              <a:buNone/>
            </a:pPr>
            <a:r>
              <a:rPr lang="en-US" dirty="0"/>
              <a:t>Classically, Hypocapnia is anticipated:</a:t>
            </a:r>
          </a:p>
          <a:p>
            <a:pPr marL="0" indent="0">
              <a:buNone/>
            </a:pPr>
            <a:r>
              <a:rPr lang="en-US" dirty="0"/>
              <a:t>1. Peripheral chemoreceptors are unregulated (thought related to 'stagnant hypoxia' at the carotid bodies - low shear stress, blood flow, and CO) and thus they are hypersensitive (both increased loop gain - CSR and periodic breathing in exercise - and baseline hyperventilate). 2. Transient </a:t>
            </a:r>
            <a:r>
              <a:rPr lang="en-US" dirty="0" err="1"/>
              <a:t>Pulm</a:t>
            </a:r>
            <a:r>
              <a:rPr lang="en-US" dirty="0"/>
              <a:t> HTN in exercise can also stimulate C fibers. </a:t>
            </a:r>
          </a:p>
        </p:txBody>
      </p:sp>
    </p:spTree>
    <p:extLst>
      <p:ext uri="{BB962C8B-B14F-4D97-AF65-F5344CB8AC3E}">
        <p14:creationId xmlns:p14="http://schemas.microsoft.com/office/powerpoint/2010/main" val="4194136609"/>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4E4C53-B84F-B641-A42B-8737C4224871}"/>
              </a:ext>
            </a:extLst>
          </p:cNvPr>
          <p:cNvSpPr>
            <a:spLocks noGrp="1"/>
          </p:cNvSpPr>
          <p:nvPr>
            <p:ph type="title"/>
          </p:nvPr>
        </p:nvSpPr>
        <p:spPr/>
        <p:txBody>
          <a:bodyPr/>
          <a:lstStyle/>
          <a:p>
            <a:r>
              <a:rPr lang="en-US" dirty="0"/>
              <a:t>CHF	</a:t>
            </a:r>
          </a:p>
        </p:txBody>
      </p:sp>
      <p:sp>
        <p:nvSpPr>
          <p:cNvPr id="3" name="Content Placeholder 2">
            <a:extLst>
              <a:ext uri="{FF2B5EF4-FFF2-40B4-BE49-F238E27FC236}">
                <a16:creationId xmlns:a16="http://schemas.microsoft.com/office/drawing/2014/main" id="{51A4B2B6-22A1-4649-A099-CEB27D719EB4}"/>
              </a:ext>
            </a:extLst>
          </p:cNvPr>
          <p:cNvSpPr>
            <a:spLocks noGrp="1"/>
          </p:cNvSpPr>
          <p:nvPr>
            <p:ph idx="1"/>
          </p:nvPr>
        </p:nvSpPr>
        <p:spPr>
          <a:xfrm>
            <a:off x="838200" y="1825625"/>
            <a:ext cx="5469841" cy="4351338"/>
          </a:xfrm>
        </p:spPr>
        <p:txBody>
          <a:bodyPr>
            <a:normAutofit fontScale="92500"/>
          </a:bodyPr>
          <a:lstStyle/>
          <a:p>
            <a:r>
              <a:rPr lang="en-US" dirty="0"/>
              <a:t>Stage 1: interstitial fluid (can be up to 500mL with minimal extra pressure)</a:t>
            </a:r>
          </a:p>
          <a:p>
            <a:r>
              <a:rPr lang="en-US" dirty="0"/>
              <a:t>Stage 2 Crescentic filling of the alveoli</a:t>
            </a:r>
          </a:p>
          <a:p>
            <a:r>
              <a:rPr lang="en-US" dirty="0"/>
              <a:t>Stage 3 Alveolar Flooding</a:t>
            </a:r>
          </a:p>
          <a:p>
            <a:r>
              <a:rPr lang="en-US" dirty="0"/>
              <a:t>Stage 4 Froth in air passages</a:t>
            </a:r>
          </a:p>
          <a:p>
            <a:endParaRPr lang="en-US" dirty="0"/>
          </a:p>
          <a:p>
            <a:r>
              <a:rPr lang="en-US" dirty="0"/>
              <a:t>Historically taught that hypoxemia and stimulation to vagal nociceptors results in hyperventilation – which may be true, until load is too great</a:t>
            </a:r>
          </a:p>
        </p:txBody>
      </p:sp>
      <p:pic>
        <p:nvPicPr>
          <p:cNvPr id="4" name="Picture 3">
            <a:extLst>
              <a:ext uri="{FF2B5EF4-FFF2-40B4-BE49-F238E27FC236}">
                <a16:creationId xmlns:a16="http://schemas.microsoft.com/office/drawing/2014/main" id="{70815F5B-4953-F249-A764-98B5BB474EE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657174" y="1122218"/>
            <a:ext cx="5045759" cy="4613564"/>
          </a:xfrm>
          <a:prstGeom prst="rect">
            <a:avLst/>
          </a:prstGeom>
        </p:spPr>
      </p:pic>
    </p:spTree>
    <p:extLst>
      <p:ext uri="{BB962C8B-B14F-4D97-AF65-F5344CB8AC3E}">
        <p14:creationId xmlns:p14="http://schemas.microsoft.com/office/powerpoint/2010/main" val="3078545311"/>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091F7A-8C87-D741-BDEF-27C851D2D072}"/>
              </a:ext>
            </a:extLst>
          </p:cNvPr>
          <p:cNvSpPr>
            <a:spLocks noGrp="1"/>
          </p:cNvSpPr>
          <p:nvPr>
            <p:ph type="title"/>
          </p:nvPr>
        </p:nvSpPr>
        <p:spPr/>
        <p:txBody>
          <a:bodyPr/>
          <a:lstStyle/>
          <a:p>
            <a:r>
              <a:rPr lang="en-US" dirty="0"/>
              <a:t>CHF Physiology</a:t>
            </a:r>
          </a:p>
        </p:txBody>
      </p:sp>
      <p:sp>
        <p:nvSpPr>
          <p:cNvPr id="3" name="Content Placeholder 2">
            <a:extLst>
              <a:ext uri="{FF2B5EF4-FFF2-40B4-BE49-F238E27FC236}">
                <a16:creationId xmlns:a16="http://schemas.microsoft.com/office/drawing/2014/main" id="{2F07C349-5969-504D-A5AC-F1D6FB03352E}"/>
              </a:ext>
            </a:extLst>
          </p:cNvPr>
          <p:cNvSpPr>
            <a:spLocks noGrp="1"/>
          </p:cNvSpPr>
          <p:nvPr>
            <p:ph idx="1"/>
          </p:nvPr>
        </p:nvSpPr>
        <p:spPr/>
        <p:txBody>
          <a:bodyPr/>
          <a:lstStyle/>
          <a:p>
            <a:r>
              <a:rPr lang="en-US" dirty="0"/>
              <a:t>Normally, enhanced peripheral chemoreflex responsiveness (both to hypoxia and to hypercapnia) -&gt; </a:t>
            </a:r>
            <a:r>
              <a:rPr lang="en-US" dirty="0" err="1"/>
              <a:t>upreg</a:t>
            </a:r>
            <a:r>
              <a:rPr lang="en-US" dirty="0"/>
              <a:t> SNS and </a:t>
            </a:r>
            <a:r>
              <a:rPr lang="en-US" dirty="0" err="1"/>
              <a:t>downreg</a:t>
            </a:r>
            <a:r>
              <a:rPr lang="en-US" dirty="0"/>
              <a:t> PNS, sympathetic-respiratory coupling, irregular breathing. </a:t>
            </a:r>
          </a:p>
          <a:p>
            <a:pPr lvl="1"/>
            <a:r>
              <a:rPr lang="en-US" dirty="0"/>
              <a:t>VD/VT as well as increased chemoreflex sensitivity increase contributes to the pathologic increase in </a:t>
            </a:r>
            <a:r>
              <a:rPr lang="en-US" dirty="0" err="1"/>
              <a:t>Ve</a:t>
            </a:r>
            <a:r>
              <a:rPr lang="en-US" dirty="0"/>
              <a:t>/VCO2</a:t>
            </a:r>
          </a:p>
          <a:p>
            <a:r>
              <a:rPr lang="en-US" dirty="0"/>
              <a:t>Thus, it’s likely that hypercapnia must result from either an imposed load (edema) or some change in this upregulation (opiates?) </a:t>
            </a:r>
          </a:p>
          <a:p>
            <a:r>
              <a:rPr lang="en-US" dirty="0"/>
              <a:t>Would neurohormonal blockade block this (e.g. Losartan) upregulation and predispose to hypercapnic respiratory failure?</a:t>
            </a:r>
          </a:p>
          <a:p>
            <a:endParaRPr lang="en-US" dirty="0"/>
          </a:p>
          <a:p>
            <a:endParaRPr lang="en-US" dirty="0"/>
          </a:p>
        </p:txBody>
      </p:sp>
    </p:spTree>
    <p:extLst>
      <p:ext uri="{BB962C8B-B14F-4D97-AF65-F5344CB8AC3E}">
        <p14:creationId xmlns:p14="http://schemas.microsoft.com/office/powerpoint/2010/main" val="502831765"/>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9DA051-D84B-174C-BD8F-633B502843A7}"/>
              </a:ext>
            </a:extLst>
          </p:cNvPr>
          <p:cNvSpPr>
            <a:spLocks noGrp="1"/>
          </p:cNvSpPr>
          <p:nvPr>
            <p:ph type="title"/>
          </p:nvPr>
        </p:nvSpPr>
        <p:spPr/>
        <p:txBody>
          <a:bodyPr/>
          <a:lstStyle/>
          <a:p>
            <a:r>
              <a:rPr lang="en-US" dirty="0"/>
              <a:t>Opiate Induced Resp Depression</a:t>
            </a:r>
          </a:p>
        </p:txBody>
      </p:sp>
      <p:sp>
        <p:nvSpPr>
          <p:cNvPr id="3" name="Content Placeholder 2">
            <a:extLst>
              <a:ext uri="{FF2B5EF4-FFF2-40B4-BE49-F238E27FC236}">
                <a16:creationId xmlns:a16="http://schemas.microsoft.com/office/drawing/2014/main" id="{B0BE2FA2-D5CA-8841-B5F8-39B71A31E2A3}"/>
              </a:ext>
            </a:extLst>
          </p:cNvPr>
          <p:cNvSpPr>
            <a:spLocks noGrp="1"/>
          </p:cNvSpPr>
          <p:nvPr>
            <p:ph idx="1"/>
          </p:nvPr>
        </p:nvSpPr>
        <p:spPr>
          <a:xfrm>
            <a:off x="3873730" y="1825625"/>
            <a:ext cx="7480069" cy="4351338"/>
          </a:xfrm>
        </p:spPr>
        <p:txBody>
          <a:bodyPr/>
          <a:lstStyle/>
          <a:p>
            <a:r>
              <a:rPr lang="en-US" dirty="0"/>
              <a:t>Mu receptor mediates pain relief and depression of respiration (normal RR drops first, then tidal volume reduced – HCVR and HVR reduced)</a:t>
            </a:r>
          </a:p>
          <a:p>
            <a:pPr lvl="1"/>
            <a:r>
              <a:rPr lang="en-US" dirty="0"/>
              <a:t>Partial agonists have a reduced effect on breathing</a:t>
            </a:r>
          </a:p>
          <a:p>
            <a:pPr lvl="1"/>
            <a:r>
              <a:rPr lang="en-US" dirty="0"/>
              <a:t>Equianalgesic doses of various opiates have same effect – though rapidity of onset determines whether apnea is caused, or just hypoventilation. </a:t>
            </a:r>
          </a:p>
          <a:p>
            <a:pPr lvl="1"/>
            <a:r>
              <a:rPr lang="en-US" dirty="0"/>
              <a:t>Degree of response is state dependent (co-ingestions, sex, physiologic state)</a:t>
            </a:r>
          </a:p>
        </p:txBody>
      </p:sp>
      <p:pic>
        <p:nvPicPr>
          <p:cNvPr id="4" name="Picture 3">
            <a:extLst>
              <a:ext uri="{FF2B5EF4-FFF2-40B4-BE49-F238E27FC236}">
                <a16:creationId xmlns:a16="http://schemas.microsoft.com/office/drawing/2014/main" id="{4B62DB68-F3DF-CD40-A3C0-93E88A4AF84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40091" y="1517390"/>
            <a:ext cx="3095094" cy="4967807"/>
          </a:xfrm>
          <a:prstGeom prst="rect">
            <a:avLst/>
          </a:prstGeom>
        </p:spPr>
      </p:pic>
    </p:spTree>
    <p:extLst>
      <p:ext uri="{BB962C8B-B14F-4D97-AF65-F5344CB8AC3E}">
        <p14:creationId xmlns:p14="http://schemas.microsoft.com/office/powerpoint/2010/main" val="1267781424"/>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7ED93B-957B-BD4A-8494-2EBC757A9F76}"/>
              </a:ext>
            </a:extLst>
          </p:cNvPr>
          <p:cNvSpPr>
            <a:spLocks noGrp="1"/>
          </p:cNvSpPr>
          <p:nvPr>
            <p:ph type="title"/>
          </p:nvPr>
        </p:nvSpPr>
        <p:spPr/>
        <p:txBody>
          <a:bodyPr/>
          <a:lstStyle/>
          <a:p>
            <a:r>
              <a:rPr lang="en-US" dirty="0"/>
              <a:t>Morphine in exercise</a:t>
            </a:r>
          </a:p>
        </p:txBody>
      </p:sp>
      <p:sp>
        <p:nvSpPr>
          <p:cNvPr id="3" name="Content Placeholder 2">
            <a:extLst>
              <a:ext uri="{FF2B5EF4-FFF2-40B4-BE49-F238E27FC236}">
                <a16:creationId xmlns:a16="http://schemas.microsoft.com/office/drawing/2014/main" id="{6D0449E7-A997-D741-A49E-292A80CEE1D2}"/>
              </a:ext>
            </a:extLst>
          </p:cNvPr>
          <p:cNvSpPr>
            <a:spLocks noGrp="1"/>
          </p:cNvSpPr>
          <p:nvPr>
            <p:ph idx="1"/>
          </p:nvPr>
        </p:nvSpPr>
        <p:spPr>
          <a:xfrm>
            <a:off x="838200" y="1825625"/>
            <a:ext cx="3949931" cy="4351338"/>
          </a:xfrm>
        </p:spPr>
        <p:txBody>
          <a:bodyPr/>
          <a:lstStyle/>
          <a:p>
            <a:r>
              <a:rPr lang="en-US" dirty="0"/>
              <a:t>In health -&gt; morphine decreased </a:t>
            </a:r>
            <a:r>
              <a:rPr lang="en-US" dirty="0" err="1"/>
              <a:t>Ve</a:t>
            </a:r>
            <a:r>
              <a:rPr lang="en-US" dirty="0"/>
              <a:t> by decreasing Vt primarily </a:t>
            </a:r>
          </a:p>
          <a:p>
            <a:r>
              <a:rPr lang="en-US" dirty="0"/>
              <a:t>While morphine decreased HCVR and HVR, it did not change the VeCO2 or O2 cost of exercise </a:t>
            </a:r>
          </a:p>
        </p:txBody>
      </p:sp>
      <p:pic>
        <p:nvPicPr>
          <p:cNvPr id="5" name="Picture 4" descr="Chart, scatter chart&#10;&#10;Description automatically generated">
            <a:extLst>
              <a:ext uri="{FF2B5EF4-FFF2-40B4-BE49-F238E27FC236}">
                <a16:creationId xmlns:a16="http://schemas.microsoft.com/office/drawing/2014/main" id="{7E794E28-606C-A346-8A97-2B92BF580FB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145020" y="2061555"/>
            <a:ext cx="6208780" cy="3555307"/>
          </a:xfrm>
          <a:prstGeom prst="rect">
            <a:avLst/>
          </a:prstGeom>
        </p:spPr>
      </p:pic>
    </p:spTree>
    <p:extLst>
      <p:ext uri="{BB962C8B-B14F-4D97-AF65-F5344CB8AC3E}">
        <p14:creationId xmlns:p14="http://schemas.microsoft.com/office/powerpoint/2010/main" val="2917534862"/>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563D61-F4F2-EB42-BC68-8A5BC41360C1}"/>
              </a:ext>
            </a:extLst>
          </p:cNvPr>
          <p:cNvSpPr>
            <a:spLocks noGrp="1"/>
          </p:cNvSpPr>
          <p:nvPr>
            <p:ph type="title"/>
          </p:nvPr>
        </p:nvSpPr>
        <p:spPr/>
        <p:txBody>
          <a:bodyPr/>
          <a:lstStyle/>
          <a:p>
            <a:r>
              <a:rPr lang="en-US" dirty="0"/>
              <a:t>Opiates during delivery</a:t>
            </a:r>
          </a:p>
        </p:txBody>
      </p:sp>
      <p:sp>
        <p:nvSpPr>
          <p:cNvPr id="3" name="Content Placeholder 2">
            <a:extLst>
              <a:ext uri="{FF2B5EF4-FFF2-40B4-BE49-F238E27FC236}">
                <a16:creationId xmlns:a16="http://schemas.microsoft.com/office/drawing/2014/main" id="{65D7C21F-94CF-6542-B691-9C79EB5119F9}"/>
              </a:ext>
            </a:extLst>
          </p:cNvPr>
          <p:cNvSpPr>
            <a:spLocks noGrp="1"/>
          </p:cNvSpPr>
          <p:nvPr>
            <p:ph idx="1"/>
          </p:nvPr>
        </p:nvSpPr>
        <p:spPr/>
        <p:txBody>
          <a:bodyPr/>
          <a:lstStyle/>
          <a:p>
            <a:r>
              <a:rPr lang="en-US" dirty="0">
                <a:hlinkClick r:id="rId3"/>
              </a:rPr>
              <a:t>https://www.ingentaconnect.com/content/wk/ane/2017/00000124/00000003/art00029</a:t>
            </a:r>
            <a:endParaRPr lang="en-US" dirty="0"/>
          </a:p>
          <a:p>
            <a:endParaRPr lang="en-US" dirty="0"/>
          </a:p>
        </p:txBody>
      </p:sp>
    </p:spTree>
    <p:extLst>
      <p:ext uri="{BB962C8B-B14F-4D97-AF65-F5344CB8AC3E}">
        <p14:creationId xmlns:p14="http://schemas.microsoft.com/office/powerpoint/2010/main" val="168875197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73968</TotalTime>
  <Words>38605</Words>
  <Application>Microsoft Macintosh PowerPoint</Application>
  <PresentationFormat>Widescreen</PresentationFormat>
  <Paragraphs>2053</Paragraphs>
  <Slides>185</Slides>
  <Notes>156</Notes>
  <HiddenSlides>9</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185</vt:i4>
      </vt:variant>
    </vt:vector>
  </HeadingPairs>
  <TitlesOfParts>
    <vt:vector size="191" baseType="lpstr">
      <vt:lpstr>Arial</vt:lpstr>
      <vt:lpstr>Calibri</vt:lpstr>
      <vt:lpstr>Calibri Light</vt:lpstr>
      <vt:lpstr>Symbol</vt:lpstr>
      <vt:lpstr>Wingdings</vt:lpstr>
      <vt:lpstr>Office Theme</vt:lpstr>
      <vt:lpstr>Hypercapnic Respiratory Failure</vt:lpstr>
      <vt:lpstr>Admission 1, 2, 3</vt:lpstr>
      <vt:lpstr>What is the concentration of CO2 in Coca-Cola</vt:lpstr>
      <vt:lpstr>Key References</vt:lpstr>
      <vt:lpstr>Section 1: PaCO2 Kinetics and Control</vt:lpstr>
      <vt:lpstr>PaCO2 stable despite a wide range of VCO2</vt:lpstr>
      <vt:lpstr>Davenport diagram</vt:lpstr>
      <vt:lpstr>PowerPoint Presentation</vt:lpstr>
      <vt:lpstr>Why doesn’t PE cause hypercapnia?</vt:lpstr>
      <vt:lpstr>Vd/Vt, VCO2 changes = not the whole story</vt:lpstr>
      <vt:lpstr>PaCO2 = K * VCO2 / VE (1-Vd/Vt)</vt:lpstr>
      <vt:lpstr>Sensitivity of the controller system to CO2: The PCO2/Ventilation Response ‘Curve’</vt:lpstr>
      <vt:lpstr>Example: Normal(A) -&gt; Opiate(B)</vt:lpstr>
      <vt:lpstr>Modifiers of response</vt:lpstr>
      <vt:lpstr>“Can’t breathe” – dissociation between drive and resulting ventilation”: corollary discharge</vt:lpstr>
      <vt:lpstr>Breath Holds</vt:lpstr>
      <vt:lpstr>PowerPoint Presentation</vt:lpstr>
      <vt:lpstr>DOI: 10.1113/JP280769 </vt:lpstr>
      <vt:lpstr>Drive to breath</vt:lpstr>
      <vt:lpstr>Anatomy</vt:lpstr>
      <vt:lpstr>PowerPoint Presentation</vt:lpstr>
      <vt:lpstr>PowerPoint Presentation</vt:lpstr>
      <vt:lpstr>Carotid Body Phys</vt:lpstr>
      <vt:lpstr>Mechanisms of Peripheral Chemo cont to phys</vt:lpstr>
      <vt:lpstr>Mechanism is due to negative feedback with:</vt:lpstr>
      <vt:lpstr>Mechanism of activation (central)</vt:lpstr>
      <vt:lpstr>Citations 52-57</vt:lpstr>
      <vt:lpstr>Hypoxia &amp; Hypercapnia Ventilatory Responses</vt:lpstr>
      <vt:lpstr>Chemoreceptor response time</vt:lpstr>
      <vt:lpstr>Central vs peripheral chemoreceptors</vt:lpstr>
      <vt:lpstr>Rebreathing test: measures HCVR</vt:lpstr>
      <vt:lpstr>Sensitivity of controller system can also be measured with breath holds</vt:lpstr>
      <vt:lpstr>Breath holds</vt:lpstr>
      <vt:lpstr>Individual Variation in ventilatory response</vt:lpstr>
      <vt:lpstr>What things modify the sensitivity of the control system + mechanical system?</vt:lpstr>
      <vt:lpstr>How is this useful? Needs to lead to a prediction</vt:lpstr>
      <vt:lpstr>Exercise</vt:lpstr>
      <vt:lpstr>Exercise</vt:lpstr>
      <vt:lpstr>Relation of VE/VCO2 to HCVR</vt:lpstr>
      <vt:lpstr>Wakefulness drive to breath</vt:lpstr>
      <vt:lpstr>How does this relate to central apneas?</vt:lpstr>
      <vt:lpstr>Part 2: Mechanisms of Hypercapnia</vt:lpstr>
      <vt:lpstr>Why might hypercapnic respiratory failure commonly result from sleep disordered breathing?</vt:lpstr>
      <vt:lpstr>Nocturnal hypoventilation: 10 mmHg increase in PaCO2 compared to daytime. </vt:lpstr>
      <vt:lpstr>OHS as a model disease</vt:lpstr>
      <vt:lpstr>Rate of accumulation of CO2</vt:lpstr>
      <vt:lpstr>CO2 sequestration in the body:</vt:lpstr>
      <vt:lpstr>Equilibration of PaCO2 when Ventilation changes?</vt:lpstr>
      <vt:lpstr>How much CO2 is ‘sequestered’? From https://doi.org/10.1152/jappl.2000.88.1.257</vt:lpstr>
      <vt:lpstr>Contribution of Apneas – CO2 loading and unloading</vt:lpstr>
      <vt:lpstr>CO2 loading and abnormal HCO3 handling</vt:lpstr>
      <vt:lpstr>PowerPoint Presentation</vt:lpstr>
      <vt:lpstr>How does acute become chronic?</vt:lpstr>
      <vt:lpstr>HCO3</vt:lpstr>
      <vt:lpstr>Does the PaCO2 ‘set-point’ change? </vt:lpstr>
      <vt:lpstr>1963 - Operation Hideout</vt:lpstr>
      <vt:lpstr>Submarines and Space Shuttles</vt:lpstr>
      <vt:lpstr>Chronic hypercapnia by inspired CO2</vt:lpstr>
      <vt:lpstr>‘CO2 Clearance’</vt:lpstr>
      <vt:lpstr>Hypercapnia: indicates frailty of the respiratory system</vt:lpstr>
      <vt:lpstr>Resp System Frailty increased at altitude</vt:lpstr>
      <vt:lpstr>“ submissive hypercapnia, an intelligent brain strategy to conserve the work of breathing when restoration of normocapnia becomes difficult or impracticable because of ventilatory or gas exchange limitations.”</vt:lpstr>
      <vt:lpstr>Clinical implication</vt:lpstr>
      <vt:lpstr>Symptoms of hypercapnia?</vt:lpstr>
      <vt:lpstr>Occupational Exposure Limits CO2</vt:lpstr>
      <vt:lpstr>Hypercapnia symptoms in NASA experiments</vt:lpstr>
      <vt:lpstr>Hypoxemia due to hypoventilation</vt:lpstr>
      <vt:lpstr>OHS pathophysiology – not all mechanical</vt:lpstr>
      <vt:lpstr>Even spirometry abnormalities are not mech</vt:lpstr>
      <vt:lpstr>Pathogenesis: </vt:lpstr>
      <vt:lpstr>Work of breathing in obesity</vt:lpstr>
      <vt:lpstr>Drive to breath in OHS</vt:lpstr>
      <vt:lpstr>PowerPoint Presentation</vt:lpstr>
      <vt:lpstr>Does hypercapnic respiratory failure ever occur before steady state hypercapnia develops? </vt:lpstr>
      <vt:lpstr>ERS defines 4 stages of obesity hypoventilation</vt:lpstr>
      <vt:lpstr>Is HCO3 elevation without hypovent part of the spectrum?</vt:lpstr>
      <vt:lpstr>Diagnosing OHS using that classification</vt:lpstr>
      <vt:lpstr>OHS Mechanisms – proposed</vt:lpstr>
      <vt:lpstr>OHS Mechanisms</vt:lpstr>
      <vt:lpstr>Why are obese patients fluid overloaded? </vt:lpstr>
      <vt:lpstr>Part 3 – other causes of hypercapneic respiratory failure - physiology</vt:lpstr>
      <vt:lpstr>Ventilatory Failure in COPD – not due to the obstruction itself</vt:lpstr>
      <vt:lpstr>Proportion developing Hypercapnia?</vt:lpstr>
      <vt:lpstr>Spirometry is misleading for this</vt:lpstr>
      <vt:lpstr>Due to airtrapping and mechanical loads</vt:lpstr>
      <vt:lpstr>Drive to breath in COPD</vt:lpstr>
      <vt:lpstr>Sleep in COPD without OSA</vt:lpstr>
      <vt:lpstr>Non-apnea related hypoventilation in COPD</vt:lpstr>
      <vt:lpstr>PowerPoint Presentation</vt:lpstr>
      <vt:lpstr>COPD – OSA overlap (OVS) - pathogenesis</vt:lpstr>
      <vt:lpstr>PowerPoint Presentation</vt:lpstr>
      <vt:lpstr>Chest 2021 Review O2 in SDB</vt:lpstr>
      <vt:lpstr>Other Hypercapnic OSAS? </vt:lpstr>
      <vt:lpstr>CHF as a cause of hypercapnia</vt:lpstr>
      <vt:lpstr>CHF </vt:lpstr>
      <vt:lpstr>CHF Physiology</vt:lpstr>
      <vt:lpstr>Opiate Induced Resp Depression</vt:lpstr>
      <vt:lpstr>Morphine in exercise</vt:lpstr>
      <vt:lpstr>Opiates during delivery</vt:lpstr>
      <vt:lpstr>Neuromuscular disease</vt:lpstr>
      <vt:lpstr>Neuromuscular disease</vt:lpstr>
      <vt:lpstr>Neuromuscular hypoventilation</vt:lpstr>
      <vt:lpstr>ILD? CF</vt:lpstr>
      <vt:lpstr>Part 4 - Epidemiology</vt:lpstr>
      <vt:lpstr>https://www.atsjournals.org/doi/pdf/10.1164/rccm.201608-1666OC</vt:lpstr>
      <vt:lpstr>Readmission after Hypercapneic Resp Failure</vt:lpstr>
      <vt:lpstr>Rationale for better clarifying chronicity:</vt:lpstr>
      <vt:lpstr>How often is there ‘pure’ hypoventilation</vt:lpstr>
      <vt:lpstr>Hypercapnic Resp Failure Diagnosis/Epi</vt:lpstr>
      <vt:lpstr>Reasons for Home NIV </vt:lpstr>
      <vt:lpstr>Trends- DOI: https://doi.org/10.1016/j.chest.2020.02.064</vt:lpstr>
      <vt:lpstr>OHS - Epidemiology</vt:lpstr>
      <vt:lpstr>OHS likely to track obesity </vt:lpstr>
      <vt:lpstr>OHS prevalence – Enriched populations</vt:lpstr>
      <vt:lpstr>PowerPoint Presentation</vt:lpstr>
      <vt:lpstr>OHS Diagnosis</vt:lpstr>
      <vt:lpstr>OHS diagnosis</vt:lpstr>
      <vt:lpstr>PowerPoint Presentation</vt:lpstr>
      <vt:lpstr>HCO3 utility in diagnosis: </vt:lpstr>
      <vt:lpstr>Frequency of missed diagnoses</vt:lpstr>
      <vt:lpstr>Obesity – Airway disease missed dx</vt:lpstr>
      <vt:lpstr>OHS EMR phenotype</vt:lpstr>
      <vt:lpstr>Issues around case definition</vt:lpstr>
      <vt:lpstr>OHS treatment</vt:lpstr>
      <vt:lpstr>OHS Readmissions </vt:lpstr>
      <vt:lpstr>If OHS diagnosed at exacerbation:</vt:lpstr>
      <vt:lpstr>OHS Treatment</vt:lpstr>
      <vt:lpstr>OHS weight loss bariatric surgery</vt:lpstr>
      <vt:lpstr>OHS study summaries from ERS supplement</vt:lpstr>
      <vt:lpstr>Overlap syndrome epidemiology</vt:lpstr>
      <vt:lpstr>Chest 2021 Noct o2 rev - DOI: https://doi.org/10.1016/j.chest.2021.02.017 </vt:lpstr>
      <vt:lpstr>Overlap syndrome diagnosis</vt:lpstr>
      <vt:lpstr>Overlap syndrome diagnosis</vt:lpstr>
      <vt:lpstr>Overlap syndrome(?) missed diagnosis</vt:lpstr>
      <vt:lpstr>Overlap syndrome - outcomes</vt:lpstr>
      <vt:lpstr>Differentiating OVS and OHS</vt:lpstr>
      <vt:lpstr>OVS outcomes</vt:lpstr>
      <vt:lpstr>PowerPoint Presentation</vt:lpstr>
      <vt:lpstr>Overlap syndrome diagnostic performance</vt:lpstr>
      <vt:lpstr>Pure stable hypercapnic chronic obstructive pulmonary disease (COPD)</vt:lpstr>
      <vt:lpstr>COPD demographics / changes</vt:lpstr>
      <vt:lpstr>HOMEVENT Registry in Germany 2016-17</vt:lpstr>
      <vt:lpstr>Sleep Related Hypovent in Stable CODP</vt:lpstr>
      <vt:lpstr>ATS 2020 Home NIV guideline – Stable COPD</vt:lpstr>
      <vt:lpstr>Meta-analysis from ATS guideline on NIV in COPD</vt:lpstr>
      <vt:lpstr>Timing of NIV</vt:lpstr>
      <vt:lpstr>PowerPoint Presentation</vt:lpstr>
      <vt:lpstr>CHF as a cause of hypercapnia</vt:lpstr>
      <vt:lpstr>CHF as a cause of hypercapnia</vt:lpstr>
      <vt:lpstr>CHF CO2</vt:lpstr>
      <vt:lpstr>CHF CO2 significance</vt:lpstr>
      <vt:lpstr>OIRD mechanism</vt:lpstr>
      <vt:lpstr>OIRD</vt:lpstr>
      <vt:lpstr>OIRD prevalence</vt:lpstr>
      <vt:lpstr>General Hypercapnia Epidemiology</vt:lpstr>
      <vt:lpstr>How well do we do at identifying causes of hypercapnia?</vt:lpstr>
      <vt:lpstr>Part 5: Outcomes and management for patients with hypercapnia</vt:lpstr>
      <vt:lpstr>DAG showing the differences between causal hypotheses</vt:lpstr>
      <vt:lpstr>e.g. Hypercapnia in COPD</vt:lpstr>
      <vt:lpstr>Known management considerations</vt:lpstr>
      <vt:lpstr>Management approach to hypercap:</vt:lpstr>
      <vt:lpstr>OHS outcomes</vt:lpstr>
      <vt:lpstr>O2 Hypercapnia</vt:lpstr>
      <vt:lpstr>OHS outcomes</vt:lpstr>
      <vt:lpstr>OHS CPAP vs NIV</vt:lpstr>
      <vt:lpstr>OHS recs ATS 2019</vt:lpstr>
      <vt:lpstr>PowerPoint Presentation</vt:lpstr>
      <vt:lpstr>OHS management</vt:lpstr>
      <vt:lpstr>Gursel 2011</vt:lpstr>
      <vt:lpstr>Bariatric surgery in hypercapnia/OHS/OVS</vt:lpstr>
      <vt:lpstr>PowerPoint Presentation</vt:lpstr>
      <vt:lpstr>PowerPoint Presentation</vt:lpstr>
      <vt:lpstr>Overlap syndrome outcomes</vt:lpstr>
      <vt:lpstr>PowerPoint Presentation</vt:lpstr>
      <vt:lpstr>COPD (non-OSA) - management </vt:lpstr>
      <vt:lpstr>Neuromuscular Hypercapnia Management</vt:lpstr>
      <vt:lpstr>Resolution after exacerbation</vt:lpstr>
      <vt:lpstr>Other outcomes by cause:</vt:lpstr>
      <vt:lpstr>Summary points</vt:lpstr>
      <vt:lpstr>Themes</vt:lpstr>
      <vt:lpstr>Research AIM </vt:lpstr>
      <vt:lpstr>Research AIM </vt:lpstr>
      <vt:lpstr>Challenges to this research here: </vt:lpstr>
      <vt:lpstr>Altitude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PGR: Recurrent Hypercapnic Respiratory Failure</dc:title>
  <dc:creator>BRIAN LOCKE</dc:creator>
  <cp:lastModifiedBy>Brian Locke</cp:lastModifiedBy>
  <cp:revision>292</cp:revision>
  <dcterms:created xsi:type="dcterms:W3CDTF">2021-06-04T16:07:17Z</dcterms:created>
  <dcterms:modified xsi:type="dcterms:W3CDTF">2025-09-01T23:38:19Z</dcterms:modified>
</cp:coreProperties>
</file>